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7"/>
  </p:notesMasterIdLst>
  <p:sldIdLst>
    <p:sldId id="256" r:id="rId5"/>
    <p:sldId id="4656" r:id="rId6"/>
    <p:sldId id="4659" r:id="rId7"/>
    <p:sldId id="4572" r:id="rId8"/>
    <p:sldId id="4657" r:id="rId9"/>
    <p:sldId id="4658" r:id="rId10"/>
    <p:sldId id="4728" r:id="rId11"/>
    <p:sldId id="4724" r:id="rId12"/>
    <p:sldId id="4568" r:id="rId13"/>
    <p:sldId id="4617" r:id="rId14"/>
    <p:sldId id="4606" r:id="rId15"/>
    <p:sldId id="4615" r:id="rId16"/>
    <p:sldId id="4616" r:id="rId17"/>
    <p:sldId id="4676" r:id="rId18"/>
    <p:sldId id="4667" r:id="rId19"/>
    <p:sldId id="4598" r:id="rId20"/>
    <p:sldId id="4723" r:id="rId21"/>
    <p:sldId id="4677" r:id="rId22"/>
    <p:sldId id="4678" r:id="rId23"/>
    <p:sldId id="4619" r:id="rId24"/>
    <p:sldId id="4608" r:id="rId25"/>
    <p:sldId id="4666" r:id="rId26"/>
    <p:sldId id="4725" r:id="rId27"/>
    <p:sldId id="4648" r:id="rId28"/>
    <p:sldId id="4649" r:id="rId29"/>
    <p:sldId id="4650" r:id="rId30"/>
    <p:sldId id="4652" r:id="rId31"/>
    <p:sldId id="4653" r:id="rId32"/>
    <p:sldId id="4600" r:id="rId33"/>
    <p:sldId id="4561" r:id="rId34"/>
    <p:sldId id="4548" r:id="rId35"/>
    <p:sldId id="4726" r:id="rId36"/>
    <p:sldId id="4673" r:id="rId37"/>
    <p:sldId id="4672" r:id="rId38"/>
    <p:sldId id="4397" r:id="rId39"/>
    <p:sldId id="4674" r:id="rId40"/>
    <p:sldId id="4727" r:id="rId41"/>
    <p:sldId id="4660" r:id="rId42"/>
    <p:sldId id="4665" r:id="rId43"/>
    <p:sldId id="4588" r:id="rId44"/>
    <p:sldId id="4654" r:id="rId45"/>
    <p:sldId id="4383" r:id="rId46"/>
    <p:sldId id="4644" r:id="rId47"/>
    <p:sldId id="4646" r:id="rId48"/>
    <p:sldId id="4624" r:id="rId49"/>
    <p:sldId id="4625" r:id="rId50"/>
    <p:sldId id="4626" r:id="rId51"/>
    <p:sldId id="4601" r:id="rId52"/>
    <p:sldId id="4668" r:id="rId53"/>
    <p:sldId id="4605" r:id="rId54"/>
    <p:sldId id="4603" r:id="rId55"/>
    <p:sldId id="467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077E31-07C2-9E74-A14B-92C3DD2C9ED8}" name="Kirsta Hackmeier" initials="KH" userId="S::kirsta@unionhealthcareinsight.com::d9beeeec-8764-42ea-adca-a01345ac89de" providerId="AD"/>
  <p188:author id="{F2E8CDDE-7A0A-0CAD-75B2-56D866BEAAB6}" name="Lindsay Conway" initials="LC" userId="3cd6f672e9b4e03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E07C6-41C9-B945-9515-1CCF19A3230A}" v="9" dt="2023-12-05T20:28:04.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57613"/>
  </p:normalViewPr>
  <p:slideViewPr>
    <p:cSldViewPr snapToGrid="0">
      <p:cViewPr varScale="1">
        <p:scale>
          <a:sx n="70" d="100"/>
          <a:sy n="70" d="100"/>
        </p:scale>
        <p:origin x="2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Berra" userId="bb949f07-8d64-4e13-bbfb-440d36c57d8f" providerId="ADAL" clId="{E990FD5D-74AE-0B43-89CF-148170A57730}"/>
    <pc:docChg chg="custSel addSld delSld modSld">
      <pc:chgData name="Amanda Berra" userId="bb949f07-8d64-4e13-bbfb-440d36c57d8f" providerId="ADAL" clId="{E990FD5D-74AE-0B43-89CF-148170A57730}" dt="2023-11-09T16:51:33.717" v="216" actId="2696"/>
      <pc:docMkLst>
        <pc:docMk/>
      </pc:docMkLst>
      <pc:sldChg chg="modSp mod">
        <pc:chgData name="Amanda Berra" userId="bb949f07-8d64-4e13-bbfb-440d36c57d8f" providerId="ADAL" clId="{E990FD5D-74AE-0B43-89CF-148170A57730}" dt="2023-11-09T14:30:41.091" v="61" actId="20577"/>
        <pc:sldMkLst>
          <pc:docMk/>
          <pc:sldMk cId="4293897939" sldId="4383"/>
        </pc:sldMkLst>
        <pc:spChg chg="mod">
          <ac:chgData name="Amanda Berra" userId="bb949f07-8d64-4e13-bbfb-440d36c57d8f" providerId="ADAL" clId="{E990FD5D-74AE-0B43-89CF-148170A57730}" dt="2023-11-09T14:28:31.587" v="37" actId="20577"/>
          <ac:spMkLst>
            <pc:docMk/>
            <pc:sldMk cId="4293897939" sldId="4383"/>
            <ac:spMk id="64" creationId="{E0313EF3-BEAF-9F4E-A8FA-F9C097F1371A}"/>
          </ac:spMkLst>
        </pc:spChg>
        <pc:spChg chg="mod">
          <ac:chgData name="Amanda Berra" userId="bb949f07-8d64-4e13-bbfb-440d36c57d8f" providerId="ADAL" clId="{E990FD5D-74AE-0B43-89CF-148170A57730}" dt="2023-11-09T14:30:41.091" v="61" actId="20577"/>
          <ac:spMkLst>
            <pc:docMk/>
            <pc:sldMk cId="4293897939" sldId="4383"/>
            <ac:spMk id="68" creationId="{A5DA117F-64E1-7A49-BAC8-596683CC41BA}"/>
          </ac:spMkLst>
        </pc:spChg>
      </pc:sldChg>
      <pc:sldChg chg="modSp mod">
        <pc:chgData name="Amanda Berra" userId="bb949f07-8d64-4e13-bbfb-440d36c57d8f" providerId="ADAL" clId="{E990FD5D-74AE-0B43-89CF-148170A57730}" dt="2023-11-09T14:28:09.943" v="34" actId="20577"/>
        <pc:sldMkLst>
          <pc:docMk/>
          <pc:sldMk cId="3876294191" sldId="4397"/>
        </pc:sldMkLst>
        <pc:spChg chg="mod">
          <ac:chgData name="Amanda Berra" userId="bb949f07-8d64-4e13-bbfb-440d36c57d8f" providerId="ADAL" clId="{E990FD5D-74AE-0B43-89CF-148170A57730}" dt="2023-11-09T14:28:09.943" v="34" actId="20577"/>
          <ac:spMkLst>
            <pc:docMk/>
            <pc:sldMk cId="3876294191" sldId="4397"/>
            <ac:spMk id="2" creationId="{8A3E10A9-40DC-AF17-0E72-93CC409EE7B8}"/>
          </ac:spMkLst>
        </pc:spChg>
      </pc:sldChg>
      <pc:sldChg chg="del">
        <pc:chgData name="Amanda Berra" userId="bb949f07-8d64-4e13-bbfb-440d36c57d8f" providerId="ADAL" clId="{E990FD5D-74AE-0B43-89CF-148170A57730}" dt="2023-11-09T15:02:07.403" v="63" actId="2696"/>
        <pc:sldMkLst>
          <pc:docMk/>
          <pc:sldMk cId="1392288247" sldId="4430"/>
        </pc:sldMkLst>
      </pc:sldChg>
      <pc:sldChg chg="del">
        <pc:chgData name="Amanda Berra" userId="bb949f07-8d64-4e13-bbfb-440d36c57d8f" providerId="ADAL" clId="{E990FD5D-74AE-0B43-89CF-148170A57730}" dt="2023-11-09T16:51:33.717" v="216" actId="2696"/>
        <pc:sldMkLst>
          <pc:docMk/>
          <pc:sldMk cId="2872141628" sldId="4465"/>
        </pc:sldMkLst>
      </pc:sldChg>
      <pc:sldChg chg="del">
        <pc:chgData name="Amanda Berra" userId="bb949f07-8d64-4e13-bbfb-440d36c57d8f" providerId="ADAL" clId="{E990FD5D-74AE-0B43-89CF-148170A57730}" dt="2023-11-09T15:17:23.838" v="210" actId="2696"/>
        <pc:sldMkLst>
          <pc:docMk/>
          <pc:sldMk cId="3818324783" sldId="4556"/>
        </pc:sldMkLst>
      </pc:sldChg>
      <pc:sldChg chg="del">
        <pc:chgData name="Amanda Berra" userId="bb949f07-8d64-4e13-bbfb-440d36c57d8f" providerId="ADAL" clId="{E990FD5D-74AE-0B43-89CF-148170A57730}" dt="2023-11-09T14:27:00.560" v="5" actId="2696"/>
        <pc:sldMkLst>
          <pc:docMk/>
          <pc:sldMk cId="3454761357" sldId="4629"/>
        </pc:sldMkLst>
      </pc:sldChg>
      <pc:sldChg chg="modSp del mod">
        <pc:chgData name="Amanda Berra" userId="bb949f07-8d64-4e13-bbfb-440d36c57d8f" providerId="ADAL" clId="{E990FD5D-74AE-0B43-89CF-148170A57730}" dt="2023-11-09T16:46:30.913" v="214" actId="2696"/>
        <pc:sldMkLst>
          <pc:docMk/>
          <pc:sldMk cId="188747540" sldId="4630"/>
        </pc:sldMkLst>
        <pc:spChg chg="mod">
          <ac:chgData name="Amanda Berra" userId="bb949f07-8d64-4e13-bbfb-440d36c57d8f" providerId="ADAL" clId="{E990FD5D-74AE-0B43-89CF-148170A57730}" dt="2023-11-09T14:27:54.113" v="24" actId="1035"/>
          <ac:spMkLst>
            <pc:docMk/>
            <pc:sldMk cId="188747540" sldId="4630"/>
            <ac:spMk id="3" creationId="{63516941-0813-3145-E8FA-D39954CB27EB}"/>
          </ac:spMkLst>
        </pc:spChg>
        <pc:spChg chg="mod">
          <ac:chgData name="Amanda Berra" userId="bb949f07-8d64-4e13-bbfb-440d36c57d8f" providerId="ADAL" clId="{E990FD5D-74AE-0B43-89CF-148170A57730}" dt="2023-11-09T14:27:54.113" v="24" actId="1035"/>
          <ac:spMkLst>
            <pc:docMk/>
            <pc:sldMk cId="188747540" sldId="4630"/>
            <ac:spMk id="12" creationId="{C5136092-D146-0872-EB49-A7544D371B54}"/>
          </ac:spMkLst>
        </pc:spChg>
        <pc:spChg chg="mod">
          <ac:chgData name="Amanda Berra" userId="bb949f07-8d64-4e13-bbfb-440d36c57d8f" providerId="ADAL" clId="{E990FD5D-74AE-0B43-89CF-148170A57730}" dt="2023-11-09T14:27:54.113" v="24" actId="1035"/>
          <ac:spMkLst>
            <pc:docMk/>
            <pc:sldMk cId="188747540" sldId="4630"/>
            <ac:spMk id="14" creationId="{DA4123F1-7E62-DEFD-572F-1ABEC493AA73}"/>
          </ac:spMkLst>
        </pc:spChg>
        <pc:spChg chg="mod">
          <ac:chgData name="Amanda Berra" userId="bb949f07-8d64-4e13-bbfb-440d36c57d8f" providerId="ADAL" clId="{E990FD5D-74AE-0B43-89CF-148170A57730}" dt="2023-11-09T14:27:54.113" v="24" actId="1035"/>
          <ac:spMkLst>
            <pc:docMk/>
            <pc:sldMk cId="188747540" sldId="4630"/>
            <ac:spMk id="16" creationId="{B58502F3-40DF-1FE7-AB6E-0FA59A7E3CCD}"/>
          </ac:spMkLst>
        </pc:spChg>
        <pc:spChg chg="mod">
          <ac:chgData name="Amanda Berra" userId="bb949f07-8d64-4e13-bbfb-440d36c57d8f" providerId="ADAL" clId="{E990FD5D-74AE-0B43-89CF-148170A57730}" dt="2023-11-09T14:27:54.113" v="24" actId="1035"/>
          <ac:spMkLst>
            <pc:docMk/>
            <pc:sldMk cId="188747540" sldId="4630"/>
            <ac:spMk id="18" creationId="{B3ADB901-B3E6-B51F-3C78-0AA1713219F1}"/>
          </ac:spMkLst>
        </pc:spChg>
        <pc:spChg chg="mod">
          <ac:chgData name="Amanda Berra" userId="bb949f07-8d64-4e13-bbfb-440d36c57d8f" providerId="ADAL" clId="{E990FD5D-74AE-0B43-89CF-148170A57730}" dt="2023-11-09T14:27:54.113" v="24" actId="1035"/>
          <ac:spMkLst>
            <pc:docMk/>
            <pc:sldMk cId="188747540" sldId="4630"/>
            <ac:spMk id="20" creationId="{69902D92-97E4-6331-E7B7-3BB1B1E0F922}"/>
          </ac:spMkLst>
        </pc:spChg>
        <pc:spChg chg="mod">
          <ac:chgData name="Amanda Berra" userId="bb949f07-8d64-4e13-bbfb-440d36c57d8f" providerId="ADAL" clId="{E990FD5D-74AE-0B43-89CF-148170A57730}" dt="2023-11-09T14:27:54.113" v="24" actId="1035"/>
          <ac:spMkLst>
            <pc:docMk/>
            <pc:sldMk cId="188747540" sldId="4630"/>
            <ac:spMk id="24" creationId="{4CCF083B-7477-0681-613D-8BED265C1904}"/>
          </ac:spMkLst>
        </pc:spChg>
        <pc:spChg chg="mod">
          <ac:chgData name="Amanda Berra" userId="bb949f07-8d64-4e13-bbfb-440d36c57d8f" providerId="ADAL" clId="{E990FD5D-74AE-0B43-89CF-148170A57730}" dt="2023-11-09T14:27:54.113" v="24" actId="1035"/>
          <ac:spMkLst>
            <pc:docMk/>
            <pc:sldMk cId="188747540" sldId="4630"/>
            <ac:spMk id="27" creationId="{47D29C38-E3CA-DD02-E4AD-7F246166B5D2}"/>
          </ac:spMkLst>
        </pc:spChg>
        <pc:picChg chg="mod">
          <ac:chgData name="Amanda Berra" userId="bb949f07-8d64-4e13-bbfb-440d36c57d8f" providerId="ADAL" clId="{E990FD5D-74AE-0B43-89CF-148170A57730}" dt="2023-11-09T14:27:54.113" v="24" actId="1035"/>
          <ac:picMkLst>
            <pc:docMk/>
            <pc:sldMk cId="188747540" sldId="4630"/>
            <ac:picMk id="5" creationId="{FFAD3DA0-8344-E4EE-ABA0-BD8E065E9CDB}"/>
          </ac:picMkLst>
        </pc:picChg>
        <pc:picChg chg="mod">
          <ac:chgData name="Amanda Berra" userId="bb949f07-8d64-4e13-bbfb-440d36c57d8f" providerId="ADAL" clId="{E990FD5D-74AE-0B43-89CF-148170A57730}" dt="2023-11-09T14:27:54.113" v="24" actId="1035"/>
          <ac:picMkLst>
            <pc:docMk/>
            <pc:sldMk cId="188747540" sldId="4630"/>
            <ac:picMk id="7" creationId="{E9A9A048-B214-101E-B05E-E0386D8A6348}"/>
          </ac:picMkLst>
        </pc:picChg>
        <pc:picChg chg="mod">
          <ac:chgData name="Amanda Berra" userId="bb949f07-8d64-4e13-bbfb-440d36c57d8f" providerId="ADAL" clId="{E990FD5D-74AE-0B43-89CF-148170A57730}" dt="2023-11-09T14:27:54.113" v="24" actId="1035"/>
          <ac:picMkLst>
            <pc:docMk/>
            <pc:sldMk cId="188747540" sldId="4630"/>
            <ac:picMk id="9" creationId="{843CE076-D87B-367A-D451-A116E2E5E0CE}"/>
          </ac:picMkLst>
        </pc:picChg>
        <pc:picChg chg="mod">
          <ac:chgData name="Amanda Berra" userId="bb949f07-8d64-4e13-bbfb-440d36c57d8f" providerId="ADAL" clId="{E990FD5D-74AE-0B43-89CF-148170A57730}" dt="2023-11-09T14:27:54.113" v="24" actId="1035"/>
          <ac:picMkLst>
            <pc:docMk/>
            <pc:sldMk cId="188747540" sldId="4630"/>
            <ac:picMk id="13" creationId="{5A596D81-8D53-F6D6-0969-DEC51A3784C5}"/>
          </ac:picMkLst>
        </pc:picChg>
        <pc:picChg chg="mod">
          <ac:chgData name="Amanda Berra" userId="bb949f07-8d64-4e13-bbfb-440d36c57d8f" providerId="ADAL" clId="{E990FD5D-74AE-0B43-89CF-148170A57730}" dt="2023-11-09T14:27:54.113" v="24" actId="1035"/>
          <ac:picMkLst>
            <pc:docMk/>
            <pc:sldMk cId="188747540" sldId="4630"/>
            <ac:picMk id="17" creationId="{BE6D3BD6-3DC4-A79F-5950-4DFC0A972452}"/>
          </ac:picMkLst>
        </pc:picChg>
        <pc:picChg chg="mod">
          <ac:chgData name="Amanda Berra" userId="bb949f07-8d64-4e13-bbfb-440d36c57d8f" providerId="ADAL" clId="{E990FD5D-74AE-0B43-89CF-148170A57730}" dt="2023-11-09T14:27:54.113" v="24" actId="1035"/>
          <ac:picMkLst>
            <pc:docMk/>
            <pc:sldMk cId="188747540" sldId="4630"/>
            <ac:picMk id="21" creationId="{F777CF60-FDB7-788D-13EC-3EE199260B1E}"/>
          </ac:picMkLst>
        </pc:picChg>
        <pc:picChg chg="mod">
          <ac:chgData name="Amanda Berra" userId="bb949f07-8d64-4e13-bbfb-440d36c57d8f" providerId="ADAL" clId="{E990FD5D-74AE-0B43-89CF-148170A57730}" dt="2023-11-09T14:27:54.113" v="24" actId="1035"/>
          <ac:picMkLst>
            <pc:docMk/>
            <pc:sldMk cId="188747540" sldId="4630"/>
            <ac:picMk id="25" creationId="{D6F62C13-5F86-07A6-50F4-C7F40A801E6C}"/>
          </ac:picMkLst>
        </pc:picChg>
        <pc:picChg chg="mod">
          <ac:chgData name="Amanda Berra" userId="bb949f07-8d64-4e13-bbfb-440d36c57d8f" providerId="ADAL" clId="{E990FD5D-74AE-0B43-89CF-148170A57730}" dt="2023-11-09T14:27:54.113" v="24" actId="1035"/>
          <ac:picMkLst>
            <pc:docMk/>
            <pc:sldMk cId="188747540" sldId="4630"/>
            <ac:picMk id="31" creationId="{6CC6571F-A0FC-0B80-0234-D5C4960D143C}"/>
          </ac:picMkLst>
        </pc:picChg>
      </pc:sldChg>
      <pc:sldChg chg="modSp mod">
        <pc:chgData name="Amanda Berra" userId="bb949f07-8d64-4e13-bbfb-440d36c57d8f" providerId="ADAL" clId="{E990FD5D-74AE-0B43-89CF-148170A57730}" dt="2023-11-09T15:02:35.475" v="75" actId="20577"/>
        <pc:sldMkLst>
          <pc:docMk/>
          <pc:sldMk cId="4246290159" sldId="4644"/>
        </pc:sldMkLst>
        <pc:spChg chg="mod">
          <ac:chgData name="Amanda Berra" userId="bb949f07-8d64-4e13-bbfb-440d36c57d8f" providerId="ADAL" clId="{E990FD5D-74AE-0B43-89CF-148170A57730}" dt="2023-11-09T15:02:35.475" v="75" actId="20577"/>
          <ac:spMkLst>
            <pc:docMk/>
            <pc:sldMk cId="4246290159" sldId="4644"/>
            <ac:spMk id="4" creationId="{0A3E0754-7770-1A13-B086-702AC70AC266}"/>
          </ac:spMkLst>
        </pc:spChg>
        <pc:picChg chg="mod">
          <ac:chgData name="Amanda Berra" userId="bb949f07-8d64-4e13-bbfb-440d36c57d8f" providerId="ADAL" clId="{E990FD5D-74AE-0B43-89CF-148170A57730}" dt="2023-11-09T15:02:30.438" v="67" actId="1076"/>
          <ac:picMkLst>
            <pc:docMk/>
            <pc:sldMk cId="4246290159" sldId="4644"/>
            <ac:picMk id="24" creationId="{A11DB312-6276-B0C5-DAD2-BC25FE613B41}"/>
          </ac:picMkLst>
        </pc:picChg>
      </pc:sldChg>
      <pc:sldChg chg="del">
        <pc:chgData name="Amanda Berra" userId="bb949f07-8d64-4e13-bbfb-440d36c57d8f" providerId="ADAL" clId="{E990FD5D-74AE-0B43-89CF-148170A57730}" dt="2023-11-09T15:30:03.138" v="212" actId="2696"/>
        <pc:sldMkLst>
          <pc:docMk/>
          <pc:sldMk cId="2564169290" sldId="4647"/>
        </pc:sldMkLst>
      </pc:sldChg>
      <pc:sldChg chg="modSp mod">
        <pc:chgData name="Amanda Berra" userId="bb949f07-8d64-4e13-bbfb-440d36c57d8f" providerId="ADAL" clId="{E990FD5D-74AE-0B43-89CF-148170A57730}" dt="2023-11-09T14:27:36.787" v="8" actId="20577"/>
        <pc:sldMkLst>
          <pc:docMk/>
          <pc:sldMk cId="2398394074" sldId="4652"/>
        </pc:sldMkLst>
        <pc:spChg chg="mod">
          <ac:chgData name="Amanda Berra" userId="bb949f07-8d64-4e13-bbfb-440d36c57d8f" providerId="ADAL" clId="{E990FD5D-74AE-0B43-89CF-148170A57730}" dt="2023-11-09T14:27:36.787" v="8" actId="20577"/>
          <ac:spMkLst>
            <pc:docMk/>
            <pc:sldMk cId="2398394074" sldId="4652"/>
            <ac:spMk id="26" creationId="{47C94BC4-DA50-9A58-EC17-E90C3726CCA1}"/>
          </ac:spMkLst>
        </pc:spChg>
      </pc:sldChg>
      <pc:sldChg chg="del">
        <pc:chgData name="Amanda Berra" userId="bb949f07-8d64-4e13-bbfb-440d36c57d8f" providerId="ADAL" clId="{E990FD5D-74AE-0B43-89CF-148170A57730}" dt="2023-11-09T14:26:07.404" v="3" actId="2696"/>
        <pc:sldMkLst>
          <pc:docMk/>
          <pc:sldMk cId="2817858768" sldId="4669"/>
        </pc:sldMkLst>
      </pc:sldChg>
      <pc:sldChg chg="modSp mod">
        <pc:chgData name="Amanda Berra" userId="bb949f07-8d64-4e13-bbfb-440d36c57d8f" providerId="ADAL" clId="{E990FD5D-74AE-0B43-89CF-148170A57730}" dt="2023-11-09T15:12:56.509" v="208" actId="1036"/>
        <pc:sldMkLst>
          <pc:docMk/>
          <pc:sldMk cId="765145947" sldId="4671"/>
        </pc:sldMkLst>
        <pc:spChg chg="mod">
          <ac:chgData name="Amanda Berra" userId="bb949f07-8d64-4e13-bbfb-440d36c57d8f" providerId="ADAL" clId="{E990FD5D-74AE-0B43-89CF-148170A57730}" dt="2023-11-09T15:08:55.109" v="160" actId="20577"/>
          <ac:spMkLst>
            <pc:docMk/>
            <pc:sldMk cId="765145947" sldId="4671"/>
            <ac:spMk id="3" creationId="{213F55D6-327C-AE55-F8AD-C528932D9208}"/>
          </ac:spMkLst>
        </pc:spChg>
        <pc:spChg chg="mod">
          <ac:chgData name="Amanda Berra" userId="bb949f07-8d64-4e13-bbfb-440d36c57d8f" providerId="ADAL" clId="{E990FD5D-74AE-0B43-89CF-148170A57730}" dt="2023-11-09T15:09:49.435" v="177" actId="20577"/>
          <ac:spMkLst>
            <pc:docMk/>
            <pc:sldMk cId="765145947" sldId="4671"/>
            <ac:spMk id="4" creationId="{351EF1C8-417C-5BE9-A885-530A06691F51}"/>
          </ac:spMkLst>
        </pc:spChg>
        <pc:spChg chg="mod">
          <ac:chgData name="Amanda Berra" userId="bb949f07-8d64-4e13-bbfb-440d36c57d8f" providerId="ADAL" clId="{E990FD5D-74AE-0B43-89CF-148170A57730}" dt="2023-11-09T15:12:56.509" v="208" actId="1036"/>
          <ac:spMkLst>
            <pc:docMk/>
            <pc:sldMk cId="765145947" sldId="4671"/>
            <ac:spMk id="41" creationId="{FDADE238-A6F9-35BC-89A2-5330F275BBEF}"/>
          </ac:spMkLst>
        </pc:spChg>
        <pc:spChg chg="mod">
          <ac:chgData name="Amanda Berra" userId="bb949f07-8d64-4e13-bbfb-440d36c57d8f" providerId="ADAL" clId="{E990FD5D-74AE-0B43-89CF-148170A57730}" dt="2023-11-09T15:11:58.121" v="178"/>
          <ac:spMkLst>
            <pc:docMk/>
            <pc:sldMk cId="765145947" sldId="4671"/>
            <ac:spMk id="46" creationId="{9C2498CA-375D-5E35-3B57-18BC4F0C6CF9}"/>
          </ac:spMkLst>
        </pc:spChg>
        <pc:spChg chg="mod">
          <ac:chgData name="Amanda Berra" userId="bb949f07-8d64-4e13-bbfb-440d36c57d8f" providerId="ADAL" clId="{E990FD5D-74AE-0B43-89CF-148170A57730}" dt="2023-11-09T15:12:34.824" v="204" actId="20577"/>
          <ac:spMkLst>
            <pc:docMk/>
            <pc:sldMk cId="765145947" sldId="4671"/>
            <ac:spMk id="47" creationId="{919BE91E-E877-E2D5-D520-7D7B369E8E9A}"/>
          </ac:spMkLst>
        </pc:spChg>
      </pc:sldChg>
      <pc:sldChg chg="delSp add mod">
        <pc:chgData name="Amanda Berra" userId="bb949f07-8d64-4e13-bbfb-440d36c57d8f" providerId="ADAL" clId="{E990FD5D-74AE-0B43-89CF-148170A57730}" dt="2023-11-09T14:25:59.555" v="2" actId="478"/>
        <pc:sldMkLst>
          <pc:docMk/>
          <pc:sldMk cId="3197072552" sldId="4677"/>
        </pc:sldMkLst>
        <pc:spChg chg="del">
          <ac:chgData name="Amanda Berra" userId="bb949f07-8d64-4e13-bbfb-440d36c57d8f" providerId="ADAL" clId="{E990FD5D-74AE-0B43-89CF-148170A57730}" dt="2023-11-09T14:25:57.280" v="1" actId="478"/>
          <ac:spMkLst>
            <pc:docMk/>
            <pc:sldMk cId="3197072552" sldId="4677"/>
            <ac:spMk id="4" creationId="{DEE08B73-4AFF-FA57-8630-08AB59EF7BCA}"/>
          </ac:spMkLst>
        </pc:spChg>
        <pc:spChg chg="del">
          <ac:chgData name="Amanda Berra" userId="bb949f07-8d64-4e13-bbfb-440d36c57d8f" providerId="ADAL" clId="{E990FD5D-74AE-0B43-89CF-148170A57730}" dt="2023-11-09T14:25:59.555" v="2" actId="478"/>
          <ac:spMkLst>
            <pc:docMk/>
            <pc:sldMk cId="3197072552" sldId="4677"/>
            <ac:spMk id="6" creationId="{874B7AA0-FD7C-6D61-C649-EED9A500F96D}"/>
          </ac:spMkLst>
        </pc:spChg>
      </pc:sldChg>
      <pc:sldChg chg="delSp add mod">
        <pc:chgData name="Amanda Berra" userId="bb949f07-8d64-4e13-bbfb-440d36c57d8f" providerId="ADAL" clId="{E990FD5D-74AE-0B43-89CF-148170A57730}" dt="2023-11-09T14:27:05.234" v="7" actId="478"/>
        <pc:sldMkLst>
          <pc:docMk/>
          <pc:sldMk cId="2055423060" sldId="4678"/>
        </pc:sldMkLst>
        <pc:spChg chg="del">
          <ac:chgData name="Amanda Berra" userId="bb949f07-8d64-4e13-bbfb-440d36c57d8f" providerId="ADAL" clId="{E990FD5D-74AE-0B43-89CF-148170A57730}" dt="2023-11-09T14:27:03.322" v="6" actId="478"/>
          <ac:spMkLst>
            <pc:docMk/>
            <pc:sldMk cId="2055423060" sldId="4678"/>
            <ac:spMk id="4" creationId="{C2774087-3AD7-0F65-BCD9-A7C3F08DED73}"/>
          </ac:spMkLst>
        </pc:spChg>
        <pc:spChg chg="del">
          <ac:chgData name="Amanda Berra" userId="bb949f07-8d64-4e13-bbfb-440d36c57d8f" providerId="ADAL" clId="{E990FD5D-74AE-0B43-89CF-148170A57730}" dt="2023-11-09T14:27:05.234" v="7" actId="478"/>
          <ac:spMkLst>
            <pc:docMk/>
            <pc:sldMk cId="2055423060" sldId="4678"/>
            <ac:spMk id="5" creationId="{4488C3AA-00B8-310A-2850-B0E301FB085C}"/>
          </ac:spMkLst>
        </pc:spChg>
      </pc:sldChg>
      <pc:sldChg chg="add">
        <pc:chgData name="Amanda Berra" userId="bb949f07-8d64-4e13-bbfb-440d36c57d8f" providerId="ADAL" clId="{E990FD5D-74AE-0B43-89CF-148170A57730}" dt="2023-11-09T15:02:05.473" v="62"/>
        <pc:sldMkLst>
          <pc:docMk/>
          <pc:sldMk cId="2222299281" sldId="4723"/>
        </pc:sldMkLst>
      </pc:sldChg>
      <pc:sldChg chg="add">
        <pc:chgData name="Amanda Berra" userId="bb949f07-8d64-4e13-bbfb-440d36c57d8f" providerId="ADAL" clId="{E990FD5D-74AE-0B43-89CF-148170A57730}" dt="2023-11-09T15:17:22.142" v="209"/>
        <pc:sldMkLst>
          <pc:docMk/>
          <pc:sldMk cId="3475000930" sldId="4724"/>
        </pc:sldMkLst>
      </pc:sldChg>
      <pc:sldChg chg="add">
        <pc:chgData name="Amanda Berra" userId="bb949f07-8d64-4e13-bbfb-440d36c57d8f" providerId="ADAL" clId="{E990FD5D-74AE-0B43-89CF-148170A57730}" dt="2023-11-09T15:30:01.143" v="211"/>
        <pc:sldMkLst>
          <pc:docMk/>
          <pc:sldMk cId="1405609986" sldId="4725"/>
        </pc:sldMkLst>
      </pc:sldChg>
      <pc:sldChg chg="add">
        <pc:chgData name="Amanda Berra" userId="bb949f07-8d64-4e13-bbfb-440d36c57d8f" providerId="ADAL" clId="{E990FD5D-74AE-0B43-89CF-148170A57730}" dt="2023-11-09T16:46:27.158" v="213"/>
        <pc:sldMkLst>
          <pc:docMk/>
          <pc:sldMk cId="2235829667" sldId="4726"/>
        </pc:sldMkLst>
      </pc:sldChg>
      <pc:sldChg chg="add">
        <pc:chgData name="Amanda Berra" userId="bb949f07-8d64-4e13-bbfb-440d36c57d8f" providerId="ADAL" clId="{E990FD5D-74AE-0B43-89CF-148170A57730}" dt="2023-11-09T16:51:30.970" v="215"/>
        <pc:sldMkLst>
          <pc:docMk/>
          <pc:sldMk cId="569033715" sldId="4727"/>
        </pc:sldMkLst>
      </pc:sldChg>
    </pc:docChg>
  </pc:docChgLst>
  <pc:docChgLst>
    <pc:chgData name="Amanda Berra" userId="bb949f07-8d64-4e13-bbfb-440d36c57d8f" providerId="ADAL" clId="{A87D82A4-A4D7-3E4A-A478-7C117D40AD55}"/>
    <pc:docChg chg="undo custSel addSld delSld modSld sldOrd">
      <pc:chgData name="Amanda Berra" userId="bb949f07-8d64-4e13-bbfb-440d36c57d8f" providerId="ADAL" clId="{A87D82A4-A4D7-3E4A-A478-7C117D40AD55}" dt="2023-10-04T19:49:41.240" v="38368" actId="20577"/>
      <pc:docMkLst>
        <pc:docMk/>
      </pc:docMkLst>
      <pc:sldChg chg="modSp mod modNotesTx">
        <pc:chgData name="Amanda Berra" userId="bb949f07-8d64-4e13-bbfb-440d36c57d8f" providerId="ADAL" clId="{A87D82A4-A4D7-3E4A-A478-7C117D40AD55}" dt="2023-09-05T13:28:33.414" v="9317" actId="20577"/>
        <pc:sldMkLst>
          <pc:docMk/>
          <pc:sldMk cId="3610724455" sldId="256"/>
        </pc:sldMkLst>
        <pc:spChg chg="mod">
          <ac:chgData name="Amanda Berra" userId="bb949f07-8d64-4e13-bbfb-440d36c57d8f" providerId="ADAL" clId="{A87D82A4-A4D7-3E4A-A478-7C117D40AD55}" dt="2023-09-05T13:28:33.414" v="9317" actId="20577"/>
          <ac:spMkLst>
            <pc:docMk/>
            <pc:sldMk cId="3610724455" sldId="256"/>
            <ac:spMk id="5" creationId="{F21DA861-6DB8-6C0E-DA76-D46BC2A13079}"/>
          </ac:spMkLst>
        </pc:spChg>
      </pc:sldChg>
      <pc:sldChg chg="modNotesTx">
        <pc:chgData name="Amanda Berra" userId="bb949f07-8d64-4e13-bbfb-440d36c57d8f" providerId="ADAL" clId="{A87D82A4-A4D7-3E4A-A478-7C117D40AD55}" dt="2023-09-13T15:00:30.284" v="35397" actId="20577"/>
        <pc:sldMkLst>
          <pc:docMk/>
          <pc:sldMk cId="4293897939" sldId="4383"/>
        </pc:sldMkLst>
      </pc:sldChg>
      <pc:sldChg chg="addSp modSp mod modNotesTx">
        <pc:chgData name="Amanda Berra" userId="bb949f07-8d64-4e13-bbfb-440d36c57d8f" providerId="ADAL" clId="{A87D82A4-A4D7-3E4A-A478-7C117D40AD55}" dt="2023-09-13T14:24:21.292" v="31991" actId="20577"/>
        <pc:sldMkLst>
          <pc:docMk/>
          <pc:sldMk cId="3876294191" sldId="4397"/>
        </pc:sldMkLst>
        <pc:spChg chg="add mod">
          <ac:chgData name="Amanda Berra" userId="bb949f07-8d64-4e13-bbfb-440d36c57d8f" providerId="ADAL" clId="{A87D82A4-A4D7-3E4A-A478-7C117D40AD55}" dt="2023-09-13T14:16:33.133" v="29755" actId="20577"/>
          <ac:spMkLst>
            <pc:docMk/>
            <pc:sldMk cId="3876294191" sldId="4397"/>
            <ac:spMk id="5" creationId="{29968E7C-AD48-98F9-4287-59999E3981AC}"/>
          </ac:spMkLst>
        </pc:spChg>
      </pc:sldChg>
      <pc:sldChg chg="del">
        <pc:chgData name="Amanda Berra" userId="bb949f07-8d64-4e13-bbfb-440d36c57d8f" providerId="ADAL" clId="{A87D82A4-A4D7-3E4A-A478-7C117D40AD55}" dt="2023-09-13T14:54:50.067" v="34902" actId="2696"/>
        <pc:sldMkLst>
          <pc:docMk/>
          <pc:sldMk cId="1127899063" sldId="4428"/>
        </pc:sldMkLst>
      </pc:sldChg>
      <pc:sldChg chg="delSp modSp mod delCm modCm modNotesTx">
        <pc:chgData name="Amanda Berra" userId="bb949f07-8d64-4e13-bbfb-440d36c57d8f" providerId="ADAL" clId="{A87D82A4-A4D7-3E4A-A478-7C117D40AD55}" dt="2023-09-12T16:26:19.530" v="12894" actId="20577"/>
        <pc:sldMkLst>
          <pc:docMk/>
          <pc:sldMk cId="1392288247" sldId="4430"/>
        </pc:sldMkLst>
        <pc:spChg chg="mod">
          <ac:chgData name="Amanda Berra" userId="bb949f07-8d64-4e13-bbfb-440d36c57d8f" providerId="ADAL" clId="{A87D82A4-A4D7-3E4A-A478-7C117D40AD55}" dt="2023-09-12T16:21:00.809" v="12853" actId="20577"/>
          <ac:spMkLst>
            <pc:docMk/>
            <pc:sldMk cId="1392288247" sldId="4430"/>
            <ac:spMk id="2" creationId="{96738079-BA12-BFE3-249D-A704F5E8C969}"/>
          </ac:spMkLst>
        </pc:spChg>
        <pc:spChg chg="mod">
          <ac:chgData name="Amanda Berra" userId="bb949f07-8d64-4e13-bbfb-440d36c57d8f" providerId="ADAL" clId="{A87D82A4-A4D7-3E4A-A478-7C117D40AD55}" dt="2023-09-12T16:23:07.362" v="12866" actId="20577"/>
          <ac:spMkLst>
            <pc:docMk/>
            <pc:sldMk cId="1392288247" sldId="4430"/>
            <ac:spMk id="8" creationId="{203A4F07-EA11-B0B3-1A65-6802AFD5E949}"/>
          </ac:spMkLst>
        </pc:spChg>
        <pc:spChg chg="del">
          <ac:chgData name="Amanda Berra" userId="bb949f07-8d64-4e13-bbfb-440d36c57d8f" providerId="ADAL" clId="{A87D82A4-A4D7-3E4A-A478-7C117D40AD55}" dt="2023-09-12T16:22:43.792" v="12857" actId="478"/>
          <ac:spMkLst>
            <pc:docMk/>
            <pc:sldMk cId="1392288247" sldId="4430"/>
            <ac:spMk id="12" creationId="{D87A0689-4BCC-AEB0-406F-4EA0A58247F5}"/>
          </ac:spMkLst>
        </pc:spChg>
        <pc:spChg chg="mod">
          <ac:chgData name="Amanda Berra" userId="bb949f07-8d64-4e13-bbfb-440d36c57d8f" providerId="ADAL" clId="{A87D82A4-A4D7-3E4A-A478-7C117D40AD55}" dt="2023-09-12T16:22:48.262" v="12859" actId="1076"/>
          <ac:spMkLst>
            <pc:docMk/>
            <pc:sldMk cId="1392288247" sldId="4430"/>
            <ac:spMk id="13" creationId="{0BCAF211-29D8-0490-7310-14401326EB45}"/>
          </ac:spMkLst>
        </pc:spChg>
        <pc:spChg chg="del topLvl">
          <ac:chgData name="Amanda Berra" userId="bb949f07-8d64-4e13-bbfb-440d36c57d8f" providerId="ADAL" clId="{A87D82A4-A4D7-3E4A-A478-7C117D40AD55}" dt="2023-09-12T16:22:20.938" v="12854" actId="478"/>
          <ac:spMkLst>
            <pc:docMk/>
            <pc:sldMk cId="1392288247" sldId="4430"/>
            <ac:spMk id="51" creationId="{02944BE3-7DEA-7241-81E0-4C1F996F94E5}"/>
          </ac:spMkLst>
        </pc:spChg>
        <pc:spChg chg="mod topLvl">
          <ac:chgData name="Amanda Berra" userId="bb949f07-8d64-4e13-bbfb-440d36c57d8f" providerId="ADAL" clId="{A87D82A4-A4D7-3E4A-A478-7C117D40AD55}" dt="2023-09-12T16:22:24.363" v="12856" actId="1076"/>
          <ac:spMkLst>
            <pc:docMk/>
            <pc:sldMk cId="1392288247" sldId="4430"/>
            <ac:spMk id="52" creationId="{EEA87A76-0853-1741-8C6B-55C57CD16AEF}"/>
          </ac:spMkLst>
        </pc:spChg>
        <pc:grpChg chg="del">
          <ac:chgData name="Amanda Berra" userId="bb949f07-8d64-4e13-bbfb-440d36c57d8f" providerId="ADAL" clId="{A87D82A4-A4D7-3E4A-A478-7C117D40AD55}" dt="2023-09-12T16:22:20.938" v="12854" actId="478"/>
          <ac:grpSpMkLst>
            <pc:docMk/>
            <pc:sldMk cId="1392288247" sldId="4430"/>
            <ac:grpSpMk id="50" creationId="{B52C1A64-437A-D64A-8CE7-8BA272C234C2}"/>
          </ac:grpSpMkLst>
        </pc:gr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9-12T16:23:22.798" v="12867"/>
              <pc2:cmMkLst xmlns:pc2="http://schemas.microsoft.com/office/powerpoint/2019/9/main/command">
                <pc:docMk/>
                <pc:sldMk cId="1392288247" sldId="4430"/>
                <pc2:cmMk id="{81F62E39-961A-4F33-877F-2FC5F55C30C0}"/>
              </pc2:cmMkLst>
            </pc226:cmChg>
            <pc226:cmChg xmlns:pc226="http://schemas.microsoft.com/office/powerpoint/2022/06/main/command" chg="del mod">
              <pc226:chgData name="Amanda Berra" userId="bb949f07-8d64-4e13-bbfb-440d36c57d8f" providerId="ADAL" clId="{A87D82A4-A4D7-3E4A-A478-7C117D40AD55}" dt="2023-09-12T16:23:25.878" v="12868"/>
              <pc2:cmMkLst xmlns:pc2="http://schemas.microsoft.com/office/powerpoint/2019/9/main/command">
                <pc:docMk/>
                <pc:sldMk cId="1392288247" sldId="4430"/>
                <pc2:cmMk id="{B15788D5-0018-432C-9CB8-1A19280CF016}"/>
              </pc2:cmMkLst>
            </pc226:cmChg>
          </p:ext>
        </pc:extLst>
      </pc:sldChg>
      <pc:sldChg chg="addSp modSp mod delCm modNotesTx">
        <pc:chgData name="Amanda Berra" userId="bb949f07-8d64-4e13-bbfb-440d36c57d8f" providerId="ADAL" clId="{A87D82A4-A4D7-3E4A-A478-7C117D40AD55}" dt="2023-09-13T15:28:46.848" v="38366"/>
        <pc:sldMkLst>
          <pc:docMk/>
          <pc:sldMk cId="2872141628" sldId="4465"/>
        </pc:sldMkLst>
        <pc:spChg chg="add mod">
          <ac:chgData name="Amanda Berra" userId="bb949f07-8d64-4e13-bbfb-440d36c57d8f" providerId="ADAL" clId="{A87D82A4-A4D7-3E4A-A478-7C117D40AD55}" dt="2023-09-13T14:16:55.833" v="29814" actId="20577"/>
          <ac:spMkLst>
            <pc:docMk/>
            <pc:sldMk cId="2872141628" sldId="4465"/>
            <ac:spMk id="4" creationId="{7EBCECED-FDA7-97D1-5989-152316E67637}"/>
          </ac:spMkLst>
        </pc:sp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8:46.848" v="38366"/>
              <pc2:cmMkLst xmlns:pc2="http://schemas.microsoft.com/office/powerpoint/2019/9/main/command">
                <pc:docMk/>
                <pc:sldMk cId="2872141628" sldId="4465"/>
                <pc2:cmMk id="{D4833270-91EA-4EAE-8E2E-7005D6902234}"/>
              </pc2:cmMkLst>
            </pc226:cmChg>
          </p:ext>
        </pc:extLst>
      </pc:sldChg>
      <pc:sldChg chg="addSp modSp mod modNotesTx">
        <pc:chgData name="Amanda Berra" userId="bb949f07-8d64-4e13-bbfb-440d36c57d8f" providerId="ADAL" clId="{A87D82A4-A4D7-3E4A-A478-7C117D40AD55}" dt="2023-09-13T14:16:13.407" v="29709" actId="20577"/>
        <pc:sldMkLst>
          <pc:docMk/>
          <pc:sldMk cId="3817574408" sldId="4548"/>
        </pc:sldMkLst>
        <pc:spChg chg="add mod">
          <ac:chgData name="Amanda Berra" userId="bb949f07-8d64-4e13-bbfb-440d36c57d8f" providerId="ADAL" clId="{A87D82A4-A4D7-3E4A-A478-7C117D40AD55}" dt="2023-09-13T14:16:13.407" v="29709" actId="20577"/>
          <ac:spMkLst>
            <pc:docMk/>
            <pc:sldMk cId="3817574408" sldId="4548"/>
            <ac:spMk id="12" creationId="{2D6B1A45-655B-0311-7258-D0DD0FF47954}"/>
          </ac:spMkLst>
        </pc:spChg>
        <pc:spChg chg="mod">
          <ac:chgData name="Amanda Berra" userId="bb949f07-8d64-4e13-bbfb-440d36c57d8f" providerId="ADAL" clId="{A87D82A4-A4D7-3E4A-A478-7C117D40AD55}" dt="2023-09-13T14:08:21.629" v="29016" actId="20577"/>
          <ac:spMkLst>
            <pc:docMk/>
            <pc:sldMk cId="3817574408" sldId="4548"/>
            <ac:spMk id="32" creationId="{52513D58-18B7-8EFA-DC30-4398E74DA845}"/>
          </ac:spMkLst>
        </pc:spChg>
      </pc:sldChg>
      <pc:sldChg chg="modSp mod delCm modNotesTx">
        <pc:chgData name="Amanda Berra" userId="bb949f07-8d64-4e13-bbfb-440d36c57d8f" providerId="ADAL" clId="{A87D82A4-A4D7-3E4A-A478-7C117D40AD55}" dt="2023-09-05T13:29:45.419" v="9342" actId="113"/>
        <pc:sldMkLst>
          <pc:docMk/>
          <pc:sldMk cId="3818324783" sldId="4556"/>
        </pc:sldMkLst>
        <pc:spChg chg="mod">
          <ac:chgData name="Amanda Berra" userId="bb949f07-8d64-4e13-bbfb-440d36c57d8f" providerId="ADAL" clId="{A87D82A4-A4D7-3E4A-A478-7C117D40AD55}" dt="2023-08-31T17:00:13.961" v="3498" actId="14100"/>
          <ac:spMkLst>
            <pc:docMk/>
            <pc:sldMk cId="3818324783" sldId="4556"/>
            <ac:spMk id="21" creationId="{C3CB7D4F-21C8-F845-BF0F-751601394D64}"/>
          </ac:spMkLst>
        </pc:spChg>
        <pc:spChg chg="mod">
          <ac:chgData name="Amanda Berra" userId="bb949f07-8d64-4e13-bbfb-440d36c57d8f" providerId="ADAL" clId="{A87D82A4-A4D7-3E4A-A478-7C117D40AD55}" dt="2023-09-05T13:29:41.524" v="9341" actId="14100"/>
          <ac:spMkLst>
            <pc:docMk/>
            <pc:sldMk cId="3818324783" sldId="4556"/>
            <ac:spMk id="22" creationId="{26F5C946-55D3-6A47-9470-C398514C3E22}"/>
          </ac:spMkLst>
        </pc:spChg>
        <pc:spChg chg="mod">
          <ac:chgData name="Amanda Berra" userId="bb949f07-8d64-4e13-bbfb-440d36c57d8f" providerId="ADAL" clId="{A87D82A4-A4D7-3E4A-A478-7C117D40AD55}" dt="2023-09-05T13:29:30.543" v="9339" actId="1035"/>
          <ac:spMkLst>
            <pc:docMk/>
            <pc:sldMk cId="3818324783" sldId="4556"/>
            <ac:spMk id="23" creationId="{CFD3065B-55A6-3548-8E7A-A4C75B0DA061}"/>
          </ac:spMkLst>
        </pc:spChg>
        <pc:spChg chg="mod">
          <ac:chgData name="Amanda Berra" userId="bb949f07-8d64-4e13-bbfb-440d36c57d8f" providerId="ADAL" clId="{A87D82A4-A4D7-3E4A-A478-7C117D40AD55}" dt="2023-08-31T17:04:39.900" v="3986" actId="688"/>
          <ac:spMkLst>
            <pc:docMk/>
            <pc:sldMk cId="3818324783" sldId="4556"/>
            <ac:spMk id="30" creationId="{D9801B5C-8A97-8B41-888B-92F9303E924F}"/>
          </ac:spMkLst>
        </pc:spChg>
        <pc:spChg chg="mod">
          <ac:chgData name="Amanda Berra" userId="bb949f07-8d64-4e13-bbfb-440d36c57d8f" providerId="ADAL" clId="{A87D82A4-A4D7-3E4A-A478-7C117D40AD55}" dt="2023-09-05T13:29:35.858" v="9340" actId="14100"/>
          <ac:spMkLst>
            <pc:docMk/>
            <pc:sldMk cId="3818324783" sldId="4556"/>
            <ac:spMk id="31" creationId="{EC5EAE1A-08EA-9C42-87A1-19CE6F206CA5}"/>
          </ac:spMkLst>
        </pc:spChg>
        <pc:spChg chg="mod">
          <ac:chgData name="Amanda Berra" userId="bb949f07-8d64-4e13-bbfb-440d36c57d8f" providerId="ADAL" clId="{A87D82A4-A4D7-3E4A-A478-7C117D40AD55}" dt="2023-09-05T13:29:45.419" v="9342" actId="113"/>
          <ac:spMkLst>
            <pc:docMk/>
            <pc:sldMk cId="3818324783" sldId="4556"/>
            <ac:spMk id="32" creationId="{0E78A3E0-6D6A-C34D-8C3E-B8EB45779CB6}"/>
          </ac:spMkLst>
        </pc:sp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8-31T17:08:26.321" v="5147"/>
              <pc2:cmMkLst xmlns:pc2="http://schemas.microsoft.com/office/powerpoint/2019/9/main/command">
                <pc:docMk/>
                <pc:sldMk cId="3818324783" sldId="4556"/>
                <pc2:cmMk id="{3379147F-5E1A-4FB0-BA7A-35F29B55249D}"/>
              </pc2:cmMkLst>
            </pc226:cmChg>
            <pc226:cmChg xmlns:pc226="http://schemas.microsoft.com/office/powerpoint/2022/06/main/command" chg="del">
              <pc226:chgData name="Amanda Berra" userId="bb949f07-8d64-4e13-bbfb-440d36c57d8f" providerId="ADAL" clId="{A87D82A4-A4D7-3E4A-A478-7C117D40AD55}" dt="2023-08-31T16:58:31.652" v="3286"/>
              <pc2:cmMkLst xmlns:pc2="http://schemas.microsoft.com/office/powerpoint/2019/9/main/command">
                <pc:docMk/>
                <pc:sldMk cId="3818324783" sldId="4556"/>
                <pc2:cmMk id="{ABAB98CA-F4AB-4AC6-A601-5D15BE72525F}"/>
              </pc2:cmMkLst>
            </pc226:cmChg>
          </p:ext>
        </pc:extLst>
      </pc:sldChg>
      <pc:sldChg chg="modSp mod delCm modCm modNotesTx">
        <pc:chgData name="Amanda Berra" userId="bb949f07-8d64-4e13-bbfb-440d36c57d8f" providerId="ADAL" clId="{A87D82A4-A4D7-3E4A-A478-7C117D40AD55}" dt="2023-09-13T14:05:21.303" v="28435" actId="20577"/>
        <pc:sldMkLst>
          <pc:docMk/>
          <pc:sldMk cId="4176196716" sldId="4561"/>
        </pc:sldMkLst>
        <pc:spChg chg="mod">
          <ac:chgData name="Amanda Berra" userId="bb949f07-8d64-4e13-bbfb-440d36c57d8f" providerId="ADAL" clId="{A87D82A4-A4D7-3E4A-A478-7C117D40AD55}" dt="2023-09-13T14:03:04.596" v="28014" actId="20577"/>
          <ac:spMkLst>
            <pc:docMk/>
            <pc:sldMk cId="4176196716" sldId="4561"/>
            <ac:spMk id="2" creationId="{45C9189A-30B6-ACC7-4D82-D451ED056D78}"/>
          </ac:spMkLst>
        </pc:s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9-13T14:03:08.382" v="28015"/>
              <pc2:cmMkLst xmlns:pc2="http://schemas.microsoft.com/office/powerpoint/2019/9/main/command">
                <pc:docMk/>
                <pc:sldMk cId="4176196716" sldId="4561"/>
                <pc2:cmMk id="{BCB4E224-D2EF-474A-AA15-000EB6D1A1FA}"/>
              </pc2:cmMkLst>
            </pc226:cmChg>
          </p:ext>
        </pc:extLst>
      </pc:sldChg>
      <pc:sldChg chg="modSp mod delCm modCm modNotesTx">
        <pc:chgData name="Amanda Berra" userId="bb949f07-8d64-4e13-bbfb-440d36c57d8f" providerId="ADAL" clId="{A87D82A4-A4D7-3E4A-A478-7C117D40AD55}" dt="2023-08-31T17:33:10.033" v="5391" actId="14734"/>
        <pc:sldMkLst>
          <pc:docMk/>
          <pc:sldMk cId="2233306235" sldId="4568"/>
        </pc:sldMkLst>
        <pc:graphicFrameChg chg="mod modGraphic">
          <ac:chgData name="Amanda Berra" userId="bb949f07-8d64-4e13-bbfb-440d36c57d8f" providerId="ADAL" clId="{A87D82A4-A4D7-3E4A-A478-7C117D40AD55}" dt="2023-08-31T17:33:10.033" v="5391" actId="14734"/>
          <ac:graphicFrameMkLst>
            <pc:docMk/>
            <pc:sldMk cId="2233306235" sldId="4568"/>
            <ac:graphicFrameMk id="38" creationId="{A2569B6F-0EF1-349B-7A24-FA1022A01006}"/>
          </ac:graphicFrameMkLst>
        </pc:graphicFrame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8-31T17:32:10.452" v="5236"/>
              <pc2:cmMkLst xmlns:pc2="http://schemas.microsoft.com/office/powerpoint/2019/9/main/command">
                <pc:docMk/>
                <pc:sldMk cId="2233306235" sldId="4568"/>
                <pc2:cmMk id="{C865F8DA-44BD-4055-8137-B07C0A05AB47}"/>
              </pc2:cmMkLst>
            </pc226:cmChg>
            <pc226:cmChg xmlns:pc226="http://schemas.microsoft.com/office/powerpoint/2022/06/main/command" chg="del">
              <pc226:chgData name="Amanda Berra" userId="bb949f07-8d64-4e13-bbfb-440d36c57d8f" providerId="ADAL" clId="{A87D82A4-A4D7-3E4A-A478-7C117D40AD55}" dt="2023-08-31T17:09:06.449" v="5165"/>
              <pc2:cmMkLst xmlns:pc2="http://schemas.microsoft.com/office/powerpoint/2019/9/main/command">
                <pc:docMk/>
                <pc:sldMk cId="2233306235" sldId="4568"/>
                <pc2:cmMk id="{D0AF7FEE-DF3E-4E4B-9EC1-07F6CF29617B}"/>
              </pc2:cmMkLst>
            </pc226:cmChg>
          </p:ext>
        </pc:extLst>
      </pc:sldChg>
      <pc:sldChg chg="modNotesTx">
        <pc:chgData name="Amanda Berra" userId="bb949f07-8d64-4e13-bbfb-440d36c57d8f" providerId="ADAL" clId="{A87D82A4-A4D7-3E4A-A478-7C117D40AD55}" dt="2023-08-31T16:50:40.114" v="1651" actId="20577"/>
        <pc:sldMkLst>
          <pc:docMk/>
          <pc:sldMk cId="1380981640" sldId="4572"/>
        </pc:sldMkLst>
      </pc:sldChg>
      <pc:sldChg chg="delCm modNotesTx">
        <pc:chgData name="Amanda Berra" userId="bb949f07-8d64-4e13-bbfb-440d36c57d8f" providerId="ADAL" clId="{A87D82A4-A4D7-3E4A-A478-7C117D40AD55}" dt="2023-09-13T14:53:48.908" v="34899" actId="20577"/>
        <pc:sldMkLst>
          <pc:docMk/>
          <pc:sldMk cId="968521876" sldId="4588"/>
        </pc:sldMkLst>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4:48:43.917" v="34797"/>
              <pc2:cmMkLst xmlns:pc2="http://schemas.microsoft.com/office/powerpoint/2019/9/main/command">
                <pc:docMk/>
                <pc:sldMk cId="968521876" sldId="4588"/>
                <pc2:cmMk id="{BC6BEFC2-C35A-4592-BABC-53057F7E1B43}"/>
              </pc2:cmMkLst>
            </pc226:cmChg>
          </p:ext>
        </pc:extLst>
      </pc:sldChg>
      <pc:sldChg chg="modNotesTx">
        <pc:chgData name="Amanda Berra" userId="bb949f07-8d64-4e13-bbfb-440d36c57d8f" providerId="ADAL" clId="{A87D82A4-A4D7-3E4A-A478-7C117D40AD55}" dt="2023-09-05T13:49:45.151" v="10358" actId="20577"/>
        <pc:sldMkLst>
          <pc:docMk/>
          <pc:sldMk cId="2757469413" sldId="4598"/>
        </pc:sldMkLst>
      </pc:sldChg>
      <pc:sldChg chg="delCm modNotesTx">
        <pc:chgData name="Amanda Berra" userId="bb949f07-8d64-4e13-bbfb-440d36c57d8f" providerId="ADAL" clId="{A87D82A4-A4D7-3E4A-A478-7C117D40AD55}" dt="2023-09-13T15:28:12.602" v="38362"/>
        <pc:sldMkLst>
          <pc:docMk/>
          <pc:sldMk cId="3087703159" sldId="4600"/>
        </pc:sldMkLst>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8:12.602" v="38362"/>
              <pc2:cmMkLst xmlns:pc2="http://schemas.microsoft.com/office/powerpoint/2019/9/main/command">
                <pc:docMk/>
                <pc:sldMk cId="3087703159" sldId="4600"/>
                <pc2:cmMk id="{CB037EA6-9CD5-44AB-9A1B-4CB6D5C25926}"/>
              </pc2:cmMkLst>
            </pc226:cmChg>
          </p:ext>
        </pc:extLst>
      </pc:sldChg>
      <pc:sldChg chg="modSp mod delCm modNotesTx">
        <pc:chgData name="Amanda Berra" userId="bb949f07-8d64-4e13-bbfb-440d36c57d8f" providerId="ADAL" clId="{A87D82A4-A4D7-3E4A-A478-7C117D40AD55}" dt="2023-08-31T17:56:09.675" v="8014"/>
        <pc:sldMkLst>
          <pc:docMk/>
          <pc:sldMk cId="2530775012" sldId="4606"/>
        </pc:sldMkLst>
        <pc:spChg chg="mod">
          <ac:chgData name="Amanda Berra" userId="bb949f07-8d64-4e13-bbfb-440d36c57d8f" providerId="ADAL" clId="{A87D82A4-A4D7-3E4A-A478-7C117D40AD55}" dt="2023-08-31T17:56:06.031" v="8013" actId="1076"/>
          <ac:spMkLst>
            <pc:docMk/>
            <pc:sldMk cId="2530775012" sldId="4606"/>
            <ac:spMk id="11" creationId="{F487F188-BF91-91FB-8D26-93170301E16B}"/>
          </ac:spMkLst>
        </pc:sp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8-31T17:56:09.675" v="8014"/>
              <pc2:cmMkLst xmlns:pc2="http://schemas.microsoft.com/office/powerpoint/2019/9/main/command">
                <pc:docMk/>
                <pc:sldMk cId="2530775012" sldId="4606"/>
                <pc2:cmMk id="{6D010945-198B-4285-B509-C69531324CC9}"/>
              </pc2:cmMkLst>
            </pc226:cmChg>
          </p:ext>
        </pc:extLst>
      </pc:sldChg>
      <pc:sldChg chg="addSp delSp modSp mod delCm modNotesTx">
        <pc:chgData name="Amanda Berra" userId="bb949f07-8d64-4e13-bbfb-440d36c57d8f" providerId="ADAL" clId="{A87D82A4-A4D7-3E4A-A478-7C117D40AD55}" dt="2023-09-13T15:22:01.099" v="37865"/>
        <pc:sldMkLst>
          <pc:docMk/>
          <pc:sldMk cId="1365110470" sldId="4608"/>
        </pc:sldMkLst>
        <pc:spChg chg="mod">
          <ac:chgData name="Amanda Berra" userId="bb949f07-8d64-4e13-bbfb-440d36c57d8f" providerId="ADAL" clId="{A87D82A4-A4D7-3E4A-A478-7C117D40AD55}" dt="2023-09-05T16:21:41.991" v="11922" actId="1076"/>
          <ac:spMkLst>
            <pc:docMk/>
            <pc:sldMk cId="1365110470" sldId="4608"/>
            <ac:spMk id="3" creationId="{F9161A9C-9D60-9A86-3DBA-DB69D0532BDA}"/>
          </ac:spMkLst>
        </pc:spChg>
        <pc:spChg chg="add del mod">
          <ac:chgData name="Amanda Berra" userId="bb949f07-8d64-4e13-bbfb-440d36c57d8f" providerId="ADAL" clId="{A87D82A4-A4D7-3E4A-A478-7C117D40AD55}" dt="2023-09-05T16:26:28.602" v="12053" actId="478"/>
          <ac:spMkLst>
            <pc:docMk/>
            <pc:sldMk cId="1365110470" sldId="4608"/>
            <ac:spMk id="4" creationId="{1CACF220-A2F3-A2B4-3655-3A462B9CC9EE}"/>
          </ac:spMkLst>
        </pc:spChg>
        <pc:spChg chg="add del mod">
          <ac:chgData name="Amanda Berra" userId="bb949f07-8d64-4e13-bbfb-440d36c57d8f" providerId="ADAL" clId="{A87D82A4-A4D7-3E4A-A478-7C117D40AD55}" dt="2023-09-05T16:26:28.602" v="12053" actId="478"/>
          <ac:spMkLst>
            <pc:docMk/>
            <pc:sldMk cId="1365110470" sldId="4608"/>
            <ac:spMk id="5" creationId="{317A5294-C4E2-C195-842E-04826E099A81}"/>
          </ac:spMkLst>
        </pc:spChg>
        <pc:spChg chg="add del mod">
          <ac:chgData name="Amanda Berra" userId="bb949f07-8d64-4e13-bbfb-440d36c57d8f" providerId="ADAL" clId="{A87D82A4-A4D7-3E4A-A478-7C117D40AD55}" dt="2023-09-05T16:26:28.602" v="12053" actId="478"/>
          <ac:spMkLst>
            <pc:docMk/>
            <pc:sldMk cId="1365110470" sldId="4608"/>
            <ac:spMk id="6" creationId="{03BA7F13-2EF5-A595-4196-D2F8D5851F49}"/>
          </ac:spMkLst>
        </pc:spChg>
        <pc:spChg chg="add del mod">
          <ac:chgData name="Amanda Berra" userId="bb949f07-8d64-4e13-bbfb-440d36c57d8f" providerId="ADAL" clId="{A87D82A4-A4D7-3E4A-A478-7C117D40AD55}" dt="2023-09-05T16:26:28.602" v="12053" actId="478"/>
          <ac:spMkLst>
            <pc:docMk/>
            <pc:sldMk cId="1365110470" sldId="4608"/>
            <ac:spMk id="7" creationId="{340FAB1A-375A-CCF5-E065-7D4FB064F1E5}"/>
          </ac:spMkLst>
        </pc:spChg>
        <pc:spChg chg="add mod">
          <ac:chgData name="Amanda Berra" userId="bb949f07-8d64-4e13-bbfb-440d36c57d8f" providerId="ADAL" clId="{A87D82A4-A4D7-3E4A-A478-7C117D40AD55}" dt="2023-09-05T16:26:55.126" v="12098" actId="1076"/>
          <ac:spMkLst>
            <pc:docMk/>
            <pc:sldMk cId="1365110470" sldId="4608"/>
            <ac:spMk id="12" creationId="{9A4B72B3-10A4-AC92-AA90-62E3846BF23E}"/>
          </ac:spMkLst>
        </pc:spChg>
        <pc:spChg chg="add mod">
          <ac:chgData name="Amanda Berra" userId="bb949f07-8d64-4e13-bbfb-440d36c57d8f" providerId="ADAL" clId="{A87D82A4-A4D7-3E4A-A478-7C117D40AD55}" dt="2023-09-05T16:26:55.126" v="12098" actId="1076"/>
          <ac:spMkLst>
            <pc:docMk/>
            <pc:sldMk cId="1365110470" sldId="4608"/>
            <ac:spMk id="13" creationId="{EB82930E-2AB6-36E3-FA5A-7204C9AACBCC}"/>
          </ac:spMkLst>
        </pc:spChg>
        <pc:spChg chg="add mod">
          <ac:chgData name="Amanda Berra" userId="bb949f07-8d64-4e13-bbfb-440d36c57d8f" providerId="ADAL" clId="{A87D82A4-A4D7-3E4A-A478-7C117D40AD55}" dt="2023-09-05T16:26:55.126" v="12098" actId="1076"/>
          <ac:spMkLst>
            <pc:docMk/>
            <pc:sldMk cId="1365110470" sldId="4608"/>
            <ac:spMk id="17" creationId="{83CB433C-1547-A813-73EC-64D18CBC87D9}"/>
          </ac:spMkLst>
        </pc:spChg>
        <pc:spChg chg="add mod">
          <ac:chgData name="Amanda Berra" userId="bb949f07-8d64-4e13-bbfb-440d36c57d8f" providerId="ADAL" clId="{A87D82A4-A4D7-3E4A-A478-7C117D40AD55}" dt="2023-09-05T16:29:24.891" v="12286" actId="1036"/>
          <ac:spMkLst>
            <pc:docMk/>
            <pc:sldMk cId="1365110470" sldId="4608"/>
            <ac:spMk id="20" creationId="{8ADADB36-CEF0-A173-BA23-C3FC9E7DAE10}"/>
          </ac:spMkLst>
        </pc:spChg>
        <pc:spChg chg="add mod">
          <ac:chgData name="Amanda Berra" userId="bb949f07-8d64-4e13-bbfb-440d36c57d8f" providerId="ADAL" clId="{A87D82A4-A4D7-3E4A-A478-7C117D40AD55}" dt="2023-09-05T16:26:55.126" v="12098" actId="1076"/>
          <ac:spMkLst>
            <pc:docMk/>
            <pc:sldMk cId="1365110470" sldId="4608"/>
            <ac:spMk id="21" creationId="{262014C1-D282-C933-DE01-FC9021956A7D}"/>
          </ac:spMkLst>
        </pc:spChg>
        <pc:spChg chg="add mod">
          <ac:chgData name="Amanda Berra" userId="bb949f07-8d64-4e13-bbfb-440d36c57d8f" providerId="ADAL" clId="{A87D82A4-A4D7-3E4A-A478-7C117D40AD55}" dt="2023-09-05T16:29:45.669" v="12298" actId="1076"/>
          <ac:spMkLst>
            <pc:docMk/>
            <pc:sldMk cId="1365110470" sldId="4608"/>
            <ac:spMk id="22" creationId="{0921B6C5-CAA1-F0E0-3489-5B13AD63DB88}"/>
          </ac:spMkLst>
        </pc:spChg>
        <pc:spChg chg="add mod">
          <ac:chgData name="Amanda Berra" userId="bb949f07-8d64-4e13-bbfb-440d36c57d8f" providerId="ADAL" clId="{A87D82A4-A4D7-3E4A-A478-7C117D40AD55}" dt="2023-09-12T16:42:16.510" v="15088" actId="1037"/>
          <ac:spMkLst>
            <pc:docMk/>
            <pc:sldMk cId="1365110470" sldId="4608"/>
            <ac:spMk id="23" creationId="{F4E33681-A988-FDA6-AC8E-900F6F1B36D9}"/>
          </ac:spMkLst>
        </pc:spChg>
        <pc:spChg chg="add del">
          <ac:chgData name="Amanda Berra" userId="bb949f07-8d64-4e13-bbfb-440d36c57d8f" providerId="ADAL" clId="{A87D82A4-A4D7-3E4A-A478-7C117D40AD55}" dt="2023-09-05T16:26:28.602" v="12053" actId="478"/>
          <ac:spMkLst>
            <pc:docMk/>
            <pc:sldMk cId="1365110470" sldId="4608"/>
            <ac:spMk id="34" creationId="{6EA071AE-AD88-8508-3C39-AE70632155F6}"/>
          </ac:spMkLst>
        </pc:spChg>
        <pc:spChg chg="add del">
          <ac:chgData name="Amanda Berra" userId="bb949f07-8d64-4e13-bbfb-440d36c57d8f" providerId="ADAL" clId="{A87D82A4-A4D7-3E4A-A478-7C117D40AD55}" dt="2023-09-05T16:26:28.602" v="12053" actId="478"/>
          <ac:spMkLst>
            <pc:docMk/>
            <pc:sldMk cId="1365110470" sldId="4608"/>
            <ac:spMk id="35" creationId="{18D0A274-3D6D-6AE5-F722-27BAF8DD6F82}"/>
          </ac:spMkLst>
        </pc:spChg>
        <pc:spChg chg="add del">
          <ac:chgData name="Amanda Berra" userId="bb949f07-8d64-4e13-bbfb-440d36c57d8f" providerId="ADAL" clId="{A87D82A4-A4D7-3E4A-A478-7C117D40AD55}" dt="2023-09-05T16:26:28.602" v="12053" actId="478"/>
          <ac:spMkLst>
            <pc:docMk/>
            <pc:sldMk cId="1365110470" sldId="4608"/>
            <ac:spMk id="36" creationId="{27D5F71C-AFCE-7BFC-60C2-580FEA982420}"/>
          </ac:spMkLst>
        </pc:spChg>
        <pc:spChg chg="mod">
          <ac:chgData name="Amanda Berra" userId="bb949f07-8d64-4e13-bbfb-440d36c57d8f" providerId="ADAL" clId="{A87D82A4-A4D7-3E4A-A478-7C117D40AD55}" dt="2023-09-05T16:26:49.741" v="12096" actId="1037"/>
          <ac:spMkLst>
            <pc:docMk/>
            <pc:sldMk cId="1365110470" sldId="4608"/>
            <ac:spMk id="40" creationId="{32B21100-46E5-3BE4-A661-D8644E5BC419}"/>
          </ac:spMkLst>
        </pc:spChg>
        <pc:spChg chg="mod">
          <ac:chgData name="Amanda Berra" userId="bb949f07-8d64-4e13-bbfb-440d36c57d8f" providerId="ADAL" clId="{A87D82A4-A4D7-3E4A-A478-7C117D40AD55}" dt="2023-09-05T16:26:49.741" v="12096" actId="1037"/>
          <ac:spMkLst>
            <pc:docMk/>
            <pc:sldMk cId="1365110470" sldId="4608"/>
            <ac:spMk id="41" creationId="{1F05035D-ECA8-F3DB-3284-8C3C6731E140}"/>
          </ac:spMkLst>
        </pc:spChg>
        <pc:spChg chg="mod">
          <ac:chgData name="Amanda Berra" userId="bb949f07-8d64-4e13-bbfb-440d36c57d8f" providerId="ADAL" clId="{A87D82A4-A4D7-3E4A-A478-7C117D40AD55}" dt="2023-09-05T16:26:49.741" v="12096" actId="1037"/>
          <ac:spMkLst>
            <pc:docMk/>
            <pc:sldMk cId="1365110470" sldId="4608"/>
            <ac:spMk id="42" creationId="{81D31BEE-3E51-D500-1B21-049B6A483AC1}"/>
          </ac:spMkLst>
        </pc:spChg>
        <pc:spChg chg="mod">
          <ac:chgData name="Amanda Berra" userId="bb949f07-8d64-4e13-bbfb-440d36c57d8f" providerId="ADAL" clId="{A87D82A4-A4D7-3E4A-A478-7C117D40AD55}" dt="2023-09-05T16:26:49.741" v="12096" actId="1037"/>
          <ac:spMkLst>
            <pc:docMk/>
            <pc:sldMk cId="1365110470" sldId="4608"/>
            <ac:spMk id="43" creationId="{655B5BD8-DE4C-95EA-E8B5-E5412D222DA4}"/>
          </ac:spMkLst>
        </pc:spChg>
        <pc:spChg chg="mod">
          <ac:chgData name="Amanda Berra" userId="bb949f07-8d64-4e13-bbfb-440d36c57d8f" providerId="ADAL" clId="{A87D82A4-A4D7-3E4A-A478-7C117D40AD55}" dt="2023-09-05T16:26:49.741" v="12096" actId="1037"/>
          <ac:spMkLst>
            <pc:docMk/>
            <pc:sldMk cId="1365110470" sldId="4608"/>
            <ac:spMk id="44" creationId="{DA4D15D6-B9B5-A432-0F91-EF509A314B56}"/>
          </ac:spMkLst>
        </pc:spChg>
        <pc:spChg chg="mod">
          <ac:chgData name="Amanda Berra" userId="bb949f07-8d64-4e13-bbfb-440d36c57d8f" providerId="ADAL" clId="{A87D82A4-A4D7-3E4A-A478-7C117D40AD55}" dt="2023-09-05T16:26:49.741" v="12096" actId="1037"/>
          <ac:spMkLst>
            <pc:docMk/>
            <pc:sldMk cId="1365110470" sldId="4608"/>
            <ac:spMk id="45" creationId="{4BB58770-8E91-03F4-F007-24758790E194}"/>
          </ac:spMkLst>
        </pc:spChg>
        <pc:spChg chg="mod">
          <ac:chgData name="Amanda Berra" userId="bb949f07-8d64-4e13-bbfb-440d36c57d8f" providerId="ADAL" clId="{A87D82A4-A4D7-3E4A-A478-7C117D40AD55}" dt="2023-09-05T16:19:23.431" v="11761" actId="1037"/>
          <ac:spMkLst>
            <pc:docMk/>
            <pc:sldMk cId="1365110470" sldId="4608"/>
            <ac:spMk id="60" creationId="{2473EB43-FF90-9A78-3463-1B79AA44DEDC}"/>
          </ac:spMkLst>
        </pc:spChg>
        <pc:spChg chg="mod">
          <ac:chgData name="Amanda Berra" userId="bb949f07-8d64-4e13-bbfb-440d36c57d8f" providerId="ADAL" clId="{A87D82A4-A4D7-3E4A-A478-7C117D40AD55}" dt="2023-09-05T16:19:23.431" v="11761" actId="1037"/>
          <ac:spMkLst>
            <pc:docMk/>
            <pc:sldMk cId="1365110470" sldId="4608"/>
            <ac:spMk id="62" creationId="{9A79042B-655D-9783-D0BF-01C62E6CA5EA}"/>
          </ac:spMkLst>
        </pc:spChg>
        <pc:spChg chg="mod">
          <ac:chgData name="Amanda Berra" userId="bb949f07-8d64-4e13-bbfb-440d36c57d8f" providerId="ADAL" clId="{A87D82A4-A4D7-3E4A-A478-7C117D40AD55}" dt="2023-09-05T16:19:23.431" v="11761" actId="1037"/>
          <ac:spMkLst>
            <pc:docMk/>
            <pc:sldMk cId="1365110470" sldId="4608"/>
            <ac:spMk id="63" creationId="{62D8E050-71E2-458E-6081-1467CED71CA6}"/>
          </ac:spMkLst>
        </pc:spChg>
        <pc:spChg chg="mod">
          <ac:chgData name="Amanda Berra" userId="bb949f07-8d64-4e13-bbfb-440d36c57d8f" providerId="ADAL" clId="{A87D82A4-A4D7-3E4A-A478-7C117D40AD55}" dt="2023-09-05T16:19:07.694" v="11746" actId="1036"/>
          <ac:spMkLst>
            <pc:docMk/>
            <pc:sldMk cId="1365110470" sldId="4608"/>
            <ac:spMk id="64" creationId="{D0D6E623-370A-B13A-4E79-5134E17BD1E9}"/>
          </ac:spMkLst>
        </pc:spChg>
        <pc:spChg chg="mod">
          <ac:chgData name="Amanda Berra" userId="bb949f07-8d64-4e13-bbfb-440d36c57d8f" providerId="ADAL" clId="{A87D82A4-A4D7-3E4A-A478-7C117D40AD55}" dt="2023-09-05T16:26:49.741" v="12096" actId="1037"/>
          <ac:spMkLst>
            <pc:docMk/>
            <pc:sldMk cId="1365110470" sldId="4608"/>
            <ac:spMk id="79" creationId="{02F97983-0921-EB10-2187-694F7CEAD77B}"/>
          </ac:spMkLst>
        </pc:spChg>
        <pc:spChg chg="del mod">
          <ac:chgData name="Amanda Berra" userId="bb949f07-8d64-4e13-bbfb-440d36c57d8f" providerId="ADAL" clId="{A87D82A4-A4D7-3E4A-A478-7C117D40AD55}" dt="2023-09-05T16:27:10.166" v="12137" actId="478"/>
          <ac:spMkLst>
            <pc:docMk/>
            <pc:sldMk cId="1365110470" sldId="4608"/>
            <ac:spMk id="81" creationId="{CCE4E0A8-8121-2493-A3CB-A4709DF655E0}"/>
          </ac:spMkLst>
        </pc:spChg>
        <pc:spChg chg="mod">
          <ac:chgData name="Amanda Berra" userId="bb949f07-8d64-4e13-bbfb-440d36c57d8f" providerId="ADAL" clId="{A87D82A4-A4D7-3E4A-A478-7C117D40AD55}" dt="2023-09-05T16:27:02.679" v="12133" actId="1035"/>
          <ac:spMkLst>
            <pc:docMk/>
            <pc:sldMk cId="1365110470" sldId="4608"/>
            <ac:spMk id="82" creationId="{E0E45F46-5EA7-4833-1BA8-4F4735278E0D}"/>
          </ac:spMkLst>
        </pc:spChg>
        <pc:spChg chg="mod">
          <ac:chgData name="Amanda Berra" userId="bb949f07-8d64-4e13-bbfb-440d36c57d8f" providerId="ADAL" clId="{A87D82A4-A4D7-3E4A-A478-7C117D40AD55}" dt="2023-09-05T16:26:49.741" v="12096" actId="1037"/>
          <ac:spMkLst>
            <pc:docMk/>
            <pc:sldMk cId="1365110470" sldId="4608"/>
            <ac:spMk id="83" creationId="{0E20B892-0680-D656-8BD4-1E8C23CE620C}"/>
          </ac:spMkLst>
        </pc:spChg>
        <pc:spChg chg="mod">
          <ac:chgData name="Amanda Berra" userId="bb949f07-8d64-4e13-bbfb-440d36c57d8f" providerId="ADAL" clId="{A87D82A4-A4D7-3E4A-A478-7C117D40AD55}" dt="2023-09-05T16:19:35.989" v="11773" actId="1036"/>
          <ac:spMkLst>
            <pc:docMk/>
            <pc:sldMk cId="1365110470" sldId="4608"/>
            <ac:spMk id="84" creationId="{47B2030A-5D22-7098-7C2B-3F45B2861E3B}"/>
          </ac:spMkLst>
        </pc:spChg>
        <pc:spChg chg="mod">
          <ac:chgData name="Amanda Berra" userId="bb949f07-8d64-4e13-bbfb-440d36c57d8f" providerId="ADAL" clId="{A87D82A4-A4D7-3E4A-A478-7C117D40AD55}" dt="2023-09-05T16:26:49.741" v="12096" actId="1037"/>
          <ac:spMkLst>
            <pc:docMk/>
            <pc:sldMk cId="1365110470" sldId="4608"/>
            <ac:spMk id="85" creationId="{18FAEBDA-79C1-6554-86B3-3FA2FCC1DB62}"/>
          </ac:spMkLst>
        </pc:spChg>
        <pc:spChg chg="mod">
          <ac:chgData name="Amanda Berra" userId="bb949f07-8d64-4e13-bbfb-440d36c57d8f" providerId="ADAL" clId="{A87D82A4-A4D7-3E4A-A478-7C117D40AD55}" dt="2023-09-05T16:19:35.989" v="11773" actId="1036"/>
          <ac:spMkLst>
            <pc:docMk/>
            <pc:sldMk cId="1365110470" sldId="4608"/>
            <ac:spMk id="88" creationId="{86639BC8-5A9E-16E9-D4C8-A825AB23648C}"/>
          </ac:spMkLst>
        </pc:spChg>
        <pc:spChg chg="mod">
          <ac:chgData name="Amanda Berra" userId="bb949f07-8d64-4e13-bbfb-440d36c57d8f" providerId="ADAL" clId="{A87D82A4-A4D7-3E4A-A478-7C117D40AD55}" dt="2023-09-05T16:19:35.989" v="11773" actId="1036"/>
          <ac:spMkLst>
            <pc:docMk/>
            <pc:sldMk cId="1365110470" sldId="4608"/>
            <ac:spMk id="89" creationId="{57ABA5C9-7A65-9730-D186-6965318AF841}"/>
          </ac:spMkLst>
        </pc:spChg>
        <pc:spChg chg="mod">
          <ac:chgData name="Amanda Berra" userId="bb949f07-8d64-4e13-bbfb-440d36c57d8f" providerId="ADAL" clId="{A87D82A4-A4D7-3E4A-A478-7C117D40AD55}" dt="2023-09-05T16:19:35.989" v="11773" actId="1036"/>
          <ac:spMkLst>
            <pc:docMk/>
            <pc:sldMk cId="1365110470" sldId="4608"/>
            <ac:spMk id="93" creationId="{B7185CCE-9CDC-20DB-CEAB-BD5A53802CDD}"/>
          </ac:spMkLst>
        </pc:spChg>
        <pc:spChg chg="mod">
          <ac:chgData name="Amanda Berra" userId="bb949f07-8d64-4e13-bbfb-440d36c57d8f" providerId="ADAL" clId="{A87D82A4-A4D7-3E4A-A478-7C117D40AD55}" dt="2023-09-05T16:19:23.431" v="11761" actId="1037"/>
          <ac:spMkLst>
            <pc:docMk/>
            <pc:sldMk cId="1365110470" sldId="4608"/>
            <ac:spMk id="94" creationId="{74C944F1-8894-FFA6-A88A-C02725B04C1F}"/>
          </ac:spMkLst>
        </pc:spChg>
        <pc:spChg chg="mod">
          <ac:chgData name="Amanda Berra" userId="bb949f07-8d64-4e13-bbfb-440d36c57d8f" providerId="ADAL" clId="{A87D82A4-A4D7-3E4A-A478-7C117D40AD55}" dt="2023-09-05T16:19:23.431" v="11761" actId="1037"/>
          <ac:spMkLst>
            <pc:docMk/>
            <pc:sldMk cId="1365110470" sldId="4608"/>
            <ac:spMk id="97" creationId="{8643EEE9-4E6C-7C01-8983-06F0262A091B}"/>
          </ac:spMkLst>
        </pc:spChg>
        <pc:spChg chg="mod">
          <ac:chgData name="Amanda Berra" userId="bb949f07-8d64-4e13-bbfb-440d36c57d8f" providerId="ADAL" clId="{A87D82A4-A4D7-3E4A-A478-7C117D40AD55}" dt="2023-09-05T16:19:23.431" v="11761" actId="1037"/>
          <ac:spMkLst>
            <pc:docMk/>
            <pc:sldMk cId="1365110470" sldId="4608"/>
            <ac:spMk id="98" creationId="{E997E3E5-BC96-E480-18FE-94779778EC88}"/>
          </ac:spMkLst>
        </pc:spChg>
        <pc:spChg chg="mod">
          <ac:chgData name="Amanda Berra" userId="bb949f07-8d64-4e13-bbfb-440d36c57d8f" providerId="ADAL" clId="{A87D82A4-A4D7-3E4A-A478-7C117D40AD55}" dt="2023-09-05T16:29:48.738" v="12299" actId="1076"/>
          <ac:spMkLst>
            <pc:docMk/>
            <pc:sldMk cId="1365110470" sldId="4608"/>
            <ac:spMk id="104" creationId="{ABF451F6-0B75-C743-0D5C-19DE864C1084}"/>
          </ac:spMkLst>
        </pc:spChg>
        <pc:spChg chg="mod">
          <ac:chgData name="Amanda Berra" userId="bb949f07-8d64-4e13-bbfb-440d36c57d8f" providerId="ADAL" clId="{A87D82A4-A4D7-3E4A-A478-7C117D40AD55}" dt="2023-09-05T16:19:35.989" v="11773" actId="1036"/>
          <ac:spMkLst>
            <pc:docMk/>
            <pc:sldMk cId="1365110470" sldId="4608"/>
            <ac:spMk id="105" creationId="{10F91ED7-2383-09F8-FB3A-E32FF1E9B420}"/>
          </ac:spMkLst>
        </pc:spChg>
        <pc:spChg chg="mod">
          <ac:chgData name="Amanda Berra" userId="bb949f07-8d64-4e13-bbfb-440d36c57d8f" providerId="ADAL" clId="{A87D82A4-A4D7-3E4A-A478-7C117D40AD55}" dt="2023-09-05T16:19:35.989" v="11773" actId="1036"/>
          <ac:spMkLst>
            <pc:docMk/>
            <pc:sldMk cId="1365110470" sldId="4608"/>
            <ac:spMk id="106" creationId="{F6EA05ED-52B1-1A62-889C-879911EFD764}"/>
          </ac:spMkLst>
        </pc:spChg>
        <pc:spChg chg="mod">
          <ac:chgData name="Amanda Berra" userId="bb949f07-8d64-4e13-bbfb-440d36c57d8f" providerId="ADAL" clId="{A87D82A4-A4D7-3E4A-A478-7C117D40AD55}" dt="2023-09-05T16:19:23.431" v="11761" actId="1037"/>
          <ac:spMkLst>
            <pc:docMk/>
            <pc:sldMk cId="1365110470" sldId="4608"/>
            <ac:spMk id="107" creationId="{E1CA5378-37B6-22F8-99F9-35712B154EFB}"/>
          </ac:spMkLst>
        </pc:spChg>
        <pc:spChg chg="mod">
          <ac:chgData name="Amanda Berra" userId="bb949f07-8d64-4e13-bbfb-440d36c57d8f" providerId="ADAL" clId="{A87D82A4-A4D7-3E4A-A478-7C117D40AD55}" dt="2023-09-12T16:45:23.441" v="16066" actId="1038"/>
          <ac:spMkLst>
            <pc:docMk/>
            <pc:sldMk cId="1365110470" sldId="4608"/>
            <ac:spMk id="109" creationId="{9989458D-23BD-3309-C783-7CBAA6BC428B}"/>
          </ac:spMkLst>
        </pc:spChg>
        <pc:spChg chg="mod">
          <ac:chgData name="Amanda Berra" userId="bb949f07-8d64-4e13-bbfb-440d36c57d8f" providerId="ADAL" clId="{A87D82A4-A4D7-3E4A-A478-7C117D40AD55}" dt="2023-09-05T16:19:35.989" v="11773" actId="1036"/>
          <ac:spMkLst>
            <pc:docMk/>
            <pc:sldMk cId="1365110470" sldId="4608"/>
            <ac:spMk id="110" creationId="{F4BFAC9B-73D7-1CAC-12ED-E8F2682DE64D}"/>
          </ac:spMkLst>
        </pc:spChg>
        <pc:spChg chg="mod">
          <ac:chgData name="Amanda Berra" userId="bb949f07-8d64-4e13-bbfb-440d36c57d8f" providerId="ADAL" clId="{A87D82A4-A4D7-3E4A-A478-7C117D40AD55}" dt="2023-09-05T16:19:35.989" v="11773" actId="1036"/>
          <ac:spMkLst>
            <pc:docMk/>
            <pc:sldMk cId="1365110470" sldId="4608"/>
            <ac:spMk id="111" creationId="{A9F80664-5FB7-5B94-5DD6-662AA638C613}"/>
          </ac:spMkLst>
        </pc:spChg>
        <pc:spChg chg="mod">
          <ac:chgData name="Amanda Berra" userId="bb949f07-8d64-4e13-bbfb-440d36c57d8f" providerId="ADAL" clId="{A87D82A4-A4D7-3E4A-A478-7C117D40AD55}" dt="2023-09-05T16:19:23.431" v="11761" actId="1037"/>
          <ac:spMkLst>
            <pc:docMk/>
            <pc:sldMk cId="1365110470" sldId="4608"/>
            <ac:spMk id="112" creationId="{271386F9-2E43-0ACA-E77F-3200A4084194}"/>
          </ac:spMkLst>
        </pc:spChg>
        <pc:picChg chg="add del mod">
          <ac:chgData name="Amanda Berra" userId="bb949f07-8d64-4e13-bbfb-440d36c57d8f" providerId="ADAL" clId="{A87D82A4-A4D7-3E4A-A478-7C117D40AD55}" dt="2023-09-05T16:21:46.099" v="11923" actId="478"/>
          <ac:picMkLst>
            <pc:docMk/>
            <pc:sldMk cId="1365110470" sldId="4608"/>
            <ac:picMk id="8" creationId="{ED7E9679-26EE-1FB5-9409-122FBB7583D8}"/>
          </ac:picMkLst>
        </pc:picChg>
        <pc:picChg chg="add del mod">
          <ac:chgData name="Amanda Berra" userId="bb949f07-8d64-4e13-bbfb-440d36c57d8f" providerId="ADAL" clId="{A87D82A4-A4D7-3E4A-A478-7C117D40AD55}" dt="2023-09-05T16:26:28.602" v="12053" actId="478"/>
          <ac:picMkLst>
            <pc:docMk/>
            <pc:sldMk cId="1365110470" sldId="4608"/>
            <ac:picMk id="11" creationId="{A789F24A-AC0D-3201-4AC9-8405E74D2EE8}"/>
          </ac:picMkLst>
        </pc:picChg>
        <pc:picChg chg="mod">
          <ac:chgData name="Amanda Berra" userId="bb949f07-8d64-4e13-bbfb-440d36c57d8f" providerId="ADAL" clId="{A87D82A4-A4D7-3E4A-A478-7C117D40AD55}" dt="2023-09-05T16:19:23.431" v="11761" actId="1037"/>
          <ac:picMkLst>
            <pc:docMk/>
            <pc:sldMk cId="1365110470" sldId="4608"/>
            <ac:picMk id="19" creationId="{4C0ABB14-9E52-909B-A4D9-EE5E64BCEFB2}"/>
          </ac:picMkLst>
        </pc:picChg>
        <pc:picChg chg="add mod">
          <ac:chgData name="Amanda Berra" userId="bb949f07-8d64-4e13-bbfb-440d36c57d8f" providerId="ADAL" clId="{A87D82A4-A4D7-3E4A-A478-7C117D40AD55}" dt="2023-09-05T16:29:09.913" v="12238" actId="1037"/>
          <ac:picMkLst>
            <pc:docMk/>
            <pc:sldMk cId="1365110470" sldId="4608"/>
            <ac:picMk id="24" creationId="{28E098C8-A4B4-EE17-1DE4-AC70F5BEB599}"/>
          </ac:picMkLst>
        </pc:picChg>
        <pc:picChg chg="add mod">
          <ac:chgData name="Amanda Berra" userId="bb949f07-8d64-4e13-bbfb-440d36c57d8f" providerId="ADAL" clId="{A87D82A4-A4D7-3E4A-A478-7C117D40AD55}" dt="2023-09-05T16:29:20.072" v="12271" actId="1038"/>
          <ac:picMkLst>
            <pc:docMk/>
            <pc:sldMk cId="1365110470" sldId="4608"/>
            <ac:picMk id="86" creationId="{CAC3D9F3-59D6-14CA-0326-3388548AB5FF}"/>
          </ac:picMkLst>
        </pc:picChg>
        <pc:picChg chg="del mod">
          <ac:chgData name="Amanda Berra" userId="bb949f07-8d64-4e13-bbfb-440d36c57d8f" providerId="ADAL" clId="{A87D82A4-A4D7-3E4A-A478-7C117D40AD55}" dt="2023-09-05T16:29:01.823" v="12198" actId="478"/>
          <ac:picMkLst>
            <pc:docMk/>
            <pc:sldMk cId="1365110470" sldId="4608"/>
            <ac:picMk id="120" creationId="{A2D5BD8E-3E49-E42E-7F70-4CFEE83E15D7}"/>
          </ac:picMkLst>
        </pc:picChg>
        <pc:picChg chg="mod">
          <ac:chgData name="Amanda Berra" userId="bb949f07-8d64-4e13-bbfb-440d36c57d8f" providerId="ADAL" clId="{A87D82A4-A4D7-3E4A-A478-7C117D40AD55}" dt="2023-09-05T16:19:35.989" v="11773" actId="1036"/>
          <ac:picMkLst>
            <pc:docMk/>
            <pc:sldMk cId="1365110470" sldId="4608"/>
            <ac:picMk id="122" creationId="{1B858CC9-B02A-1CCE-4BDA-62B17EBAD3AF}"/>
          </ac:picMkLst>
        </pc:picChg>
        <pc:picChg chg="mod">
          <ac:chgData name="Amanda Berra" userId="bb949f07-8d64-4e13-bbfb-440d36c57d8f" providerId="ADAL" clId="{A87D82A4-A4D7-3E4A-A478-7C117D40AD55}" dt="2023-09-05T16:19:41.761" v="11787" actId="1036"/>
          <ac:picMkLst>
            <pc:docMk/>
            <pc:sldMk cId="1365110470" sldId="4608"/>
            <ac:picMk id="124" creationId="{19C04740-C16C-36F0-E25E-633A779E1C3F}"/>
          </ac:picMkLst>
        </pc:pic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2:01.099" v="37865"/>
              <pc2:cmMkLst xmlns:pc2="http://schemas.microsoft.com/office/powerpoint/2019/9/main/command">
                <pc:docMk/>
                <pc:sldMk cId="1365110470" sldId="4608"/>
                <pc2:cmMk id="{5549CAE2-7A28-4BC3-84AE-55320846B166}"/>
              </pc2:cmMkLst>
            </pc226:cmChg>
          </p:ext>
        </pc:extLst>
      </pc:sldChg>
      <pc:sldChg chg="modSp mod delCm modCm modNotesTx">
        <pc:chgData name="Amanda Berra" userId="bb949f07-8d64-4e13-bbfb-440d36c57d8f" providerId="ADAL" clId="{A87D82A4-A4D7-3E4A-A478-7C117D40AD55}" dt="2023-09-12T17:04:11.303" v="19508" actId="20577"/>
        <pc:sldMkLst>
          <pc:docMk/>
          <pc:sldMk cId="2498793055" sldId="4615"/>
        </pc:sldMkLst>
        <pc:spChg chg="mod">
          <ac:chgData name="Amanda Berra" userId="bb949f07-8d64-4e13-bbfb-440d36c57d8f" providerId="ADAL" clId="{A87D82A4-A4D7-3E4A-A478-7C117D40AD55}" dt="2023-09-12T17:04:11.303" v="19508" actId="20577"/>
          <ac:spMkLst>
            <pc:docMk/>
            <pc:sldMk cId="2498793055" sldId="4615"/>
            <ac:spMk id="3" creationId="{081B32B1-B81B-5558-0E48-2586DE4D8EB8}"/>
          </ac:spMkLst>
        </pc:spChg>
        <pc:spChg chg="mod">
          <ac:chgData name="Amanda Berra" userId="bb949f07-8d64-4e13-bbfb-440d36c57d8f" providerId="ADAL" clId="{A87D82A4-A4D7-3E4A-A478-7C117D40AD55}" dt="2023-09-05T13:42:58.138" v="9424" actId="12789"/>
          <ac:spMkLst>
            <pc:docMk/>
            <pc:sldMk cId="2498793055" sldId="4615"/>
            <ac:spMk id="11" creationId="{EF48377B-3D91-E5AF-02E8-E50378CFBE3C}"/>
          </ac:spMkLst>
        </pc:spChg>
        <pc:spChg chg="mod">
          <ac:chgData name="Amanda Berra" userId="bb949f07-8d64-4e13-bbfb-440d36c57d8f" providerId="ADAL" clId="{A87D82A4-A4D7-3E4A-A478-7C117D40AD55}" dt="2023-09-05T13:42:58.138" v="9424" actId="12789"/>
          <ac:spMkLst>
            <pc:docMk/>
            <pc:sldMk cId="2498793055" sldId="4615"/>
            <ac:spMk id="12" creationId="{4B1F7E82-8B30-3F0A-7852-B2B5D90C0C7C}"/>
          </ac:spMkLst>
        </pc:spChg>
        <pc:spChg chg="mod">
          <ac:chgData name="Amanda Berra" userId="bb949f07-8d64-4e13-bbfb-440d36c57d8f" providerId="ADAL" clId="{A87D82A4-A4D7-3E4A-A478-7C117D40AD55}" dt="2023-08-31T18:04:14.001" v="9107" actId="20577"/>
          <ac:spMkLst>
            <pc:docMk/>
            <pc:sldMk cId="2498793055" sldId="4615"/>
            <ac:spMk id="16" creationId="{F6C3D8C8-F606-90FA-5C43-99CA12CB27D5}"/>
          </ac:spMkLst>
        </pc:spChg>
        <pc:grpChg chg="mod">
          <ac:chgData name="Amanda Berra" userId="bb949f07-8d64-4e13-bbfb-440d36c57d8f" providerId="ADAL" clId="{A87D82A4-A4D7-3E4A-A478-7C117D40AD55}" dt="2023-09-05T13:42:49.608" v="9423" actId="554"/>
          <ac:grpSpMkLst>
            <pc:docMk/>
            <pc:sldMk cId="2498793055" sldId="4615"/>
            <ac:grpSpMk id="5" creationId="{FB64A2A7-697D-1E66-774C-777C98339CD1}"/>
          </ac:grpSpMkLst>
        </pc:grpChg>
        <pc:grpChg chg="mod">
          <ac:chgData name="Amanda Berra" userId="bb949f07-8d64-4e13-bbfb-440d36c57d8f" providerId="ADAL" clId="{A87D82A4-A4D7-3E4A-A478-7C117D40AD55}" dt="2023-09-05T13:42:49.608" v="9423" actId="554"/>
          <ac:grpSpMkLst>
            <pc:docMk/>
            <pc:sldMk cId="2498793055" sldId="4615"/>
            <ac:grpSpMk id="8" creationId="{A3F26134-4DB7-4ED9-F608-A2A471DB2D1E}"/>
          </ac:grpSpMkLst>
        </pc:gr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8-31T17:57:21.169" v="8160"/>
              <pc2:cmMkLst xmlns:pc2="http://schemas.microsoft.com/office/powerpoint/2019/9/main/command">
                <pc:docMk/>
                <pc:sldMk cId="2498793055" sldId="4615"/>
                <pc2:cmMk id="{30DD1C09-A4A5-4CA1-BA21-05CD0A711A74}"/>
              </pc2:cmMkLst>
            </pc226:cmChg>
            <pc226:cmChg xmlns:pc226="http://schemas.microsoft.com/office/powerpoint/2022/06/main/command" chg="del mod">
              <pc226:chgData name="Amanda Berra" userId="bb949f07-8d64-4e13-bbfb-440d36c57d8f" providerId="ADAL" clId="{A87D82A4-A4D7-3E4A-A478-7C117D40AD55}" dt="2023-08-31T17:58:04.334" v="8170"/>
              <pc2:cmMkLst xmlns:pc2="http://schemas.microsoft.com/office/powerpoint/2019/9/main/command">
                <pc:docMk/>
                <pc:sldMk cId="2498793055" sldId="4615"/>
                <pc2:cmMk id="{DD4DA735-5329-4849-B20C-AABDF1A14EDC}"/>
              </pc2:cmMkLst>
            </pc226:cmChg>
            <pc226:cmChg xmlns:pc226="http://schemas.microsoft.com/office/powerpoint/2022/06/main/command" chg="del mod">
              <pc226:chgData name="Amanda Berra" userId="bb949f07-8d64-4e13-bbfb-440d36c57d8f" providerId="ADAL" clId="{A87D82A4-A4D7-3E4A-A478-7C117D40AD55}" dt="2023-08-31T18:01:45.358" v="8973"/>
              <pc2:cmMkLst xmlns:pc2="http://schemas.microsoft.com/office/powerpoint/2019/9/main/command">
                <pc:docMk/>
                <pc:sldMk cId="2498793055" sldId="4615"/>
                <pc2:cmMk id="{B2AD8084-DF85-44A9-A7FD-C7A1EE4CD9EA}"/>
              </pc2:cmMkLst>
            </pc226:cmChg>
            <pc226:cmChg xmlns:pc226="http://schemas.microsoft.com/office/powerpoint/2022/06/main/command" chg="del mod">
              <pc226:chgData name="Amanda Berra" userId="bb949f07-8d64-4e13-bbfb-440d36c57d8f" providerId="ADAL" clId="{A87D82A4-A4D7-3E4A-A478-7C117D40AD55}" dt="2023-08-31T17:56:32.721" v="8034"/>
              <pc2:cmMkLst xmlns:pc2="http://schemas.microsoft.com/office/powerpoint/2019/9/main/command">
                <pc:docMk/>
                <pc:sldMk cId="2498793055" sldId="4615"/>
                <pc2:cmMk id="{7FD2AC9E-3098-4FA4-AD0B-AEDFDEA0F2A8}"/>
              </pc2:cmMkLst>
            </pc226:cmChg>
            <pc226:cmChg xmlns:pc226="http://schemas.microsoft.com/office/powerpoint/2022/06/main/command" chg="del mod">
              <pc226:chgData name="Amanda Berra" userId="bb949f07-8d64-4e13-bbfb-440d36c57d8f" providerId="ADAL" clId="{A87D82A4-A4D7-3E4A-A478-7C117D40AD55}" dt="2023-08-31T17:58:10.317" v="8171"/>
              <pc2:cmMkLst xmlns:pc2="http://schemas.microsoft.com/office/powerpoint/2019/9/main/command">
                <pc:docMk/>
                <pc:sldMk cId="2498793055" sldId="4615"/>
                <pc2:cmMk id="{7B15D6DA-41EB-4723-84AB-F7FE78FB88FE}"/>
              </pc2:cmMkLst>
            </pc226:cmChg>
          </p:ext>
        </pc:extLst>
      </pc:sldChg>
      <pc:sldChg chg="modSp mod delCm modCm modNotesTx">
        <pc:chgData name="Amanda Berra" userId="bb949f07-8d64-4e13-bbfb-440d36c57d8f" providerId="ADAL" clId="{A87D82A4-A4D7-3E4A-A478-7C117D40AD55}" dt="2023-09-12T17:03:17.842" v="19505" actId="1076"/>
        <pc:sldMkLst>
          <pc:docMk/>
          <pc:sldMk cId="1806552311" sldId="4616"/>
        </pc:sldMkLst>
        <pc:spChg chg="mod">
          <ac:chgData name="Amanda Berra" userId="bb949f07-8d64-4e13-bbfb-440d36c57d8f" providerId="ADAL" clId="{A87D82A4-A4D7-3E4A-A478-7C117D40AD55}" dt="2023-09-12T17:03:17.842" v="19505" actId="1076"/>
          <ac:spMkLst>
            <pc:docMk/>
            <pc:sldMk cId="1806552311" sldId="4616"/>
            <ac:spMk id="11" creationId="{F07C83DF-4841-07F7-B9F7-E676A62ED96E}"/>
          </ac:spMkLst>
        </pc:spChg>
        <pc:spChg chg="mod">
          <ac:chgData name="Amanda Berra" userId="bb949f07-8d64-4e13-bbfb-440d36c57d8f" providerId="ADAL" clId="{A87D82A4-A4D7-3E4A-A478-7C117D40AD55}" dt="2023-09-05T13:44:10.390" v="9475" actId="1035"/>
          <ac:spMkLst>
            <pc:docMk/>
            <pc:sldMk cId="1806552311" sldId="4616"/>
            <ac:spMk id="18" creationId="{4E3308A7-66F4-801F-DB28-CA26221BB2F7}"/>
          </ac:spMkLst>
        </pc:s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8-31T18:05:22.269" v="9118"/>
              <pc2:cmMkLst xmlns:pc2="http://schemas.microsoft.com/office/powerpoint/2019/9/main/command">
                <pc:docMk/>
                <pc:sldMk cId="1806552311" sldId="4616"/>
                <pc2:cmMk id="{7575E236-5ECC-4F60-91E3-592D4C85B9C7}"/>
              </pc2:cmMkLst>
            </pc226:cmChg>
            <pc226:cmChg xmlns:pc226="http://schemas.microsoft.com/office/powerpoint/2022/06/main/command" chg="del mod">
              <pc226:chgData name="Amanda Berra" userId="bb949f07-8d64-4e13-bbfb-440d36c57d8f" providerId="ADAL" clId="{A87D82A4-A4D7-3E4A-A478-7C117D40AD55}" dt="2023-09-12T16:19:45.797" v="12819"/>
              <pc2:cmMkLst xmlns:pc2="http://schemas.microsoft.com/office/powerpoint/2019/9/main/command">
                <pc:docMk/>
                <pc:sldMk cId="1806552311" sldId="4616"/>
                <pc2:cmMk id="{F50A363F-A23B-4A13-BE49-45AAFB0DA0C1}"/>
              </pc2:cmMkLst>
            </pc226:cmChg>
            <pc226:cmChg xmlns:pc226="http://schemas.microsoft.com/office/powerpoint/2022/06/main/command" chg="del mod">
              <pc226:chgData name="Amanda Berra" userId="bb949f07-8d64-4e13-bbfb-440d36c57d8f" providerId="ADAL" clId="{A87D82A4-A4D7-3E4A-A478-7C117D40AD55}" dt="2023-08-31T18:03:46.544" v="9103"/>
              <pc2:cmMkLst xmlns:pc2="http://schemas.microsoft.com/office/powerpoint/2019/9/main/command">
                <pc:docMk/>
                <pc:sldMk cId="1806552311" sldId="4616"/>
                <pc2:cmMk id="{E0F4B376-1210-4AAE-A58F-F978F4E1B084}"/>
              </pc2:cmMkLst>
            </pc226:cmChg>
            <pc226:cmChg xmlns:pc226="http://schemas.microsoft.com/office/powerpoint/2022/06/main/command" chg="del">
              <pc226:chgData name="Amanda Berra" userId="bb949f07-8d64-4e13-bbfb-440d36c57d8f" providerId="ADAL" clId="{A87D82A4-A4D7-3E4A-A478-7C117D40AD55}" dt="2023-08-31T18:02:47.855" v="9041"/>
              <pc2:cmMkLst xmlns:pc2="http://schemas.microsoft.com/office/powerpoint/2019/9/main/command">
                <pc:docMk/>
                <pc:sldMk cId="1806552311" sldId="4616"/>
                <pc2:cmMk id="{A08FB086-724E-4A17-B42E-287B5E8E740B}"/>
              </pc2:cmMkLst>
            </pc226:cmChg>
            <pc226:cmChg xmlns:pc226="http://schemas.microsoft.com/office/powerpoint/2022/06/main/command" chg="del mod">
              <pc226:chgData name="Amanda Berra" userId="bb949f07-8d64-4e13-bbfb-440d36c57d8f" providerId="ADAL" clId="{A87D82A4-A4D7-3E4A-A478-7C117D40AD55}" dt="2023-09-12T16:19:59.574" v="12820"/>
              <pc2:cmMkLst xmlns:pc2="http://schemas.microsoft.com/office/powerpoint/2019/9/main/command">
                <pc:docMk/>
                <pc:sldMk cId="1806552311" sldId="4616"/>
                <pc2:cmMk id="{1F127AE8-3791-4D79-B733-E465FEB9BF99}"/>
              </pc2:cmMkLst>
            </pc226:cmChg>
          </p:ext>
        </pc:extLst>
      </pc:sldChg>
      <pc:sldChg chg="modSp add del mod delCm modCm modNotesTx">
        <pc:chgData name="Amanda Berra" userId="bb949f07-8d64-4e13-bbfb-440d36c57d8f" providerId="ADAL" clId="{A87D82A4-A4D7-3E4A-A478-7C117D40AD55}" dt="2023-09-12T16:19:17.856" v="12817" actId="20577"/>
        <pc:sldMkLst>
          <pc:docMk/>
          <pc:sldMk cId="1116650659" sldId="4617"/>
        </pc:sldMkLst>
        <pc:spChg chg="mod">
          <ac:chgData name="Amanda Berra" userId="bb949f07-8d64-4e13-bbfb-440d36c57d8f" providerId="ADAL" clId="{A87D82A4-A4D7-3E4A-A478-7C117D40AD55}" dt="2023-08-31T17:35:40" v="5537" actId="14100"/>
          <ac:spMkLst>
            <pc:docMk/>
            <pc:sldMk cId="1116650659" sldId="4617"/>
            <ac:spMk id="102" creationId="{A26E3F0A-C1D7-91C8-7EAA-C312A5F8B903}"/>
          </ac:spMkLst>
        </pc:spChg>
        <pc:spChg chg="mod">
          <ac:chgData name="Amanda Berra" userId="bb949f07-8d64-4e13-bbfb-440d36c57d8f" providerId="ADAL" clId="{A87D82A4-A4D7-3E4A-A478-7C117D40AD55}" dt="2023-08-31T17:35:20.290" v="5511" actId="20577"/>
          <ac:spMkLst>
            <pc:docMk/>
            <pc:sldMk cId="1116650659" sldId="4617"/>
            <ac:spMk id="106" creationId="{A5D81B1F-2712-2F01-6C85-69EF5FE9FEDF}"/>
          </ac:spMkLst>
        </pc:spChg>
        <pc:spChg chg="mod">
          <ac:chgData name="Amanda Berra" userId="bb949f07-8d64-4e13-bbfb-440d36c57d8f" providerId="ADAL" clId="{A87D82A4-A4D7-3E4A-A478-7C117D40AD55}" dt="2023-08-31T17:34:41.490" v="5464" actId="20577"/>
          <ac:spMkLst>
            <pc:docMk/>
            <pc:sldMk cId="1116650659" sldId="4617"/>
            <ac:spMk id="109" creationId="{1433E448-FD3F-8CCA-3250-D10F462A073B}"/>
          </ac:spMkLst>
        </pc:spChg>
        <pc:spChg chg="mod">
          <ac:chgData name="Amanda Berra" userId="bb949f07-8d64-4e13-bbfb-440d36c57d8f" providerId="ADAL" clId="{A87D82A4-A4D7-3E4A-A478-7C117D40AD55}" dt="2023-08-31T17:34:04.714" v="5420" actId="20577"/>
          <ac:spMkLst>
            <pc:docMk/>
            <pc:sldMk cId="1116650659" sldId="4617"/>
            <ac:spMk id="111" creationId="{262FDDD7-DD2D-4DF8-7DA3-0D3DE0625784}"/>
          </ac:spMkLst>
        </pc:spChg>
        <pc:spChg chg="mod">
          <ac:chgData name="Amanda Berra" userId="bb949f07-8d64-4e13-bbfb-440d36c57d8f" providerId="ADAL" clId="{A87D82A4-A4D7-3E4A-A478-7C117D40AD55}" dt="2023-08-31T17:34:28.536" v="5461" actId="20577"/>
          <ac:spMkLst>
            <pc:docMk/>
            <pc:sldMk cId="1116650659" sldId="4617"/>
            <ac:spMk id="112" creationId="{0359C1E2-B6F9-489D-98E4-B7B129CA69ED}"/>
          </ac:spMkLst>
        </pc:spChg>
        <pc:spChg chg="mod">
          <ac:chgData name="Amanda Berra" userId="bb949f07-8d64-4e13-bbfb-440d36c57d8f" providerId="ADAL" clId="{A87D82A4-A4D7-3E4A-A478-7C117D40AD55}" dt="2023-08-31T17:35:52.167" v="5553" actId="20577"/>
          <ac:spMkLst>
            <pc:docMk/>
            <pc:sldMk cId="1116650659" sldId="4617"/>
            <ac:spMk id="130" creationId="{B09F3BDF-4727-8B05-2380-310865953A8A}"/>
          </ac:spMkLst>
        </pc:s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8-31T17:34:46.124" v="5465"/>
              <pc2:cmMkLst xmlns:pc2="http://schemas.microsoft.com/office/powerpoint/2019/9/main/command">
                <pc:docMk/>
                <pc:sldMk cId="1116650659" sldId="4617"/>
                <pc2:cmMk id="{C7CFF20D-5DDA-4978-B606-C85390101102}"/>
              </pc2:cmMkLst>
            </pc226:cmChg>
            <pc226:cmChg xmlns:pc226="http://schemas.microsoft.com/office/powerpoint/2022/06/main/command" chg="del">
              <pc226:chgData name="Amanda Berra" userId="bb949f07-8d64-4e13-bbfb-440d36c57d8f" providerId="ADAL" clId="{A87D82A4-A4D7-3E4A-A478-7C117D40AD55}" dt="2023-08-31T17:33:34.585" v="5392"/>
              <pc2:cmMkLst xmlns:pc2="http://schemas.microsoft.com/office/powerpoint/2019/9/main/command">
                <pc:docMk/>
                <pc:sldMk cId="1116650659" sldId="4617"/>
                <pc2:cmMk id="{2ADBBE4C-F614-465B-AD91-E7536BCB9A9E}"/>
              </pc2:cmMkLst>
            </pc226:cmChg>
            <pc226:cmChg xmlns:pc226="http://schemas.microsoft.com/office/powerpoint/2022/06/main/command" chg="del mod">
              <pc226:chgData name="Amanda Berra" userId="bb949f07-8d64-4e13-bbfb-440d36c57d8f" providerId="ADAL" clId="{A87D82A4-A4D7-3E4A-A478-7C117D40AD55}" dt="2023-08-31T17:35:37.053" v="5536"/>
              <pc2:cmMkLst xmlns:pc2="http://schemas.microsoft.com/office/powerpoint/2019/9/main/command">
                <pc:docMk/>
                <pc:sldMk cId="1116650659" sldId="4617"/>
                <pc2:cmMk id="{EEE6DF9A-2BA4-4113-A166-12491E88930C}"/>
              </pc2:cmMkLst>
            </pc226:cmChg>
            <pc226:cmChg xmlns:pc226="http://schemas.microsoft.com/office/powerpoint/2022/06/main/command" chg="del mod">
              <pc226:chgData name="Amanda Berra" userId="bb949f07-8d64-4e13-bbfb-440d36c57d8f" providerId="ADAL" clId="{A87D82A4-A4D7-3E4A-A478-7C117D40AD55}" dt="2023-08-31T17:35:25.869" v="5512"/>
              <pc2:cmMkLst xmlns:pc2="http://schemas.microsoft.com/office/powerpoint/2019/9/main/command">
                <pc:docMk/>
                <pc:sldMk cId="1116650659" sldId="4617"/>
                <pc2:cmMk id="{7ADE34C0-19A9-4CFD-B350-DA2AE0A88F78}"/>
              </pc2:cmMkLst>
            </pc226:cmChg>
          </p:ext>
        </pc:extLst>
      </pc:sldChg>
      <pc:sldChg chg="modNotesTx">
        <pc:chgData name="Amanda Berra" userId="bb949f07-8d64-4e13-bbfb-440d36c57d8f" providerId="ADAL" clId="{A87D82A4-A4D7-3E4A-A478-7C117D40AD55}" dt="2023-09-12T16:35:35.829" v="14986" actId="20577"/>
        <pc:sldMkLst>
          <pc:docMk/>
          <pc:sldMk cId="3852479020" sldId="4619"/>
        </pc:sldMkLst>
      </pc:sldChg>
      <pc:sldChg chg="delCm modNotesTx">
        <pc:chgData name="Amanda Berra" userId="bb949f07-8d64-4e13-bbfb-440d36c57d8f" providerId="ADAL" clId="{A87D82A4-A4D7-3E4A-A478-7C117D40AD55}" dt="2023-09-13T15:28:52.053" v="38367"/>
        <pc:sldMkLst>
          <pc:docMk/>
          <pc:sldMk cId="1537449392" sldId="4624"/>
        </pc:sldMkLst>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8:52.053" v="38367"/>
              <pc2:cmMkLst xmlns:pc2="http://schemas.microsoft.com/office/powerpoint/2019/9/main/command">
                <pc:docMk/>
                <pc:sldMk cId="1537449392" sldId="4624"/>
                <pc2:cmMk id="{37B1FCE8-B39A-4E45-936C-058134206954}"/>
              </pc2:cmMkLst>
            </pc226:cmChg>
          </p:ext>
        </pc:extLst>
      </pc:sldChg>
      <pc:sldChg chg="modNotesTx">
        <pc:chgData name="Amanda Berra" userId="bb949f07-8d64-4e13-bbfb-440d36c57d8f" providerId="ADAL" clId="{A87D82A4-A4D7-3E4A-A478-7C117D40AD55}" dt="2023-09-13T15:12:50.589" v="36755" actId="20577"/>
        <pc:sldMkLst>
          <pc:docMk/>
          <pc:sldMk cId="506524689" sldId="4625"/>
        </pc:sldMkLst>
      </pc:sldChg>
      <pc:sldChg chg="modNotesTx">
        <pc:chgData name="Amanda Berra" userId="bb949f07-8d64-4e13-bbfb-440d36c57d8f" providerId="ADAL" clId="{A87D82A4-A4D7-3E4A-A478-7C117D40AD55}" dt="2023-09-13T15:15:51.624" v="37835" actId="20577"/>
        <pc:sldMkLst>
          <pc:docMk/>
          <pc:sldMk cId="1295916069" sldId="4626"/>
        </pc:sldMkLst>
      </pc:sldChg>
      <pc:sldChg chg="del">
        <pc:chgData name="Amanda Berra" userId="bb949f07-8d64-4e13-bbfb-440d36c57d8f" providerId="ADAL" clId="{A87D82A4-A4D7-3E4A-A478-7C117D40AD55}" dt="2023-09-05T16:29:54.083" v="12301" actId="2696"/>
        <pc:sldMkLst>
          <pc:docMk/>
          <pc:sldMk cId="1618029477" sldId="4629"/>
        </pc:sldMkLst>
      </pc:sldChg>
      <pc:sldChg chg="modSp add mod delCm modNotesTx">
        <pc:chgData name="Amanda Berra" userId="bb949f07-8d64-4e13-bbfb-440d36c57d8f" providerId="ADAL" clId="{A87D82A4-A4D7-3E4A-A478-7C117D40AD55}" dt="2023-09-13T15:21:48.925" v="37864"/>
        <pc:sldMkLst>
          <pc:docMk/>
          <pc:sldMk cId="3454761357" sldId="4629"/>
        </pc:sldMkLst>
        <pc:graphicFrameChg chg="modGraphic">
          <ac:chgData name="Amanda Berra" userId="bb949f07-8d64-4e13-bbfb-440d36c57d8f" providerId="ADAL" clId="{A87D82A4-A4D7-3E4A-A478-7C117D40AD55}" dt="2023-09-13T15:21:28.755" v="37863" actId="20577"/>
          <ac:graphicFrameMkLst>
            <pc:docMk/>
            <pc:sldMk cId="3454761357" sldId="4629"/>
            <ac:graphicFrameMk id="3" creationId="{07BAE3C9-87F6-6869-EE5B-24D03B3D7B9C}"/>
          </ac:graphicFrameMkLst>
        </pc:graphicFrame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1:22.720" v="37861"/>
              <pc2:cmMkLst xmlns:pc2="http://schemas.microsoft.com/office/powerpoint/2019/9/main/command">
                <pc:docMk/>
                <pc:sldMk cId="3454761357" sldId="4629"/>
                <pc2:cmMk id="{73C85334-D53F-6A49-92EF-B7837A63784B}"/>
              </pc2:cmMkLst>
            </pc226:cmChg>
            <pc226:cmChg xmlns:pc226="http://schemas.microsoft.com/office/powerpoint/2022/06/main/command" chg="del">
              <pc226:chgData name="Amanda Berra" userId="bb949f07-8d64-4e13-bbfb-440d36c57d8f" providerId="ADAL" clId="{A87D82A4-A4D7-3E4A-A478-7C117D40AD55}" dt="2023-09-13T15:21:48.925" v="37864"/>
              <pc2:cmMkLst xmlns:pc2="http://schemas.microsoft.com/office/powerpoint/2019/9/main/command">
                <pc:docMk/>
                <pc:sldMk cId="3454761357" sldId="4629"/>
                <pc2:cmMk id="{8A3BEFD2-A148-3048-9A16-4CD4202B7823}"/>
              </pc2:cmMkLst>
            </pc226:cmChg>
          </p:ext>
        </pc:extLst>
      </pc:sldChg>
      <pc:sldChg chg="modSp mod delCm modCm modNotesTx">
        <pc:chgData name="Amanda Berra" userId="bb949f07-8d64-4e13-bbfb-440d36c57d8f" providerId="ADAL" clId="{A87D82A4-A4D7-3E4A-A478-7C117D40AD55}" dt="2023-09-13T14:14:20.023" v="29648" actId="20577"/>
        <pc:sldMkLst>
          <pc:docMk/>
          <pc:sldMk cId="188747540" sldId="4630"/>
        </pc:sldMkLst>
        <pc:spChg chg="mod">
          <ac:chgData name="Amanda Berra" userId="bb949f07-8d64-4e13-bbfb-440d36c57d8f" providerId="ADAL" clId="{A87D82A4-A4D7-3E4A-A478-7C117D40AD55}" dt="2023-09-13T14:03:42.163" v="28023" actId="20577"/>
          <ac:spMkLst>
            <pc:docMk/>
            <pc:sldMk cId="188747540" sldId="4630"/>
            <ac:spMk id="3" creationId="{63516941-0813-3145-E8FA-D39954CB27EB}"/>
          </ac:spMkLst>
        </pc:spChg>
        <pc:spChg chg="mod">
          <ac:chgData name="Amanda Berra" userId="bb949f07-8d64-4e13-bbfb-440d36c57d8f" providerId="ADAL" clId="{A87D82A4-A4D7-3E4A-A478-7C117D40AD55}" dt="2023-09-13T14:13:50.003" v="29565" actId="1035"/>
          <ac:spMkLst>
            <pc:docMk/>
            <pc:sldMk cId="188747540" sldId="4630"/>
            <ac:spMk id="12" creationId="{C5136092-D146-0872-EB49-A7544D371B54}"/>
          </ac:spMkLst>
        </pc:spChg>
        <pc:spChg chg="mod">
          <ac:chgData name="Amanda Berra" userId="bb949f07-8d64-4e13-bbfb-440d36c57d8f" providerId="ADAL" clId="{A87D82A4-A4D7-3E4A-A478-7C117D40AD55}" dt="2023-09-13T14:13:50.003" v="29565" actId="1035"/>
          <ac:spMkLst>
            <pc:docMk/>
            <pc:sldMk cId="188747540" sldId="4630"/>
            <ac:spMk id="14" creationId="{DA4123F1-7E62-DEFD-572F-1ABEC493AA73}"/>
          </ac:spMkLst>
        </pc:spChg>
        <pc:picChg chg="mod">
          <ac:chgData name="Amanda Berra" userId="bb949f07-8d64-4e13-bbfb-440d36c57d8f" providerId="ADAL" clId="{A87D82A4-A4D7-3E4A-A478-7C117D40AD55}" dt="2023-09-13T14:13:50.003" v="29565" actId="1035"/>
          <ac:picMkLst>
            <pc:docMk/>
            <pc:sldMk cId="188747540" sldId="4630"/>
            <ac:picMk id="5" creationId="{FFAD3DA0-8344-E4EE-ABA0-BD8E065E9CDB}"/>
          </ac:picMkLst>
        </pc:picChg>
        <pc:picChg chg="mod">
          <ac:chgData name="Amanda Berra" userId="bb949f07-8d64-4e13-bbfb-440d36c57d8f" providerId="ADAL" clId="{A87D82A4-A4D7-3E4A-A478-7C117D40AD55}" dt="2023-09-13T14:13:50.003" v="29565" actId="1035"/>
          <ac:picMkLst>
            <pc:docMk/>
            <pc:sldMk cId="188747540" sldId="4630"/>
            <ac:picMk id="7" creationId="{E9A9A048-B214-101E-B05E-E0386D8A6348}"/>
          </ac:picMkLst>
        </pc:pic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9-13T14:03:46.226" v="28024"/>
              <pc2:cmMkLst xmlns:pc2="http://schemas.microsoft.com/office/powerpoint/2019/9/main/command">
                <pc:docMk/>
                <pc:sldMk cId="188747540" sldId="4630"/>
                <pc2:cmMk id="{C84023C8-D0C6-483B-B970-43B3648E6E50}"/>
              </pc2:cmMkLst>
            </pc226:cmChg>
          </p:ext>
        </pc:extLst>
      </pc:sldChg>
      <pc:sldChg chg="modSp mod delCm modNotesTx">
        <pc:chgData name="Amanda Berra" userId="bb949f07-8d64-4e13-bbfb-440d36c57d8f" providerId="ADAL" clId="{A87D82A4-A4D7-3E4A-A478-7C117D40AD55}" dt="2023-09-13T15:09:58.471" v="36499" actId="20577"/>
        <pc:sldMkLst>
          <pc:docMk/>
          <pc:sldMk cId="4246290159" sldId="4644"/>
        </pc:sldMkLst>
        <pc:spChg chg="mod">
          <ac:chgData name="Amanda Berra" userId="bb949f07-8d64-4e13-bbfb-440d36c57d8f" providerId="ADAL" clId="{A87D82A4-A4D7-3E4A-A478-7C117D40AD55}" dt="2023-09-13T14:54:57.188" v="34903" actId="20577"/>
          <ac:spMkLst>
            <pc:docMk/>
            <pc:sldMk cId="4246290159" sldId="4644"/>
            <ac:spMk id="4" creationId="{0A3E0754-7770-1A13-B086-702AC70AC266}"/>
          </ac:spMkLst>
        </pc:sp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04:26.643" v="35748"/>
              <pc2:cmMkLst xmlns:pc2="http://schemas.microsoft.com/office/powerpoint/2019/9/main/command">
                <pc:docMk/>
                <pc:sldMk cId="4246290159" sldId="4644"/>
                <pc2:cmMk id="{AF7F780A-6BEB-451C-A257-27D4131F8C78}"/>
              </pc2:cmMkLst>
            </pc226:cmChg>
          </p:ext>
        </pc:extLst>
      </pc:sldChg>
      <pc:sldChg chg="modNotesTx">
        <pc:chgData name="Amanda Berra" userId="bb949f07-8d64-4e13-bbfb-440d36c57d8f" providerId="ADAL" clId="{A87D82A4-A4D7-3E4A-A478-7C117D40AD55}" dt="2023-09-13T15:10:17.655" v="36523" actId="20577"/>
        <pc:sldMkLst>
          <pc:docMk/>
          <pc:sldMk cId="2654999766" sldId="4646"/>
        </pc:sldMkLst>
      </pc:sldChg>
      <pc:sldChg chg="delCm modNotesTx">
        <pc:chgData name="Amanda Berra" userId="bb949f07-8d64-4e13-bbfb-440d36c57d8f" providerId="ADAL" clId="{A87D82A4-A4D7-3E4A-A478-7C117D40AD55}" dt="2023-09-13T15:22:23.249" v="37867"/>
        <pc:sldMkLst>
          <pc:docMk/>
          <pc:sldMk cId="2564169290" sldId="4647"/>
        </pc:sldMkLst>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2:23.249" v="37867"/>
              <pc2:cmMkLst xmlns:pc2="http://schemas.microsoft.com/office/powerpoint/2019/9/main/command">
                <pc:docMk/>
                <pc:sldMk cId="2564169290" sldId="4647"/>
                <pc2:cmMk id="{470FE9E2-2624-40C2-83CE-622A6DB3E739}"/>
              </pc2:cmMkLst>
            </pc226:cmChg>
          </p:ext>
        </pc:extLst>
      </pc:sldChg>
      <pc:sldChg chg="delCm modNotesTx">
        <pc:chgData name="Amanda Berra" userId="bb949f07-8d64-4e13-bbfb-440d36c57d8f" providerId="ADAL" clId="{A87D82A4-A4D7-3E4A-A478-7C117D40AD55}" dt="2023-09-13T15:24:35.181" v="38099"/>
        <pc:sldMkLst>
          <pc:docMk/>
          <pc:sldMk cId="1036784261" sldId="4648"/>
        </pc:sldMkLst>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2:48.504" v="37868"/>
              <pc2:cmMkLst xmlns:pc2="http://schemas.microsoft.com/office/powerpoint/2019/9/main/command">
                <pc:docMk/>
                <pc:sldMk cId="1036784261" sldId="4648"/>
                <pc2:cmMk id="{BDD5AF22-16FB-41EF-A5F6-34F1AA16A387}"/>
              </pc2:cmMkLst>
            </pc226:cmChg>
            <pc226:cmChg xmlns:pc226="http://schemas.microsoft.com/office/powerpoint/2022/06/main/command" chg="del">
              <pc226:chgData name="Amanda Berra" userId="bb949f07-8d64-4e13-bbfb-440d36c57d8f" providerId="ADAL" clId="{A87D82A4-A4D7-3E4A-A478-7C117D40AD55}" dt="2023-09-13T15:23:05.318" v="37869"/>
              <pc2:cmMkLst xmlns:pc2="http://schemas.microsoft.com/office/powerpoint/2019/9/main/command">
                <pc:docMk/>
                <pc:sldMk cId="1036784261" sldId="4648"/>
                <pc2:cmMk id="{C9BDBE5B-A2B9-4381-840D-50A285F2EBA6}"/>
              </pc2:cmMkLst>
            </pc226:cmChg>
            <pc226:cmChg xmlns:pc226="http://schemas.microsoft.com/office/powerpoint/2022/06/main/command" chg="del">
              <pc226:chgData name="Amanda Berra" userId="bb949f07-8d64-4e13-bbfb-440d36c57d8f" providerId="ADAL" clId="{A87D82A4-A4D7-3E4A-A478-7C117D40AD55}" dt="2023-09-13T15:24:35.181" v="38099"/>
              <pc2:cmMkLst xmlns:pc2="http://schemas.microsoft.com/office/powerpoint/2019/9/main/command">
                <pc:docMk/>
                <pc:sldMk cId="1036784261" sldId="4648"/>
                <pc2:cmMk id="{01303698-E861-4F29-93FC-632E127419DE}"/>
              </pc2:cmMkLst>
            </pc226:cmChg>
            <pc226:cmChg xmlns:pc226="http://schemas.microsoft.com/office/powerpoint/2022/06/main/command" chg="del">
              <pc226:chgData name="Amanda Berra" userId="bb949f07-8d64-4e13-bbfb-440d36c57d8f" providerId="ADAL" clId="{A87D82A4-A4D7-3E4A-A478-7C117D40AD55}" dt="2023-09-13T15:24:31.760" v="38098"/>
              <pc2:cmMkLst xmlns:pc2="http://schemas.microsoft.com/office/powerpoint/2019/9/main/command">
                <pc:docMk/>
                <pc:sldMk cId="1036784261" sldId="4648"/>
                <pc2:cmMk id="{FBD0D6CB-A070-4D6D-85D1-CF4BECE59008}"/>
              </pc2:cmMkLst>
            </pc226:cmChg>
          </p:ext>
        </pc:extLst>
      </pc:sldChg>
      <pc:sldChg chg="delCm modNotesTx">
        <pc:chgData name="Amanda Berra" userId="bb949f07-8d64-4e13-bbfb-440d36c57d8f" providerId="ADAL" clId="{A87D82A4-A4D7-3E4A-A478-7C117D40AD55}" dt="2023-09-13T15:25:24.894" v="38273"/>
        <pc:sldMkLst>
          <pc:docMk/>
          <pc:sldMk cId="1104215049" sldId="4649"/>
        </pc:sldMkLst>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5:24.894" v="38273"/>
              <pc2:cmMkLst xmlns:pc2="http://schemas.microsoft.com/office/powerpoint/2019/9/main/command">
                <pc:docMk/>
                <pc:sldMk cId="1104215049" sldId="4649"/>
                <pc2:cmMk id="{5D3DABE3-D875-48F1-A63B-2ED354C384E0}"/>
              </pc2:cmMkLst>
            </pc226:cmChg>
          </p:ext>
        </pc:extLst>
      </pc:sldChg>
      <pc:sldChg chg="modSp mod modNotesTx">
        <pc:chgData name="Amanda Berra" userId="bb949f07-8d64-4e13-bbfb-440d36c57d8f" providerId="ADAL" clId="{A87D82A4-A4D7-3E4A-A478-7C117D40AD55}" dt="2023-09-13T13:52:18.960" v="26518" actId="20577"/>
        <pc:sldMkLst>
          <pc:docMk/>
          <pc:sldMk cId="3726817927" sldId="4650"/>
        </pc:sldMkLst>
        <pc:spChg chg="mod">
          <ac:chgData name="Amanda Berra" userId="bb949f07-8d64-4e13-bbfb-440d36c57d8f" providerId="ADAL" clId="{A87D82A4-A4D7-3E4A-A478-7C117D40AD55}" dt="2023-09-13T13:47:04.084" v="25306" actId="14100"/>
          <ac:spMkLst>
            <pc:docMk/>
            <pc:sldMk cId="3726817927" sldId="4650"/>
            <ac:spMk id="2" creationId="{2B0F36DB-DB22-59D0-3242-61C25CEBEA59}"/>
          </ac:spMkLst>
        </pc:spChg>
        <pc:spChg chg="mod">
          <ac:chgData name="Amanda Berra" userId="bb949f07-8d64-4e13-bbfb-440d36c57d8f" providerId="ADAL" clId="{A87D82A4-A4D7-3E4A-A478-7C117D40AD55}" dt="2023-09-13T13:47:47.957" v="25391" actId="20577"/>
          <ac:spMkLst>
            <pc:docMk/>
            <pc:sldMk cId="3726817927" sldId="4650"/>
            <ac:spMk id="35" creationId="{1BD8EB25-41E5-E6A9-8013-F5FF084E24E8}"/>
          </ac:spMkLst>
        </pc:spChg>
      </pc:sldChg>
      <pc:sldChg chg="modSp mod delCm modCm modNotesTx">
        <pc:chgData name="Amanda Berra" userId="bb949f07-8d64-4e13-bbfb-440d36c57d8f" providerId="ADAL" clId="{A87D82A4-A4D7-3E4A-A478-7C117D40AD55}" dt="2023-09-13T15:27:35.511" v="38360"/>
        <pc:sldMkLst>
          <pc:docMk/>
          <pc:sldMk cId="2398394074" sldId="4652"/>
        </pc:sldMkLst>
        <pc:spChg chg="mod">
          <ac:chgData name="Amanda Berra" userId="bb949f07-8d64-4e13-bbfb-440d36c57d8f" providerId="ADAL" clId="{A87D82A4-A4D7-3E4A-A478-7C117D40AD55}" dt="2023-09-13T15:27:25.913" v="38359" actId="20577"/>
          <ac:spMkLst>
            <pc:docMk/>
            <pc:sldMk cId="2398394074" sldId="4652"/>
            <ac:spMk id="26" creationId="{47C94BC4-DA50-9A58-EC17-E90C3726CCA1}"/>
          </ac:spMkLst>
        </pc:s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9-13T15:27:35.511" v="38360"/>
              <pc2:cmMkLst xmlns:pc2="http://schemas.microsoft.com/office/powerpoint/2019/9/main/command">
                <pc:docMk/>
                <pc:sldMk cId="2398394074" sldId="4652"/>
                <pc2:cmMk id="{ABB4353A-BD7E-456F-B199-EFEA51BE73B1}"/>
              </pc2:cmMkLst>
            </pc226:cmChg>
            <pc226:cmChg xmlns:pc226="http://schemas.microsoft.com/office/powerpoint/2022/06/main/command" chg="del">
              <pc226:chgData name="Amanda Berra" userId="bb949f07-8d64-4e13-bbfb-440d36c57d8f" providerId="ADAL" clId="{A87D82A4-A4D7-3E4A-A478-7C117D40AD55}" dt="2023-09-13T15:25:37.079" v="38275"/>
              <pc2:cmMkLst xmlns:pc2="http://schemas.microsoft.com/office/powerpoint/2019/9/main/command">
                <pc:docMk/>
                <pc:sldMk cId="2398394074" sldId="4652"/>
                <pc2:cmMk id="{33968B62-5783-43E0-9D63-675D9DEDA348}"/>
              </pc2:cmMkLst>
            </pc226:cmChg>
            <pc226:cmChg xmlns:pc226="http://schemas.microsoft.com/office/powerpoint/2022/06/main/command" chg="del">
              <pc226:chgData name="Amanda Berra" userId="bb949f07-8d64-4e13-bbfb-440d36c57d8f" providerId="ADAL" clId="{A87D82A4-A4D7-3E4A-A478-7C117D40AD55}" dt="2023-09-13T15:25:33.443" v="38274"/>
              <pc2:cmMkLst xmlns:pc2="http://schemas.microsoft.com/office/powerpoint/2019/9/main/command">
                <pc:docMk/>
                <pc:sldMk cId="2398394074" sldId="4652"/>
                <pc2:cmMk id="{FFE92F91-6F3F-4B49-85B3-082F94A4509A}"/>
              </pc2:cmMkLst>
            </pc226:cmChg>
          </p:ext>
        </pc:extLst>
      </pc:sldChg>
      <pc:sldChg chg="modSp mod delCm modNotesTx">
        <pc:chgData name="Amanda Berra" userId="bb949f07-8d64-4e13-bbfb-440d36c57d8f" providerId="ADAL" clId="{A87D82A4-A4D7-3E4A-A478-7C117D40AD55}" dt="2023-10-04T19:49:41.240" v="38368" actId="20577"/>
        <pc:sldMkLst>
          <pc:docMk/>
          <pc:sldMk cId="1776735820" sldId="4653"/>
        </pc:sldMkLst>
        <pc:spChg chg="mod">
          <ac:chgData name="Amanda Berra" userId="bb949f07-8d64-4e13-bbfb-440d36c57d8f" providerId="ADAL" clId="{A87D82A4-A4D7-3E4A-A478-7C117D40AD55}" dt="2023-09-13T14:01:22.130" v="27717" actId="20577"/>
          <ac:spMkLst>
            <pc:docMk/>
            <pc:sldMk cId="1776735820" sldId="4653"/>
            <ac:spMk id="28" creationId="{69D2BA98-E324-6517-08BC-4EDB9FA0ABFD}"/>
          </ac:spMkLst>
        </pc:sp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7:41.956" v="38361"/>
              <pc2:cmMkLst xmlns:pc2="http://schemas.microsoft.com/office/powerpoint/2019/9/main/command">
                <pc:docMk/>
                <pc:sldMk cId="1776735820" sldId="4653"/>
                <pc2:cmMk id="{FA8999C6-C4E1-4EB7-854A-6735B5586D45}"/>
              </pc2:cmMkLst>
            </pc226:cmChg>
          </p:ext>
        </pc:extLst>
      </pc:sldChg>
      <pc:sldChg chg="modNotesTx">
        <pc:chgData name="Amanda Berra" userId="bb949f07-8d64-4e13-bbfb-440d36c57d8f" providerId="ADAL" clId="{A87D82A4-A4D7-3E4A-A478-7C117D40AD55}" dt="2023-09-13T14:54:18.342" v="34901" actId="20577"/>
        <pc:sldMkLst>
          <pc:docMk/>
          <pc:sldMk cId="2038823634" sldId="4654"/>
        </pc:sldMkLst>
      </pc:sldChg>
      <pc:sldChg chg="del">
        <pc:chgData name="Amanda Berra" userId="bb949f07-8d64-4e13-bbfb-440d36c57d8f" providerId="ADAL" clId="{A87D82A4-A4D7-3E4A-A478-7C117D40AD55}" dt="2023-08-23T12:02:27.381" v="4" actId="2696"/>
        <pc:sldMkLst>
          <pc:docMk/>
          <pc:sldMk cId="681599968" sldId="4655"/>
        </pc:sldMkLst>
      </pc:sldChg>
      <pc:sldChg chg="modSp delCm modNotesTx">
        <pc:chgData name="Amanda Berra" userId="bb949f07-8d64-4e13-bbfb-440d36c57d8f" providerId="ADAL" clId="{A87D82A4-A4D7-3E4A-A478-7C117D40AD55}" dt="2023-08-31T16:50:01.084" v="1417" actId="5793"/>
        <pc:sldMkLst>
          <pc:docMk/>
          <pc:sldMk cId="3507524037" sldId="4656"/>
        </pc:sldMkLst>
        <pc:graphicFrameChg chg="mod">
          <ac:chgData name="Amanda Berra" userId="bb949f07-8d64-4e13-bbfb-440d36c57d8f" providerId="ADAL" clId="{A87D82A4-A4D7-3E4A-A478-7C117D40AD55}" dt="2023-08-31T16:48:05.801" v="923" actId="20577"/>
          <ac:graphicFrameMkLst>
            <pc:docMk/>
            <pc:sldMk cId="3507524037" sldId="4656"/>
            <ac:graphicFrameMk id="3" creationId="{0AA143E6-313C-0E97-6C92-0B2C0B4CE700}"/>
          </ac:graphicFrameMkLst>
        </pc:graphicFrame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8-31T16:45:56.029" v="352"/>
              <pc2:cmMkLst xmlns:pc2="http://schemas.microsoft.com/office/powerpoint/2019/9/main/command">
                <pc:docMk/>
                <pc:sldMk cId="3507524037" sldId="4656"/>
                <pc2:cmMk id="{7D913882-B3B0-442B-8FE7-682AC05A604C}"/>
              </pc2:cmMkLst>
            </pc226:cmChg>
          </p:ext>
        </pc:extLst>
      </pc:sldChg>
      <pc:sldChg chg="modSp mod delCm modCm modNotesTx">
        <pc:chgData name="Amanda Berra" userId="bb949f07-8d64-4e13-bbfb-440d36c57d8f" providerId="ADAL" clId="{A87D82A4-A4D7-3E4A-A478-7C117D40AD55}" dt="2023-09-12T16:19:24.486" v="12818"/>
        <pc:sldMkLst>
          <pc:docMk/>
          <pc:sldMk cId="872848987" sldId="4657"/>
        </pc:sldMkLst>
        <pc:spChg chg="mod">
          <ac:chgData name="Amanda Berra" userId="bb949f07-8d64-4e13-bbfb-440d36c57d8f" providerId="ADAL" clId="{A87D82A4-A4D7-3E4A-A478-7C117D40AD55}" dt="2023-08-31T16:50:56.189" v="1657" actId="20577"/>
          <ac:spMkLst>
            <pc:docMk/>
            <pc:sldMk cId="872848987" sldId="4657"/>
            <ac:spMk id="44" creationId="{5CC191A2-636B-FA9F-C503-1B92E1E42FFB}"/>
          </ac:spMkLst>
        </pc:s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9-12T16:19:24.486" v="12818"/>
              <pc2:cmMkLst xmlns:pc2="http://schemas.microsoft.com/office/powerpoint/2019/9/main/command">
                <pc:docMk/>
                <pc:sldMk cId="872848987" sldId="4657"/>
                <pc2:cmMk id="{1580F412-6FAC-43FF-AE37-872B14C9D49F}"/>
              </pc2:cmMkLst>
            </pc226:cmChg>
          </p:ext>
        </pc:extLst>
      </pc:sldChg>
      <pc:sldChg chg="delCm modCm modNotesTx">
        <pc:chgData name="Amanda Berra" userId="bb949f07-8d64-4e13-bbfb-440d36c57d8f" providerId="ADAL" clId="{A87D82A4-A4D7-3E4A-A478-7C117D40AD55}" dt="2023-08-31T16:58:13.364" v="3285"/>
        <pc:sldMkLst>
          <pc:docMk/>
          <pc:sldMk cId="3169997866" sldId="4658"/>
        </pc:sldMkLst>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8-31T16:58:09.779" v="3284"/>
              <pc2:cmMkLst xmlns:pc2="http://schemas.microsoft.com/office/powerpoint/2019/9/main/command">
                <pc:docMk/>
                <pc:sldMk cId="3169997866" sldId="4658"/>
                <pc2:cmMk id="{AB7DB509-317C-4539-AE80-66B5C5C971C1}"/>
              </pc2:cmMkLst>
            </pc226:cmChg>
            <pc226:cmChg xmlns:pc226="http://schemas.microsoft.com/office/powerpoint/2022/06/main/command" chg="del">
              <pc226:chgData name="Amanda Berra" userId="bb949f07-8d64-4e13-bbfb-440d36c57d8f" providerId="ADAL" clId="{A87D82A4-A4D7-3E4A-A478-7C117D40AD55}" dt="2023-08-31T16:58:13.364" v="3285"/>
              <pc2:cmMkLst xmlns:pc2="http://schemas.microsoft.com/office/powerpoint/2019/9/main/command">
                <pc:docMk/>
                <pc:sldMk cId="3169997866" sldId="4658"/>
                <pc2:cmMk id="{DDA96250-6D67-4DDC-B637-1266BC37EB06}"/>
              </pc2:cmMkLst>
            </pc226:cmChg>
            <pc226:cmChg xmlns:pc226="http://schemas.microsoft.com/office/powerpoint/2022/06/main/command" chg="del mod">
              <pc226:chgData name="Amanda Berra" userId="bb949f07-8d64-4e13-bbfb-440d36c57d8f" providerId="ADAL" clId="{A87D82A4-A4D7-3E4A-A478-7C117D40AD55}" dt="2023-08-31T16:53:08.885" v="2034"/>
              <pc2:cmMkLst xmlns:pc2="http://schemas.microsoft.com/office/powerpoint/2019/9/main/command">
                <pc:docMk/>
                <pc:sldMk cId="3169997866" sldId="4658"/>
                <pc2:cmMk id="{BA6A1D87-CE79-4275-A8B9-482C87EB5246}"/>
              </pc2:cmMkLst>
            </pc226:cmChg>
          </p:ext>
        </pc:extLst>
      </pc:sldChg>
      <pc:sldChg chg="modNotesTx">
        <pc:chgData name="Amanda Berra" userId="bb949f07-8d64-4e13-bbfb-440d36c57d8f" providerId="ADAL" clId="{A87D82A4-A4D7-3E4A-A478-7C117D40AD55}" dt="2023-08-31T16:50:30.045" v="1612" actId="20577"/>
        <pc:sldMkLst>
          <pc:docMk/>
          <pc:sldMk cId="4126259358" sldId="4659"/>
        </pc:sldMkLst>
      </pc:sldChg>
      <pc:sldChg chg="modNotesTx">
        <pc:chgData name="Amanda Berra" userId="bb949f07-8d64-4e13-bbfb-440d36c57d8f" providerId="ADAL" clId="{A87D82A4-A4D7-3E4A-A478-7C117D40AD55}" dt="2023-09-13T14:45:42.374" v="33943" actId="20577"/>
        <pc:sldMkLst>
          <pc:docMk/>
          <pc:sldMk cId="2892339486" sldId="4660"/>
        </pc:sldMkLst>
      </pc:sldChg>
      <pc:sldChg chg="addSp modSp mod modNotesTx">
        <pc:chgData name="Amanda Berra" userId="bb949f07-8d64-4e13-bbfb-440d36c57d8f" providerId="ADAL" clId="{A87D82A4-A4D7-3E4A-A478-7C117D40AD55}" dt="2023-09-13T14:48:19.100" v="34796" actId="20577"/>
        <pc:sldMkLst>
          <pc:docMk/>
          <pc:sldMk cId="2218629163" sldId="4665"/>
        </pc:sldMkLst>
        <pc:spChg chg="add mod">
          <ac:chgData name="Amanda Berra" userId="bb949f07-8d64-4e13-bbfb-440d36c57d8f" providerId="ADAL" clId="{A87D82A4-A4D7-3E4A-A478-7C117D40AD55}" dt="2023-09-13T14:17:13.990" v="29853" actId="20577"/>
          <ac:spMkLst>
            <pc:docMk/>
            <pc:sldMk cId="2218629163" sldId="4665"/>
            <ac:spMk id="3" creationId="{3BE2D749-1B14-2143-B5EB-2203738D8018}"/>
          </ac:spMkLst>
        </pc:spChg>
      </pc:sldChg>
      <pc:sldChg chg="modSp mod ord delCm modNotesTx">
        <pc:chgData name="Amanda Berra" userId="bb949f07-8d64-4e13-bbfb-440d36c57d8f" providerId="ADAL" clId="{A87D82A4-A4D7-3E4A-A478-7C117D40AD55}" dt="2023-09-13T15:22:16.414" v="37866"/>
        <pc:sldMkLst>
          <pc:docMk/>
          <pc:sldMk cId="789747545" sldId="4666"/>
        </pc:sldMkLst>
        <pc:spChg chg="mod">
          <ac:chgData name="Amanda Berra" userId="bb949f07-8d64-4e13-bbfb-440d36c57d8f" providerId="ADAL" clId="{A87D82A4-A4D7-3E4A-A478-7C117D40AD55}" dt="2023-09-05T16:32:25.476" v="12428" actId="20577"/>
          <ac:spMkLst>
            <pc:docMk/>
            <pc:sldMk cId="789747545" sldId="4666"/>
            <ac:spMk id="2" creationId="{1C89C82B-ADA6-FD79-C992-5B8521F26835}"/>
          </ac:spMkLst>
        </pc:sp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2:16.414" v="37866"/>
              <pc2:cmMkLst xmlns:pc2="http://schemas.microsoft.com/office/powerpoint/2019/9/main/command">
                <pc:docMk/>
                <pc:sldMk cId="789747545" sldId="4666"/>
                <pc2:cmMk id="{2FDB6FFA-F2AD-467C-AFA8-15DD990EF01E}"/>
              </pc2:cmMkLst>
            </pc226:cmChg>
          </p:ext>
        </pc:extLst>
      </pc:sldChg>
      <pc:sldChg chg="delSp modSp del mod ord delCm modCm modNotesTx">
        <pc:chgData name="Amanda Berra" userId="bb949f07-8d64-4e13-bbfb-440d36c57d8f" providerId="ADAL" clId="{A87D82A4-A4D7-3E4A-A478-7C117D40AD55}" dt="2023-09-12T17:03:54.864" v="19506" actId="2696"/>
        <pc:sldMkLst>
          <pc:docMk/>
          <pc:sldMk cId="1583102652" sldId="4667"/>
        </pc:sldMkLst>
        <pc:spChg chg="mod">
          <ac:chgData name="Amanda Berra" userId="bb949f07-8d64-4e13-bbfb-440d36c57d8f" providerId="ADAL" clId="{A87D82A4-A4D7-3E4A-A478-7C117D40AD55}" dt="2023-09-12T16:56:36.425" v="18407" actId="20577"/>
          <ac:spMkLst>
            <pc:docMk/>
            <pc:sldMk cId="1583102652" sldId="4667"/>
            <ac:spMk id="2" creationId="{3B7597A7-E28C-5968-5E35-724C944C7BF9}"/>
          </ac:spMkLst>
        </pc:spChg>
        <pc:spChg chg="mod">
          <ac:chgData name="Amanda Berra" userId="bb949f07-8d64-4e13-bbfb-440d36c57d8f" providerId="ADAL" clId="{A87D82A4-A4D7-3E4A-A478-7C117D40AD55}" dt="2023-09-12T17:01:14.505" v="19118" actId="1037"/>
          <ac:spMkLst>
            <pc:docMk/>
            <pc:sldMk cId="1583102652" sldId="4667"/>
            <ac:spMk id="3" creationId="{19C03798-7C52-0245-C28E-FB9968B1201B}"/>
          </ac:spMkLst>
        </pc:spChg>
        <pc:spChg chg="del">
          <ac:chgData name="Amanda Berra" userId="bb949f07-8d64-4e13-bbfb-440d36c57d8f" providerId="ADAL" clId="{A87D82A4-A4D7-3E4A-A478-7C117D40AD55}" dt="2023-09-05T16:52:40.726" v="12692" actId="478"/>
          <ac:spMkLst>
            <pc:docMk/>
            <pc:sldMk cId="1583102652" sldId="4667"/>
            <ac:spMk id="6" creationId="{96FCCB53-9B54-DBF5-2BF9-E0ABA9DF3079}"/>
          </ac:spMkLst>
        </pc:spChg>
        <pc:spChg chg="mod">
          <ac:chgData name="Amanda Berra" userId="bb949f07-8d64-4e13-bbfb-440d36c57d8f" providerId="ADAL" clId="{A87D82A4-A4D7-3E4A-A478-7C117D40AD55}" dt="2023-09-05T16:52:44.360" v="12693" actId="1076"/>
          <ac:spMkLst>
            <pc:docMk/>
            <pc:sldMk cId="1583102652" sldId="4667"/>
            <ac:spMk id="7" creationId="{F23E5EAD-E886-A6A2-402D-4A44846DE2AD}"/>
          </ac:spMkLst>
        </pc:spChg>
        <pc:spChg chg="mod">
          <ac:chgData name="Amanda Berra" userId="bb949f07-8d64-4e13-bbfb-440d36c57d8f" providerId="ADAL" clId="{A87D82A4-A4D7-3E4A-A478-7C117D40AD55}" dt="2023-09-05T16:54:12.097" v="12767" actId="20577"/>
          <ac:spMkLst>
            <pc:docMk/>
            <pc:sldMk cId="1583102652" sldId="4667"/>
            <ac:spMk id="8" creationId="{6038EF0F-3D3A-0C99-D9B8-0CF646C340FB}"/>
          </ac:spMkLst>
        </pc:spChg>
        <pc:spChg chg="mod">
          <ac:chgData name="Amanda Berra" userId="bb949f07-8d64-4e13-bbfb-440d36c57d8f" providerId="ADAL" clId="{A87D82A4-A4D7-3E4A-A478-7C117D40AD55}" dt="2023-09-05T16:56:01.446" v="12781" actId="14100"/>
          <ac:spMkLst>
            <pc:docMk/>
            <pc:sldMk cId="1583102652" sldId="4667"/>
            <ac:spMk id="13" creationId="{6FB0D9C8-B7AD-6232-F95E-012BB5CC26D4}"/>
          </ac:spMkLst>
        </pc:spChg>
        <pc:spChg chg="mod">
          <ac:chgData name="Amanda Berra" userId="bb949f07-8d64-4e13-bbfb-440d36c57d8f" providerId="ADAL" clId="{A87D82A4-A4D7-3E4A-A478-7C117D40AD55}" dt="2023-09-05T16:55:55.562" v="12780" actId="14100"/>
          <ac:spMkLst>
            <pc:docMk/>
            <pc:sldMk cId="1583102652" sldId="4667"/>
            <ac:spMk id="19" creationId="{C39EFFEA-39C1-1FB6-30E5-6873731B0CFA}"/>
          </ac:spMkLst>
        </pc:s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9-05T16:55:36.660" v="12777"/>
              <pc2:cmMkLst xmlns:pc2="http://schemas.microsoft.com/office/powerpoint/2019/9/main/command">
                <pc:docMk/>
                <pc:sldMk cId="1583102652" sldId="4667"/>
                <pc2:cmMk id="{41E8E619-103E-4B60-995E-23B06F5A1EA8}"/>
              </pc2:cmMkLst>
            </pc226:cmChg>
            <pc226:cmChg xmlns:pc226="http://schemas.microsoft.com/office/powerpoint/2022/06/main/command" chg="del mod">
              <pc226:chgData name="Amanda Berra" userId="bb949f07-8d64-4e13-bbfb-440d36c57d8f" providerId="ADAL" clId="{A87D82A4-A4D7-3E4A-A478-7C117D40AD55}" dt="2023-09-05T16:55:38.164" v="12778"/>
              <pc2:cmMkLst xmlns:pc2="http://schemas.microsoft.com/office/powerpoint/2019/9/main/command">
                <pc:docMk/>
                <pc:sldMk cId="1583102652" sldId="4667"/>
                <pc2:cmMk id="{EEBE0FDC-8538-4181-991C-9736C684E9B3}"/>
              </pc2:cmMkLst>
            </pc226:cmChg>
          </p:ext>
        </pc:extLst>
      </pc:sldChg>
      <pc:sldChg chg="addSp delSp modSp add mod modNotesTx">
        <pc:chgData name="Amanda Berra" userId="bb949f07-8d64-4e13-bbfb-440d36c57d8f" providerId="ADAL" clId="{A87D82A4-A4D7-3E4A-A478-7C117D40AD55}" dt="2023-09-12T17:29:04.212" v="22055" actId="113"/>
        <pc:sldMkLst>
          <pc:docMk/>
          <pc:sldMk cId="2719711506" sldId="4667"/>
        </pc:sldMkLst>
        <pc:spChg chg="mod">
          <ac:chgData name="Amanda Berra" userId="bb949f07-8d64-4e13-bbfb-440d36c57d8f" providerId="ADAL" clId="{A87D82A4-A4D7-3E4A-A478-7C117D40AD55}" dt="2023-09-12T17:04:32.371" v="19531" actId="20577"/>
          <ac:spMkLst>
            <pc:docMk/>
            <pc:sldMk cId="2719711506" sldId="4667"/>
            <ac:spMk id="2" creationId="{3B7597A7-E28C-5968-5E35-724C944C7BF9}"/>
          </ac:spMkLst>
        </pc:spChg>
        <pc:spChg chg="del">
          <ac:chgData name="Amanda Berra" userId="bb949f07-8d64-4e13-bbfb-440d36c57d8f" providerId="ADAL" clId="{A87D82A4-A4D7-3E4A-A478-7C117D40AD55}" dt="2023-09-12T17:07:46.582" v="19545" actId="478"/>
          <ac:spMkLst>
            <pc:docMk/>
            <pc:sldMk cId="2719711506" sldId="4667"/>
            <ac:spMk id="3" creationId="{19C03798-7C52-0245-C28E-FB9968B1201B}"/>
          </ac:spMkLst>
        </pc:spChg>
        <pc:spChg chg="del">
          <ac:chgData name="Amanda Berra" userId="bb949f07-8d64-4e13-bbfb-440d36c57d8f" providerId="ADAL" clId="{A87D82A4-A4D7-3E4A-A478-7C117D40AD55}" dt="2023-09-12T17:07:48.906" v="19546" actId="478"/>
          <ac:spMkLst>
            <pc:docMk/>
            <pc:sldMk cId="2719711506" sldId="4667"/>
            <ac:spMk id="4" creationId="{D4A2F1DB-28C5-01BE-6FC6-9599E9FDE053}"/>
          </ac:spMkLst>
        </pc:spChg>
        <pc:spChg chg="del">
          <ac:chgData name="Amanda Berra" userId="bb949f07-8d64-4e13-bbfb-440d36c57d8f" providerId="ADAL" clId="{A87D82A4-A4D7-3E4A-A478-7C117D40AD55}" dt="2023-09-12T17:07:48.906" v="19546" actId="478"/>
          <ac:spMkLst>
            <pc:docMk/>
            <pc:sldMk cId="2719711506" sldId="4667"/>
            <ac:spMk id="5" creationId="{AB0122BE-FC85-758C-1E7B-C2AB1D7D7814}"/>
          </ac:spMkLst>
        </pc:spChg>
        <pc:spChg chg="mod">
          <ac:chgData name="Amanda Berra" userId="bb949f07-8d64-4e13-bbfb-440d36c57d8f" providerId="ADAL" clId="{A87D82A4-A4D7-3E4A-A478-7C117D40AD55}" dt="2023-09-12T17:09:28.960" v="19676" actId="14100"/>
          <ac:spMkLst>
            <pc:docMk/>
            <pc:sldMk cId="2719711506" sldId="4667"/>
            <ac:spMk id="7" creationId="{F23E5EAD-E886-A6A2-402D-4A44846DE2AD}"/>
          </ac:spMkLst>
        </pc:spChg>
        <pc:spChg chg="add del mod">
          <ac:chgData name="Amanda Berra" userId="bb949f07-8d64-4e13-bbfb-440d36c57d8f" providerId="ADAL" clId="{A87D82A4-A4D7-3E4A-A478-7C117D40AD55}" dt="2023-09-12T17:12:20.252" v="19830" actId="113"/>
          <ac:spMkLst>
            <pc:docMk/>
            <pc:sldMk cId="2719711506" sldId="4667"/>
            <ac:spMk id="8" creationId="{6038EF0F-3D3A-0C99-D9B8-0CF646C340FB}"/>
          </ac:spMkLst>
        </pc:spChg>
        <pc:spChg chg="mod">
          <ac:chgData name="Amanda Berra" userId="bb949f07-8d64-4e13-bbfb-440d36c57d8f" providerId="ADAL" clId="{A87D82A4-A4D7-3E4A-A478-7C117D40AD55}" dt="2023-09-12T17:05:22.900" v="19532"/>
          <ac:spMkLst>
            <pc:docMk/>
            <pc:sldMk cId="2719711506" sldId="4667"/>
            <ac:spMk id="9" creationId="{B9040FDF-B98B-C0BB-EA40-69E089BCFEA2}"/>
          </ac:spMkLst>
        </pc:spChg>
        <pc:spChg chg="mod">
          <ac:chgData name="Amanda Berra" userId="bb949f07-8d64-4e13-bbfb-440d36c57d8f" providerId="ADAL" clId="{A87D82A4-A4D7-3E4A-A478-7C117D40AD55}" dt="2023-09-12T17:05:22.900" v="19532"/>
          <ac:spMkLst>
            <pc:docMk/>
            <pc:sldMk cId="2719711506" sldId="4667"/>
            <ac:spMk id="10" creationId="{5CCEAFC1-5FE4-E8F1-A78C-4354B5FC73CF}"/>
          </ac:spMkLst>
        </pc:spChg>
        <pc:spChg chg="add mod">
          <ac:chgData name="Amanda Berra" userId="bb949f07-8d64-4e13-bbfb-440d36c57d8f" providerId="ADAL" clId="{A87D82A4-A4D7-3E4A-A478-7C117D40AD55}" dt="2023-09-12T17:08:16.708" v="19564" actId="1076"/>
          <ac:spMkLst>
            <pc:docMk/>
            <pc:sldMk cId="2719711506" sldId="4667"/>
            <ac:spMk id="11" creationId="{D5BDB206-45E8-45D5-942B-1381450A2E39}"/>
          </ac:spMkLst>
        </pc:spChg>
        <pc:spChg chg="mod">
          <ac:chgData name="Amanda Berra" userId="bb949f07-8d64-4e13-bbfb-440d36c57d8f" providerId="ADAL" clId="{A87D82A4-A4D7-3E4A-A478-7C117D40AD55}" dt="2023-09-12T17:17:50.243" v="20882" actId="1035"/>
          <ac:spMkLst>
            <pc:docMk/>
            <pc:sldMk cId="2719711506" sldId="4667"/>
            <ac:spMk id="13" creationId="{6FB0D9C8-B7AD-6232-F95E-012BB5CC26D4}"/>
          </ac:spMkLst>
        </pc:spChg>
        <pc:spChg chg="mod">
          <ac:chgData name="Amanda Berra" userId="bb949f07-8d64-4e13-bbfb-440d36c57d8f" providerId="ADAL" clId="{A87D82A4-A4D7-3E4A-A478-7C117D40AD55}" dt="2023-09-12T17:17:50.243" v="20882" actId="1035"/>
          <ac:spMkLst>
            <pc:docMk/>
            <pc:sldMk cId="2719711506" sldId="4667"/>
            <ac:spMk id="14" creationId="{31B7D74C-B310-0242-7CD1-1CC06F7A5B5E}"/>
          </ac:spMkLst>
        </pc:spChg>
        <pc:spChg chg="del">
          <ac:chgData name="Amanda Berra" userId="bb949f07-8d64-4e13-bbfb-440d36c57d8f" providerId="ADAL" clId="{A87D82A4-A4D7-3E4A-A478-7C117D40AD55}" dt="2023-09-12T17:08:51.847" v="19668" actId="478"/>
          <ac:spMkLst>
            <pc:docMk/>
            <pc:sldMk cId="2719711506" sldId="4667"/>
            <ac:spMk id="15" creationId="{1FB5FB26-362C-91F7-E24D-1D67DB8A6AF6}"/>
          </ac:spMkLst>
        </pc:spChg>
        <pc:spChg chg="del">
          <ac:chgData name="Amanda Berra" userId="bb949f07-8d64-4e13-bbfb-440d36c57d8f" providerId="ADAL" clId="{A87D82A4-A4D7-3E4A-A478-7C117D40AD55}" dt="2023-09-12T17:09:12.453" v="19672" actId="478"/>
          <ac:spMkLst>
            <pc:docMk/>
            <pc:sldMk cId="2719711506" sldId="4667"/>
            <ac:spMk id="16" creationId="{A4D06BBC-4AEC-B9F2-2D42-43FDD7799A48}"/>
          </ac:spMkLst>
        </pc:spChg>
        <pc:spChg chg="del">
          <ac:chgData name="Amanda Berra" userId="bb949f07-8d64-4e13-bbfb-440d36c57d8f" providerId="ADAL" clId="{A87D82A4-A4D7-3E4A-A478-7C117D40AD55}" dt="2023-09-12T17:07:59.518" v="19549" actId="478"/>
          <ac:spMkLst>
            <pc:docMk/>
            <pc:sldMk cId="2719711506" sldId="4667"/>
            <ac:spMk id="18" creationId="{CAA6BF53-AFD3-2D4B-7DCD-A84D6F564BCB}"/>
          </ac:spMkLst>
        </pc:spChg>
        <pc:spChg chg="mod">
          <ac:chgData name="Amanda Berra" userId="bb949f07-8d64-4e13-bbfb-440d36c57d8f" providerId="ADAL" clId="{A87D82A4-A4D7-3E4A-A478-7C117D40AD55}" dt="2023-09-12T17:15:22.050" v="20211" actId="1035"/>
          <ac:spMkLst>
            <pc:docMk/>
            <pc:sldMk cId="2719711506" sldId="4667"/>
            <ac:spMk id="19" creationId="{C39EFFEA-39C1-1FB6-30E5-6873731B0CFA}"/>
          </ac:spMkLst>
        </pc:spChg>
        <pc:spChg chg="del">
          <ac:chgData name="Amanda Berra" userId="bb949f07-8d64-4e13-bbfb-440d36c57d8f" providerId="ADAL" clId="{A87D82A4-A4D7-3E4A-A478-7C117D40AD55}" dt="2023-09-12T17:07:57.561" v="19548" actId="478"/>
          <ac:spMkLst>
            <pc:docMk/>
            <pc:sldMk cId="2719711506" sldId="4667"/>
            <ac:spMk id="21" creationId="{F7DB6CA6-08BC-75DD-998F-4602B0540DDF}"/>
          </ac:spMkLst>
        </pc:spChg>
        <pc:spChg chg="add mod">
          <ac:chgData name="Amanda Berra" userId="bb949f07-8d64-4e13-bbfb-440d36c57d8f" providerId="ADAL" clId="{A87D82A4-A4D7-3E4A-A478-7C117D40AD55}" dt="2023-09-12T17:08:40.354" v="19662" actId="20577"/>
          <ac:spMkLst>
            <pc:docMk/>
            <pc:sldMk cId="2719711506" sldId="4667"/>
            <ac:spMk id="22" creationId="{68E8B930-EF1B-6B89-A1F4-AB2CE2DAAA68}"/>
          </ac:spMkLst>
        </pc:spChg>
        <pc:spChg chg="add del">
          <ac:chgData name="Amanda Berra" userId="bb949f07-8d64-4e13-bbfb-440d36c57d8f" providerId="ADAL" clId="{A87D82A4-A4D7-3E4A-A478-7C117D40AD55}" dt="2023-09-12T17:15:28.466" v="20213" actId="22"/>
          <ac:spMkLst>
            <pc:docMk/>
            <pc:sldMk cId="2719711506" sldId="4667"/>
            <ac:spMk id="24" creationId="{009D7305-25BE-11A7-0132-3FE8FBD8643A}"/>
          </ac:spMkLst>
        </pc:spChg>
        <pc:spChg chg="add mod">
          <ac:chgData name="Amanda Berra" userId="bb949f07-8d64-4e13-bbfb-440d36c57d8f" providerId="ADAL" clId="{A87D82A4-A4D7-3E4A-A478-7C117D40AD55}" dt="2023-09-12T17:17:50.243" v="20882" actId="1035"/>
          <ac:spMkLst>
            <pc:docMk/>
            <pc:sldMk cId="2719711506" sldId="4667"/>
            <ac:spMk id="25" creationId="{3F06C195-5EA6-4E89-18F1-97CF562E1788}"/>
          </ac:spMkLst>
        </pc:spChg>
        <pc:grpChg chg="add mod">
          <ac:chgData name="Amanda Berra" userId="bb949f07-8d64-4e13-bbfb-440d36c57d8f" providerId="ADAL" clId="{A87D82A4-A4D7-3E4A-A478-7C117D40AD55}" dt="2023-09-12T17:11:08.655" v="19821" actId="1038"/>
          <ac:grpSpMkLst>
            <pc:docMk/>
            <pc:sldMk cId="2719711506" sldId="4667"/>
            <ac:grpSpMk id="6" creationId="{14993AA1-ED9E-44C0-2622-816F9B71DBB7}"/>
          </ac:grpSpMkLst>
        </pc:grpChg>
        <pc:picChg chg="add del mod">
          <ac:chgData name="Amanda Berra" userId="bb949f07-8d64-4e13-bbfb-440d36c57d8f" providerId="ADAL" clId="{A87D82A4-A4D7-3E4A-A478-7C117D40AD55}" dt="2023-09-12T17:05:45.333" v="19541" actId="478"/>
          <ac:picMkLst>
            <pc:docMk/>
            <pc:sldMk cId="2719711506" sldId="4667"/>
            <ac:picMk id="12" creationId="{ED1E68E6-0AAE-FDED-4CAD-0BE68EA00552}"/>
          </ac:picMkLst>
        </pc:picChg>
        <pc:picChg chg="add mod">
          <ac:chgData name="Amanda Berra" userId="bb949f07-8d64-4e13-bbfb-440d36c57d8f" providerId="ADAL" clId="{A87D82A4-A4D7-3E4A-A478-7C117D40AD55}" dt="2023-09-12T17:08:12.954" v="19563" actId="1036"/>
          <ac:picMkLst>
            <pc:docMk/>
            <pc:sldMk cId="2719711506" sldId="4667"/>
            <ac:picMk id="20" creationId="{D8EA77AE-193E-1E0F-D548-92AE7EADBE07}"/>
          </ac:picMkLst>
        </pc:picChg>
      </pc:sldChg>
      <pc:sldChg chg="modSp add mod delCm modCm modNotesTx">
        <pc:chgData name="Amanda Berra" userId="bb949f07-8d64-4e13-bbfb-440d36c57d8f" providerId="ADAL" clId="{A87D82A4-A4D7-3E4A-A478-7C117D40AD55}" dt="2023-09-13T15:20:58.339" v="37860"/>
        <pc:sldMkLst>
          <pc:docMk/>
          <pc:sldMk cId="2817858768" sldId="4669"/>
        </pc:sldMkLst>
        <pc:spChg chg="mod">
          <ac:chgData name="Amanda Berra" userId="bb949f07-8d64-4e13-bbfb-440d36c57d8f" providerId="ADAL" clId="{A87D82A4-A4D7-3E4A-A478-7C117D40AD55}" dt="2023-09-05T16:30:24.874" v="12344" actId="20577"/>
          <ac:spMkLst>
            <pc:docMk/>
            <pc:sldMk cId="2817858768" sldId="4669"/>
            <ac:spMk id="5" creationId="{01756017-8C32-A1FC-D7A6-9454EED00EF7}"/>
          </ac:spMkLst>
        </pc:spChg>
        <pc:spChg chg="mod">
          <ac:chgData name="Amanda Berra" userId="bb949f07-8d64-4e13-bbfb-440d36c57d8f" providerId="ADAL" clId="{A87D82A4-A4D7-3E4A-A478-7C117D40AD55}" dt="2023-09-05T16:30:46.534" v="12382" actId="20577"/>
          <ac:spMkLst>
            <pc:docMk/>
            <pc:sldMk cId="2817858768" sldId="4669"/>
            <ac:spMk id="15" creationId="{FF1ED9A1-AF65-9C92-1752-48226C1CF5B8}"/>
          </ac:spMkLst>
        </pc:spChg>
        <pc:spChg chg="mod">
          <ac:chgData name="Amanda Berra" userId="bb949f07-8d64-4e13-bbfb-440d36c57d8f" providerId="ADAL" clId="{A87D82A4-A4D7-3E4A-A478-7C117D40AD55}" dt="2023-09-12T16:24:40.552" v="12878" actId="20577"/>
          <ac:spMkLst>
            <pc:docMk/>
            <pc:sldMk cId="2817858768" sldId="4669"/>
            <ac:spMk id="23" creationId="{0165AA64-D358-7A5E-2CA1-2B42A6A59986}"/>
          </ac:spMkLst>
        </pc:spChg>
        <pc:spChg chg="mod">
          <ac:chgData name="Amanda Berra" userId="bb949f07-8d64-4e13-bbfb-440d36c57d8f" providerId="ADAL" clId="{A87D82A4-A4D7-3E4A-A478-7C117D40AD55}" dt="2023-09-12T16:25:06.847" v="12883" actId="20577"/>
          <ac:spMkLst>
            <pc:docMk/>
            <pc:sldMk cId="2817858768" sldId="4669"/>
            <ac:spMk id="29" creationId="{DF10A4E6-ECF5-210B-6554-FF0DCED26D67}"/>
          </ac:spMkLst>
        </pc:spChg>
        <pc:extLst>
          <p:ext xmlns:p="http://schemas.openxmlformats.org/presentationml/2006/main" uri="{D6D511B9-2390-475A-947B-AFAB55BFBCF1}">
            <pc226:cmChg xmlns:pc226="http://schemas.microsoft.com/office/powerpoint/2022/06/main/command" chg="del mod">
              <pc226:chgData name="Amanda Berra" userId="bb949f07-8d64-4e13-bbfb-440d36c57d8f" providerId="ADAL" clId="{A87D82A4-A4D7-3E4A-A478-7C117D40AD55}" dt="2023-09-13T15:20:58.339" v="37860"/>
              <pc2:cmMkLst xmlns:pc2="http://schemas.microsoft.com/office/powerpoint/2019/9/main/command">
                <pc:docMk/>
                <pc:sldMk cId="2817858768" sldId="4669"/>
                <pc2:cmMk id="{477FD12A-8F2B-6E4C-8477-AA039333E04F}"/>
              </pc2:cmMkLst>
            </pc226:cmChg>
          </p:ext>
        </pc:extLst>
      </pc:sldChg>
      <pc:sldChg chg="add del">
        <pc:chgData name="Amanda Berra" userId="bb949f07-8d64-4e13-bbfb-440d36c57d8f" providerId="ADAL" clId="{A87D82A4-A4D7-3E4A-A478-7C117D40AD55}" dt="2023-09-05T16:29:54.067" v="12300" actId="2696"/>
        <pc:sldMkLst>
          <pc:docMk/>
          <pc:sldMk cId="2950731065" sldId="4669"/>
        </pc:sldMkLst>
      </pc:sldChg>
      <pc:sldChg chg="modNotesTx">
        <pc:chgData name="Amanda Berra" userId="bb949f07-8d64-4e13-bbfb-440d36c57d8f" providerId="ADAL" clId="{A87D82A4-A4D7-3E4A-A478-7C117D40AD55}" dt="2023-09-13T15:16:27.468" v="37859" actId="20577"/>
        <pc:sldMkLst>
          <pc:docMk/>
          <pc:sldMk cId="765145947" sldId="4671"/>
        </pc:sldMkLst>
      </pc:sldChg>
      <pc:sldChg chg="addSp modSp mod delCm modNotesTx">
        <pc:chgData name="Amanda Berra" userId="bb949f07-8d64-4e13-bbfb-440d36c57d8f" providerId="ADAL" clId="{A87D82A4-A4D7-3E4A-A478-7C117D40AD55}" dt="2023-09-13T15:28:32.264" v="38365"/>
        <pc:sldMkLst>
          <pc:docMk/>
          <pc:sldMk cId="204120893" sldId="4672"/>
        </pc:sldMkLst>
        <pc:spChg chg="add mod">
          <ac:chgData name="Amanda Berra" userId="bb949f07-8d64-4e13-bbfb-440d36c57d8f" providerId="ADAL" clId="{A87D82A4-A4D7-3E4A-A478-7C117D40AD55}" dt="2023-09-13T14:16:22.437" v="29729" actId="20577"/>
          <ac:spMkLst>
            <pc:docMk/>
            <pc:sldMk cId="204120893" sldId="4672"/>
            <ac:spMk id="3" creationId="{6043104E-F9AE-CC42-7E82-EAF0C24BFC57}"/>
          </ac:spMkLst>
        </pc:sp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8:32.264" v="38365"/>
              <pc2:cmMkLst xmlns:pc2="http://schemas.microsoft.com/office/powerpoint/2019/9/main/command">
                <pc:docMk/>
                <pc:sldMk cId="204120893" sldId="4672"/>
                <pc2:cmMk id="{A885E822-D629-4455-B940-66F60402D785}"/>
              </pc2:cmMkLst>
            </pc226:cmChg>
          </p:ext>
        </pc:extLst>
      </pc:sldChg>
      <pc:sldChg chg="modSp mod delCm modNotesTx">
        <pc:chgData name="Amanda Berra" userId="bb949f07-8d64-4e13-bbfb-440d36c57d8f" providerId="ADAL" clId="{A87D82A4-A4D7-3E4A-A478-7C117D40AD55}" dt="2023-09-13T15:28:25.571" v="38364"/>
        <pc:sldMkLst>
          <pc:docMk/>
          <pc:sldMk cId="448100194" sldId="4673"/>
        </pc:sldMkLst>
        <pc:spChg chg="mod">
          <ac:chgData name="Amanda Berra" userId="bb949f07-8d64-4e13-bbfb-440d36c57d8f" providerId="ADAL" clId="{A87D82A4-A4D7-3E4A-A478-7C117D40AD55}" dt="2023-09-13T14:14:58.852" v="29668" actId="1036"/>
          <ac:spMkLst>
            <pc:docMk/>
            <pc:sldMk cId="448100194" sldId="4673"/>
            <ac:spMk id="11" creationId="{0E819AF5-BA7F-B3CA-7CA7-3158ECDAD206}"/>
          </ac:spMkLst>
        </pc:spChg>
        <pc:spChg chg="mod">
          <ac:chgData name="Amanda Berra" userId="bb949f07-8d64-4e13-bbfb-440d36c57d8f" providerId="ADAL" clId="{A87D82A4-A4D7-3E4A-A478-7C117D40AD55}" dt="2023-09-13T14:14:58.852" v="29668" actId="1036"/>
          <ac:spMkLst>
            <pc:docMk/>
            <pc:sldMk cId="448100194" sldId="4673"/>
            <ac:spMk id="12" creationId="{27D72C57-B8A4-1B74-B3FA-C26AFD6C4581}"/>
          </ac:spMkLst>
        </pc:spChg>
        <pc:spChg chg="mod">
          <ac:chgData name="Amanda Berra" userId="bb949f07-8d64-4e13-bbfb-440d36c57d8f" providerId="ADAL" clId="{A87D82A4-A4D7-3E4A-A478-7C117D40AD55}" dt="2023-09-13T14:14:58.852" v="29668" actId="1036"/>
          <ac:spMkLst>
            <pc:docMk/>
            <pc:sldMk cId="448100194" sldId="4673"/>
            <ac:spMk id="13" creationId="{45799AD2-7FCF-D19D-ACBF-89E996A236FD}"/>
          </ac:spMkLst>
        </pc:spChg>
        <pc:spChg chg="mod">
          <ac:chgData name="Amanda Berra" userId="bb949f07-8d64-4e13-bbfb-440d36c57d8f" providerId="ADAL" clId="{A87D82A4-A4D7-3E4A-A478-7C117D40AD55}" dt="2023-09-13T14:15:11.157" v="29686" actId="1035"/>
          <ac:spMkLst>
            <pc:docMk/>
            <pc:sldMk cId="448100194" sldId="4673"/>
            <ac:spMk id="40" creationId="{6D29F4CB-D761-1AAF-D15D-F0823CF041E9}"/>
          </ac:spMkLst>
        </pc:spChg>
        <pc:spChg chg="mod">
          <ac:chgData name="Amanda Berra" userId="bb949f07-8d64-4e13-bbfb-440d36c57d8f" providerId="ADAL" clId="{A87D82A4-A4D7-3E4A-A478-7C117D40AD55}" dt="2023-09-13T14:15:11.157" v="29686" actId="1035"/>
          <ac:spMkLst>
            <pc:docMk/>
            <pc:sldMk cId="448100194" sldId="4673"/>
            <ac:spMk id="41" creationId="{D26275C0-DB9F-D708-0CA3-845F6B5F0EF0}"/>
          </ac:spMkLst>
        </pc:spChg>
        <pc:spChg chg="mod">
          <ac:chgData name="Amanda Berra" userId="bb949f07-8d64-4e13-bbfb-440d36c57d8f" providerId="ADAL" clId="{A87D82A4-A4D7-3E4A-A478-7C117D40AD55}" dt="2023-09-13T14:14:58.852" v="29668" actId="1036"/>
          <ac:spMkLst>
            <pc:docMk/>
            <pc:sldMk cId="448100194" sldId="4673"/>
            <ac:spMk id="43" creationId="{90BC1EFA-3186-E08B-2483-3A56BAA70C1F}"/>
          </ac:spMkLst>
        </pc:spChg>
        <pc:spChg chg="mod">
          <ac:chgData name="Amanda Berra" userId="bb949f07-8d64-4e13-bbfb-440d36c57d8f" providerId="ADAL" clId="{A87D82A4-A4D7-3E4A-A478-7C117D40AD55}" dt="2023-09-13T14:14:58.852" v="29668" actId="1036"/>
          <ac:spMkLst>
            <pc:docMk/>
            <pc:sldMk cId="448100194" sldId="4673"/>
            <ac:spMk id="45" creationId="{D17605BA-2833-F4A1-C71B-BDA903C9A158}"/>
          </ac:spMkLst>
        </pc:spChg>
        <pc:spChg chg="mod">
          <ac:chgData name="Amanda Berra" userId="bb949f07-8d64-4e13-bbfb-440d36c57d8f" providerId="ADAL" clId="{A87D82A4-A4D7-3E4A-A478-7C117D40AD55}" dt="2023-09-13T14:14:58.852" v="29668" actId="1036"/>
          <ac:spMkLst>
            <pc:docMk/>
            <pc:sldMk cId="448100194" sldId="4673"/>
            <ac:spMk id="46" creationId="{BADEA5AC-A85B-DC6D-FDF8-27201424EF35}"/>
          </ac:spMkLst>
        </pc:spChg>
        <pc:grpChg chg="mod">
          <ac:chgData name="Amanda Berra" userId="bb949f07-8d64-4e13-bbfb-440d36c57d8f" providerId="ADAL" clId="{A87D82A4-A4D7-3E4A-A478-7C117D40AD55}" dt="2023-09-13T14:14:58.852" v="29668" actId="1036"/>
          <ac:grpSpMkLst>
            <pc:docMk/>
            <pc:sldMk cId="448100194" sldId="4673"/>
            <ac:grpSpMk id="14" creationId="{17EC6858-F266-29F7-51E5-5365D3FEEDB1}"/>
          </ac:grpSpMkLst>
        </pc:grpChg>
        <pc:grpChg chg="mod">
          <ac:chgData name="Amanda Berra" userId="bb949f07-8d64-4e13-bbfb-440d36c57d8f" providerId="ADAL" clId="{A87D82A4-A4D7-3E4A-A478-7C117D40AD55}" dt="2023-09-13T14:14:58.852" v="29668" actId="1036"/>
          <ac:grpSpMkLst>
            <pc:docMk/>
            <pc:sldMk cId="448100194" sldId="4673"/>
            <ac:grpSpMk id="17" creationId="{CD1AD9F8-1AA4-4C85-F3BD-1EA48EA46A1E}"/>
          </ac:grpSpMkLst>
        </pc:grpChg>
        <pc:grpChg chg="mod">
          <ac:chgData name="Amanda Berra" userId="bb949f07-8d64-4e13-bbfb-440d36c57d8f" providerId="ADAL" clId="{A87D82A4-A4D7-3E4A-A478-7C117D40AD55}" dt="2023-09-13T14:14:58.852" v="29668" actId="1036"/>
          <ac:grpSpMkLst>
            <pc:docMk/>
            <pc:sldMk cId="448100194" sldId="4673"/>
            <ac:grpSpMk id="20" creationId="{589B8736-1B12-1590-2F5F-11B6CA1254C3}"/>
          </ac:grpSpMkLst>
        </pc:grpChg>
        <pc:grpChg chg="mod">
          <ac:chgData name="Amanda Berra" userId="bb949f07-8d64-4e13-bbfb-440d36c57d8f" providerId="ADAL" clId="{A87D82A4-A4D7-3E4A-A478-7C117D40AD55}" dt="2023-09-13T14:14:58.852" v="29668" actId="1036"/>
          <ac:grpSpMkLst>
            <pc:docMk/>
            <pc:sldMk cId="448100194" sldId="4673"/>
            <ac:grpSpMk id="26" creationId="{62E28BE2-456D-6602-FBF9-952AC790912E}"/>
          </ac:grpSpMkLst>
        </pc:grpChg>
        <pc:picChg chg="mod">
          <ac:chgData name="Amanda Berra" userId="bb949f07-8d64-4e13-bbfb-440d36c57d8f" providerId="ADAL" clId="{A87D82A4-A4D7-3E4A-A478-7C117D40AD55}" dt="2023-09-13T14:15:06.383" v="29678" actId="1035"/>
          <ac:picMkLst>
            <pc:docMk/>
            <pc:sldMk cId="448100194" sldId="4673"/>
            <ac:picMk id="39" creationId="{102DB116-D486-86C3-7E53-373FA9F9F5C4}"/>
          </ac:picMkLst>
        </pc:picChg>
        <pc:picChg chg="mod">
          <ac:chgData name="Amanda Berra" userId="bb949f07-8d64-4e13-bbfb-440d36c57d8f" providerId="ADAL" clId="{A87D82A4-A4D7-3E4A-A478-7C117D40AD55}" dt="2023-09-13T14:14:58.852" v="29668" actId="1036"/>
          <ac:picMkLst>
            <pc:docMk/>
            <pc:sldMk cId="448100194" sldId="4673"/>
            <ac:picMk id="48" creationId="{93EC70DA-BA0A-94A3-628E-FFE4E49AF189}"/>
          </ac:picMkLst>
        </pc:picChg>
        <pc:picChg chg="mod">
          <ac:chgData name="Amanda Berra" userId="bb949f07-8d64-4e13-bbfb-440d36c57d8f" providerId="ADAL" clId="{A87D82A4-A4D7-3E4A-A478-7C117D40AD55}" dt="2023-09-13T14:14:58.852" v="29668" actId="1036"/>
          <ac:picMkLst>
            <pc:docMk/>
            <pc:sldMk cId="448100194" sldId="4673"/>
            <ac:picMk id="50" creationId="{7C89CB6A-899E-C4DF-CF0C-ABF97488BA21}"/>
          </ac:picMkLst>
        </pc:picChg>
        <pc:extLst>
          <p:ext xmlns:p="http://schemas.openxmlformats.org/presentationml/2006/main" uri="{D6D511B9-2390-475A-947B-AFAB55BFBCF1}">
            <pc226:cmChg xmlns:pc226="http://schemas.microsoft.com/office/powerpoint/2022/06/main/command" chg="del">
              <pc226:chgData name="Amanda Berra" userId="bb949f07-8d64-4e13-bbfb-440d36c57d8f" providerId="ADAL" clId="{A87D82A4-A4D7-3E4A-A478-7C117D40AD55}" dt="2023-09-13T15:28:16.160" v="38363"/>
              <pc2:cmMkLst xmlns:pc2="http://schemas.microsoft.com/office/powerpoint/2019/9/main/command">
                <pc:docMk/>
                <pc:sldMk cId="448100194" sldId="4673"/>
                <pc2:cmMk id="{5EBABB5B-97C0-4DA8-A278-C803915A438F}"/>
              </pc2:cmMkLst>
            </pc226:cmChg>
            <pc226:cmChg xmlns:pc226="http://schemas.microsoft.com/office/powerpoint/2022/06/main/command" chg="del">
              <pc226:chgData name="Amanda Berra" userId="bb949f07-8d64-4e13-bbfb-440d36c57d8f" providerId="ADAL" clId="{A87D82A4-A4D7-3E4A-A478-7C117D40AD55}" dt="2023-09-13T15:28:25.571" v="38364"/>
              <pc2:cmMkLst xmlns:pc2="http://schemas.microsoft.com/office/powerpoint/2019/9/main/command">
                <pc:docMk/>
                <pc:sldMk cId="448100194" sldId="4673"/>
                <pc2:cmMk id="{64D8B7BE-ABB9-4085-8CD1-98ECE7D0980C}"/>
              </pc2:cmMkLst>
            </pc226:cmChg>
          </p:ext>
        </pc:extLst>
      </pc:sldChg>
      <pc:sldChg chg="addSp modSp mod modNotesTx">
        <pc:chgData name="Amanda Berra" userId="bb949f07-8d64-4e13-bbfb-440d36c57d8f" providerId="ADAL" clId="{A87D82A4-A4D7-3E4A-A478-7C117D40AD55}" dt="2023-09-13T14:26:32.722" v="32705" actId="20577"/>
        <pc:sldMkLst>
          <pc:docMk/>
          <pc:sldMk cId="2050346066" sldId="4674"/>
        </pc:sldMkLst>
        <pc:spChg chg="add mod">
          <ac:chgData name="Amanda Berra" userId="bb949f07-8d64-4e13-bbfb-440d36c57d8f" providerId="ADAL" clId="{A87D82A4-A4D7-3E4A-A478-7C117D40AD55}" dt="2023-09-13T14:16:43.703" v="29783" actId="20577"/>
          <ac:spMkLst>
            <pc:docMk/>
            <pc:sldMk cId="2050346066" sldId="4674"/>
            <ac:spMk id="3" creationId="{04BF4E19-5B29-A084-719F-0E197BDD92D9}"/>
          </ac:spMkLst>
        </pc:spChg>
      </pc:sldChg>
      <pc:sldChg chg="modSp del mod ord modNotesTx">
        <pc:chgData name="Amanda Berra" userId="bb949f07-8d64-4e13-bbfb-440d36c57d8f" providerId="ADAL" clId="{A87D82A4-A4D7-3E4A-A478-7C117D40AD55}" dt="2023-09-12T19:10:39.263" v="22056" actId="2696"/>
        <pc:sldMkLst>
          <pc:docMk/>
          <pc:sldMk cId="731648528" sldId="4675"/>
        </pc:sldMkLst>
        <pc:spChg chg="mod">
          <ac:chgData name="Amanda Berra" userId="bb949f07-8d64-4e13-bbfb-440d36c57d8f" providerId="ADAL" clId="{A87D82A4-A4D7-3E4A-A478-7C117D40AD55}" dt="2023-09-05T16:45:47.597" v="12488" actId="20577"/>
          <ac:spMkLst>
            <pc:docMk/>
            <pc:sldMk cId="731648528" sldId="4675"/>
            <ac:spMk id="2" creationId="{529F8504-30A0-A6B4-15AA-9FC2503EB8A9}"/>
          </ac:spMkLst>
        </pc:spChg>
      </pc:sldChg>
      <pc:sldChg chg="add del">
        <pc:chgData name="Amanda Berra" userId="bb949f07-8d64-4e13-bbfb-440d36c57d8f" providerId="ADAL" clId="{A87D82A4-A4D7-3E4A-A478-7C117D40AD55}" dt="2023-09-13T14:12:38.883" v="29438" actId="2696"/>
        <pc:sldMkLst>
          <pc:docMk/>
          <pc:sldMk cId="2361120415" sldId="4675"/>
        </pc:sldMkLst>
      </pc:sldChg>
      <pc:sldChg chg="addSp modSp new mod modNotesTx">
        <pc:chgData name="Amanda Berra" userId="bb949f07-8d64-4e13-bbfb-440d36c57d8f" providerId="ADAL" clId="{A87D82A4-A4D7-3E4A-A478-7C117D40AD55}" dt="2023-09-12T16:20:12.403" v="12834" actId="113"/>
        <pc:sldMkLst>
          <pc:docMk/>
          <pc:sldMk cId="1816603902" sldId="4676"/>
        </pc:sldMkLst>
        <pc:spChg chg="mod">
          <ac:chgData name="Amanda Berra" userId="bb949f07-8d64-4e13-bbfb-440d36c57d8f" providerId="ADAL" clId="{A87D82A4-A4D7-3E4A-A478-7C117D40AD55}" dt="2023-09-12T16:20:12.403" v="12834" actId="113"/>
          <ac:spMkLst>
            <pc:docMk/>
            <pc:sldMk cId="1816603902" sldId="4676"/>
            <ac:spMk id="2" creationId="{353D39C7-69BD-3ABD-C6F9-7D2E68CEBA35}"/>
          </ac:spMkLst>
        </pc:spChg>
        <pc:spChg chg="add mod">
          <ac:chgData name="Amanda Berra" userId="bb949f07-8d64-4e13-bbfb-440d36c57d8f" providerId="ADAL" clId="{A87D82A4-A4D7-3E4A-A478-7C117D40AD55}" dt="2023-09-05T13:45:02.209" v="9519" actId="20577"/>
          <ac:spMkLst>
            <pc:docMk/>
            <pc:sldMk cId="1816603902" sldId="4676"/>
            <ac:spMk id="4" creationId="{3340F83A-2916-4E1A-977F-FBE33AEB2D53}"/>
          </ac:spMkLst>
        </pc:spChg>
        <pc:spChg chg="add mod">
          <ac:chgData name="Amanda Berra" userId="bb949f07-8d64-4e13-bbfb-440d36c57d8f" providerId="ADAL" clId="{A87D82A4-A4D7-3E4A-A478-7C117D40AD55}" dt="2023-08-31T18:17:39.958" v="9314" actId="1076"/>
          <ac:spMkLst>
            <pc:docMk/>
            <pc:sldMk cId="1816603902" sldId="4676"/>
            <ac:spMk id="5" creationId="{04399982-AF40-2623-A8B1-44E1327B24AF}"/>
          </ac:spMkLst>
        </pc:spChg>
        <pc:spChg chg="add mod">
          <ac:chgData name="Amanda Berra" userId="bb949f07-8d64-4e13-bbfb-440d36c57d8f" providerId="ADAL" clId="{A87D82A4-A4D7-3E4A-A478-7C117D40AD55}" dt="2023-08-31T18:13:08.445" v="9269" actId="20577"/>
          <ac:spMkLst>
            <pc:docMk/>
            <pc:sldMk cId="1816603902" sldId="4676"/>
            <ac:spMk id="6" creationId="{EECB4288-1544-F44B-DAB5-9DD9EE2F0D84}"/>
          </ac:spMkLst>
        </pc:spChg>
        <pc:spChg chg="add mod">
          <ac:chgData name="Amanda Berra" userId="bb949f07-8d64-4e13-bbfb-440d36c57d8f" providerId="ADAL" clId="{A87D82A4-A4D7-3E4A-A478-7C117D40AD55}" dt="2023-09-05T13:45:26.018" v="9539" actId="20577"/>
          <ac:spMkLst>
            <pc:docMk/>
            <pc:sldMk cId="1816603902" sldId="4676"/>
            <ac:spMk id="8" creationId="{D99C4F0F-ADF2-0C6B-E863-BF40B253268F}"/>
          </ac:spMkLst>
        </pc:spChg>
        <pc:spChg chg="add mod">
          <ac:chgData name="Amanda Berra" userId="bb949f07-8d64-4e13-bbfb-440d36c57d8f" providerId="ADAL" clId="{A87D82A4-A4D7-3E4A-A478-7C117D40AD55}" dt="2023-09-05T13:45:48.734" v="9553" actId="20577"/>
          <ac:spMkLst>
            <pc:docMk/>
            <pc:sldMk cId="1816603902" sldId="4676"/>
            <ac:spMk id="10" creationId="{C0BF3F2B-033F-A4C7-8D08-4F3EA0EAE65E}"/>
          </ac:spMkLst>
        </pc:spChg>
        <pc:spChg chg="add mod">
          <ac:chgData name="Amanda Berra" userId="bb949f07-8d64-4e13-bbfb-440d36c57d8f" providerId="ADAL" clId="{A87D82A4-A4D7-3E4A-A478-7C117D40AD55}" dt="2023-09-05T13:45:57.806" v="9561" actId="20577"/>
          <ac:spMkLst>
            <pc:docMk/>
            <pc:sldMk cId="1816603902" sldId="4676"/>
            <ac:spMk id="12" creationId="{D02D995D-0468-62FA-1977-DCF37DD3F094}"/>
          </ac:spMkLst>
        </pc:spChg>
        <pc:spChg chg="add mod">
          <ac:chgData name="Amanda Berra" userId="bb949f07-8d64-4e13-bbfb-440d36c57d8f" providerId="ADAL" clId="{A87D82A4-A4D7-3E4A-A478-7C117D40AD55}" dt="2023-09-05T13:47:10.882" v="9667" actId="20577"/>
          <ac:spMkLst>
            <pc:docMk/>
            <pc:sldMk cId="1816603902" sldId="4676"/>
            <ac:spMk id="14" creationId="{9F145E23-15AF-884E-A7B2-08576DBA16C0}"/>
          </ac:spMkLst>
        </pc:spChg>
        <pc:spChg chg="add mod">
          <ac:chgData name="Amanda Berra" userId="bb949f07-8d64-4e13-bbfb-440d36c57d8f" providerId="ADAL" clId="{A87D82A4-A4D7-3E4A-A478-7C117D40AD55}" dt="2023-09-05T13:47:38.557" v="9752" actId="20577"/>
          <ac:spMkLst>
            <pc:docMk/>
            <pc:sldMk cId="1816603902" sldId="4676"/>
            <ac:spMk id="16" creationId="{C3BA379D-7246-C53B-96D8-BA8869D468E4}"/>
          </ac:spMkLst>
        </pc:spChg>
      </pc:sldChg>
      <pc:sldChg chg="new del">
        <pc:chgData name="Amanda Berra" userId="bb949f07-8d64-4e13-bbfb-440d36c57d8f" providerId="ADAL" clId="{A87D82A4-A4D7-3E4A-A478-7C117D40AD55}" dt="2023-09-05T13:59:22.329" v="11613" actId="2696"/>
        <pc:sldMkLst>
          <pc:docMk/>
          <pc:sldMk cId="3606488897" sldId="4677"/>
        </pc:sldMkLst>
      </pc:sldChg>
    </pc:docChg>
  </pc:docChgLst>
  <pc:docChgLst>
    <pc:chgData name="Amanda Berra" userId="bb949f07-8d64-4e13-bbfb-440d36c57d8f" providerId="ADAL" clId="{7E1E07C6-41C9-B945-9515-1CCF19A3230A}"/>
    <pc:docChg chg="undo custSel addSld delSld modSld">
      <pc:chgData name="Amanda Berra" userId="bb949f07-8d64-4e13-bbfb-440d36c57d8f" providerId="ADAL" clId="{7E1E07C6-41C9-B945-9515-1CCF19A3230A}" dt="2023-12-05T20:30:00.209" v="3169" actId="1035"/>
      <pc:docMkLst>
        <pc:docMk/>
      </pc:docMkLst>
      <pc:sldChg chg="addSp delSp modSp mod modNotesTx">
        <pc:chgData name="Amanda Berra" userId="bb949f07-8d64-4e13-bbfb-440d36c57d8f" providerId="ADAL" clId="{7E1E07C6-41C9-B945-9515-1CCF19A3230A}" dt="2023-12-05T20:28:33.604" v="2915" actId="113"/>
        <pc:sldMkLst>
          <pc:docMk/>
          <pc:sldMk cId="1537449392" sldId="4624"/>
        </pc:sldMkLst>
        <pc:spChg chg="add del mod">
          <ac:chgData name="Amanda Berra" userId="bb949f07-8d64-4e13-bbfb-440d36c57d8f" providerId="ADAL" clId="{7E1E07C6-41C9-B945-9515-1CCF19A3230A}" dt="2023-12-05T20:28:12.599" v="2908" actId="478"/>
          <ac:spMkLst>
            <pc:docMk/>
            <pc:sldMk cId="1537449392" sldId="4624"/>
            <ac:spMk id="3" creationId="{7D7201C0-0AA0-CDD1-B4C6-1224815AA269}"/>
          </ac:spMkLst>
        </pc:spChg>
        <pc:spChg chg="mod">
          <ac:chgData name="Amanda Berra" userId="bb949f07-8d64-4e13-bbfb-440d36c57d8f" providerId="ADAL" clId="{7E1E07C6-41C9-B945-9515-1CCF19A3230A}" dt="2023-12-05T20:28:33.604" v="2915" actId="113"/>
          <ac:spMkLst>
            <pc:docMk/>
            <pc:sldMk cId="1537449392" sldId="4624"/>
            <ac:spMk id="14" creationId="{829AFC71-D6BC-4D75-1603-BA6792A7A732}"/>
          </ac:spMkLst>
        </pc:spChg>
      </pc:sldChg>
      <pc:sldChg chg="modSp mod">
        <pc:chgData name="Amanda Berra" userId="bb949f07-8d64-4e13-bbfb-440d36c57d8f" providerId="ADAL" clId="{7E1E07C6-41C9-B945-9515-1CCF19A3230A}" dt="2023-12-05T20:30:00.209" v="3169" actId="1035"/>
        <pc:sldMkLst>
          <pc:docMk/>
          <pc:sldMk cId="506524689" sldId="4625"/>
        </pc:sldMkLst>
        <pc:spChg chg="mod">
          <ac:chgData name="Amanda Berra" userId="bb949f07-8d64-4e13-bbfb-440d36c57d8f" providerId="ADAL" clId="{7E1E07C6-41C9-B945-9515-1CCF19A3230A}" dt="2023-12-05T20:30:00.209" v="3169" actId="1035"/>
          <ac:spMkLst>
            <pc:docMk/>
            <pc:sldMk cId="506524689" sldId="4625"/>
            <ac:spMk id="89" creationId="{87DFFBE4-CF4A-A9C5-0830-DE4018A942CF}"/>
          </ac:spMkLst>
        </pc:spChg>
      </pc:sldChg>
      <pc:sldChg chg="modSp add del mod">
        <pc:chgData name="Amanda Berra" userId="bb949f07-8d64-4e13-bbfb-440d36c57d8f" providerId="ADAL" clId="{7E1E07C6-41C9-B945-9515-1CCF19A3230A}" dt="2023-12-05T19:53:47.683" v="126" actId="2696"/>
        <pc:sldMkLst>
          <pc:docMk/>
          <pc:sldMk cId="402749707" sldId="4728"/>
        </pc:sldMkLst>
        <pc:spChg chg="mod">
          <ac:chgData name="Amanda Berra" userId="bb949f07-8d64-4e13-bbfb-440d36c57d8f" providerId="ADAL" clId="{7E1E07C6-41C9-B945-9515-1CCF19A3230A}" dt="2023-12-05T19:53:21.067" v="68" actId="27636"/>
          <ac:spMkLst>
            <pc:docMk/>
            <pc:sldMk cId="402749707" sldId="4728"/>
            <ac:spMk id="2" creationId="{B833877B-3093-E4EC-1E12-2172EF708FA5}"/>
          </ac:spMkLst>
        </pc:spChg>
        <pc:spChg chg="mod">
          <ac:chgData name="Amanda Berra" userId="bb949f07-8d64-4e13-bbfb-440d36c57d8f" providerId="ADAL" clId="{7E1E07C6-41C9-B945-9515-1CCF19A3230A}" dt="2023-12-05T19:53:38.834" v="125" actId="20577"/>
          <ac:spMkLst>
            <pc:docMk/>
            <pc:sldMk cId="402749707" sldId="4728"/>
            <ac:spMk id="3" creationId="{EAD3AE75-1FAE-6ED5-9586-FDA9BAFDC1D0}"/>
          </ac:spMkLst>
        </pc:spChg>
      </pc:sldChg>
      <pc:sldChg chg="addSp delSp modSp add mod modNotesTx">
        <pc:chgData name="Amanda Berra" userId="bb949f07-8d64-4e13-bbfb-440d36c57d8f" providerId="ADAL" clId="{7E1E07C6-41C9-B945-9515-1CCF19A3230A}" dt="2023-12-05T20:27:12.798" v="2770" actId="20577"/>
        <pc:sldMkLst>
          <pc:docMk/>
          <pc:sldMk cId="3115278916" sldId="4728"/>
        </pc:sldMkLst>
        <pc:spChg chg="mod">
          <ac:chgData name="Amanda Berra" userId="bb949f07-8d64-4e13-bbfb-440d36c57d8f" providerId="ADAL" clId="{7E1E07C6-41C9-B945-9515-1CCF19A3230A}" dt="2023-12-05T20:18:23.253" v="1406" actId="113"/>
          <ac:spMkLst>
            <pc:docMk/>
            <pc:sldMk cId="3115278916" sldId="4728"/>
            <ac:spMk id="2" creationId="{B833877B-3093-E4EC-1E12-2172EF708FA5}"/>
          </ac:spMkLst>
        </pc:spChg>
        <pc:spChg chg="mod">
          <ac:chgData name="Amanda Berra" userId="bb949f07-8d64-4e13-bbfb-440d36c57d8f" providerId="ADAL" clId="{7E1E07C6-41C9-B945-9515-1CCF19A3230A}" dt="2023-12-05T20:16:50.740" v="1402" actId="20577"/>
          <ac:spMkLst>
            <pc:docMk/>
            <pc:sldMk cId="3115278916" sldId="4728"/>
            <ac:spMk id="3" creationId="{EAD3AE75-1FAE-6ED5-9586-FDA9BAFDC1D0}"/>
          </ac:spMkLst>
        </pc:spChg>
        <pc:spChg chg="add del mod">
          <ac:chgData name="Amanda Berra" userId="bb949f07-8d64-4e13-bbfb-440d36c57d8f" providerId="ADAL" clId="{7E1E07C6-41C9-B945-9515-1CCF19A3230A}" dt="2023-12-05T20:16:55.913" v="1403" actId="478"/>
          <ac:spMkLst>
            <pc:docMk/>
            <pc:sldMk cId="3115278916" sldId="4728"/>
            <ac:spMk id="6" creationId="{D2587765-00D9-63D0-C51C-4DDF9EABE64E}"/>
          </ac:spMkLst>
        </pc:spChg>
        <pc:spChg chg="add mod">
          <ac:chgData name="Amanda Berra" userId="bb949f07-8d64-4e13-bbfb-440d36c57d8f" providerId="ADAL" clId="{7E1E07C6-41C9-B945-9515-1CCF19A3230A}" dt="2023-12-05T20:20:02.203" v="1520" actId="20577"/>
          <ac:spMkLst>
            <pc:docMk/>
            <pc:sldMk cId="3115278916" sldId="4728"/>
            <ac:spMk id="7" creationId="{D5B523B2-2BEB-6DCA-6888-F6231C8345CB}"/>
          </ac:spMkLst>
        </pc:spChg>
        <pc:spChg chg="add mod">
          <ac:chgData name="Amanda Berra" userId="bb949f07-8d64-4e13-bbfb-440d36c57d8f" providerId="ADAL" clId="{7E1E07C6-41C9-B945-9515-1CCF19A3230A}" dt="2023-12-05T20:04:33.912" v="694" actId="1076"/>
          <ac:spMkLst>
            <pc:docMk/>
            <pc:sldMk cId="3115278916" sldId="4728"/>
            <ac:spMk id="8" creationId="{28749C27-6489-0E46-58D6-C2D1A5BB1E87}"/>
          </ac:spMkLst>
        </pc:spChg>
        <pc:spChg chg="add mod">
          <ac:chgData name="Amanda Berra" userId="bb949f07-8d64-4e13-bbfb-440d36c57d8f" providerId="ADAL" clId="{7E1E07C6-41C9-B945-9515-1CCF19A3230A}" dt="2023-12-05T20:18:55.012" v="1418" actId="20577"/>
          <ac:spMkLst>
            <pc:docMk/>
            <pc:sldMk cId="3115278916" sldId="4728"/>
            <ac:spMk id="9" creationId="{00D757F4-187D-B2F3-04F1-EE326784AF57}"/>
          </ac:spMkLst>
        </pc:spChg>
        <pc:spChg chg="add mod">
          <ac:chgData name="Amanda Berra" userId="bb949f07-8d64-4e13-bbfb-440d36c57d8f" providerId="ADAL" clId="{7E1E07C6-41C9-B945-9515-1CCF19A3230A}" dt="2023-12-05T20:04:39.022" v="696" actId="1076"/>
          <ac:spMkLst>
            <pc:docMk/>
            <pc:sldMk cId="3115278916" sldId="4728"/>
            <ac:spMk id="10" creationId="{E976DFDD-A00B-D29C-BFA1-8351FC2D1EEC}"/>
          </ac:spMkLst>
        </pc:spChg>
        <pc:spChg chg="add del mod">
          <ac:chgData name="Amanda Berra" userId="bb949f07-8d64-4e13-bbfb-440d36c57d8f" providerId="ADAL" clId="{7E1E07C6-41C9-B945-9515-1CCF19A3230A}" dt="2023-12-05T20:17:10.367" v="1404" actId="478"/>
          <ac:spMkLst>
            <pc:docMk/>
            <pc:sldMk cId="3115278916" sldId="4728"/>
            <ac:spMk id="11" creationId="{2470C864-3C09-3AE4-BB8F-4C86C59E06B4}"/>
          </ac:spMkLst>
        </pc:spChg>
        <pc:spChg chg="add mod">
          <ac:chgData name="Amanda Berra" userId="bb949f07-8d64-4e13-bbfb-440d36c57d8f" providerId="ADAL" clId="{7E1E07C6-41C9-B945-9515-1CCF19A3230A}" dt="2023-12-05T20:21:13.299" v="1598" actId="1076"/>
          <ac:spMkLst>
            <pc:docMk/>
            <pc:sldMk cId="3115278916" sldId="4728"/>
            <ac:spMk id="12" creationId="{81A99E26-AF1F-1C57-5F1A-A2414DDC137C}"/>
          </ac:spMkLst>
        </pc:spChg>
        <pc:spChg chg="mod">
          <ac:chgData name="Amanda Berra" userId="bb949f07-8d64-4e13-bbfb-440d36c57d8f" providerId="ADAL" clId="{7E1E07C6-41C9-B945-9515-1CCF19A3230A}" dt="2023-12-05T20:08:58.088" v="1247" actId="113"/>
          <ac:spMkLst>
            <pc:docMk/>
            <pc:sldMk cId="3115278916" sldId="4728"/>
            <ac:spMk id="19" creationId="{9D5C1E33-907D-9B50-9141-2F0A00EB17AF}"/>
          </ac:spMkLst>
        </pc:spChg>
        <pc:spChg chg="del mod">
          <ac:chgData name="Amanda Berra" userId="bb949f07-8d64-4e13-bbfb-440d36c57d8f" providerId="ADAL" clId="{7E1E07C6-41C9-B945-9515-1CCF19A3230A}" dt="2023-12-05T20:02:50.826" v="598" actId="478"/>
          <ac:spMkLst>
            <pc:docMk/>
            <pc:sldMk cId="3115278916" sldId="4728"/>
            <ac:spMk id="20" creationId="{08A2B20B-C086-E67D-06C5-E2792DA98790}"/>
          </ac:spMkLst>
        </pc:spChg>
        <pc:spChg chg="del mod">
          <ac:chgData name="Amanda Berra" userId="bb949f07-8d64-4e13-bbfb-440d36c57d8f" providerId="ADAL" clId="{7E1E07C6-41C9-B945-9515-1CCF19A3230A}" dt="2023-12-05T19:58:56.330" v="548" actId="478"/>
          <ac:spMkLst>
            <pc:docMk/>
            <pc:sldMk cId="3115278916" sldId="4728"/>
            <ac:spMk id="21" creationId="{DC3AEDAB-2507-9404-52AF-B67A3E7EBB55}"/>
          </ac:spMkLst>
        </pc:spChg>
        <pc:spChg chg="add del mod">
          <ac:chgData name="Amanda Berra" userId="bb949f07-8d64-4e13-bbfb-440d36c57d8f" providerId="ADAL" clId="{7E1E07C6-41C9-B945-9515-1CCF19A3230A}" dt="2023-12-05T20:02:50.826" v="598" actId="478"/>
          <ac:spMkLst>
            <pc:docMk/>
            <pc:sldMk cId="3115278916" sldId="4728"/>
            <ac:spMk id="22" creationId="{C75F1ADC-CB32-DA66-FD42-756B90274228}"/>
          </ac:spMkLst>
        </pc:spChg>
        <pc:spChg chg="mod">
          <ac:chgData name="Amanda Berra" userId="bb949f07-8d64-4e13-bbfb-440d36c57d8f" providerId="ADAL" clId="{7E1E07C6-41C9-B945-9515-1CCF19A3230A}" dt="2023-12-05T20:09:28.389" v="1313" actId="113"/>
          <ac:spMkLst>
            <pc:docMk/>
            <pc:sldMk cId="3115278916" sldId="4728"/>
            <ac:spMk id="32" creationId="{FD19CFB6-081D-FDA3-DE9E-31AE4AF6E33C}"/>
          </ac:spMkLst>
        </pc:spChg>
        <pc:spChg chg="del">
          <ac:chgData name="Amanda Berra" userId="bb949f07-8d64-4e13-bbfb-440d36c57d8f" providerId="ADAL" clId="{7E1E07C6-41C9-B945-9515-1CCF19A3230A}" dt="2023-12-05T20:02:58.782" v="600" actId="478"/>
          <ac:spMkLst>
            <pc:docMk/>
            <pc:sldMk cId="3115278916" sldId="4728"/>
            <ac:spMk id="34" creationId="{4E4FE4CF-3D1E-DA41-1BB2-994683F346DB}"/>
          </ac:spMkLst>
        </pc:spChg>
        <pc:spChg chg="del">
          <ac:chgData name="Amanda Berra" userId="bb949f07-8d64-4e13-bbfb-440d36c57d8f" providerId="ADAL" clId="{7E1E07C6-41C9-B945-9515-1CCF19A3230A}" dt="2023-12-05T19:58:56.330" v="548" actId="478"/>
          <ac:spMkLst>
            <pc:docMk/>
            <pc:sldMk cId="3115278916" sldId="4728"/>
            <ac:spMk id="35" creationId="{A4F51103-250C-5318-79D7-E648F251A4D6}"/>
          </ac:spMkLst>
        </pc:spChg>
        <pc:spChg chg="del mod">
          <ac:chgData name="Amanda Berra" userId="bb949f07-8d64-4e13-bbfb-440d36c57d8f" providerId="ADAL" clId="{7E1E07C6-41C9-B945-9515-1CCF19A3230A}" dt="2023-12-05T20:02:58.782" v="600" actId="478"/>
          <ac:spMkLst>
            <pc:docMk/>
            <pc:sldMk cId="3115278916" sldId="4728"/>
            <ac:spMk id="36" creationId="{D681984A-338B-6884-824C-0C71556721B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extLst>
              <c:ext xmlns:c16="http://schemas.microsoft.com/office/drawing/2014/chart" uri="{C3380CC4-5D6E-409C-BE32-E72D297353CC}">
                <c16:uniqueId val="{00000000-4549-6549-AC3F-5EE3D90827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Aug</c:v>
                </c:pt>
              </c:strCache>
            </c:strRef>
          </c:cat>
          <c:val>
            <c:numRef>
              <c:f>Sheet1!$B$2</c:f>
              <c:numCache>
                <c:formatCode>General</c:formatCode>
                <c:ptCount val="1"/>
                <c:pt idx="0">
                  <c:v>5.4</c:v>
                </c:pt>
              </c:numCache>
            </c:numRef>
          </c:val>
          <c:extLst>
            <c:ext xmlns:c16="http://schemas.microsoft.com/office/drawing/2014/chart" uri="{C3380CC4-5D6E-409C-BE32-E72D297353CC}">
              <c16:uniqueId val="{00000001-4549-6549-AC3F-5EE3D9082763}"/>
            </c:ext>
          </c:extLst>
        </c:ser>
        <c:ser>
          <c:idx val="1"/>
          <c:order val="1"/>
          <c:tx>
            <c:strRef>
              <c:f>Sheet1!$C$1</c:f>
              <c:strCache>
                <c:ptCount val="1"/>
                <c:pt idx="0">
                  <c:v>Hospital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Aug</c:v>
                </c:pt>
              </c:strCache>
            </c:strRef>
          </c:cat>
          <c:val>
            <c:numRef>
              <c:f>Sheet1!$C$2</c:f>
              <c:numCache>
                <c:formatCode>General</c:formatCode>
                <c:ptCount val="1"/>
                <c:pt idx="0">
                  <c:v>5.8</c:v>
                </c:pt>
              </c:numCache>
            </c:numRef>
          </c:val>
          <c:extLst>
            <c:ext xmlns:c16="http://schemas.microsoft.com/office/drawing/2014/chart" uri="{C3380CC4-5D6E-409C-BE32-E72D297353CC}">
              <c16:uniqueId val="{00000002-4549-6549-AC3F-5EE3D9082763}"/>
            </c:ext>
          </c:extLst>
        </c:ser>
        <c:ser>
          <c:idx val="2"/>
          <c:order val="2"/>
          <c:tx>
            <c:strRef>
              <c:f>Sheet1!$D$1</c:f>
              <c:strCache>
                <c:ptCount val="1"/>
                <c:pt idx="0">
                  <c:v>Physician and clinical services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Aug</c:v>
                </c:pt>
              </c:strCache>
            </c:strRef>
          </c:cat>
          <c:val>
            <c:numRef>
              <c:f>Sheet1!$D$2</c:f>
              <c:numCache>
                <c:formatCode>General</c:formatCode>
                <c:ptCount val="1"/>
                <c:pt idx="0">
                  <c:v>5.3</c:v>
                </c:pt>
              </c:numCache>
            </c:numRef>
          </c:val>
          <c:extLst>
            <c:ext xmlns:c16="http://schemas.microsoft.com/office/drawing/2014/chart" uri="{C3380CC4-5D6E-409C-BE32-E72D297353CC}">
              <c16:uniqueId val="{00000003-4549-6549-AC3F-5EE3D9082763}"/>
            </c:ext>
          </c:extLst>
        </c:ser>
        <c:ser>
          <c:idx val="3"/>
          <c:order val="3"/>
          <c:tx>
            <c:strRef>
              <c:f>Sheet1!$E$1</c:f>
              <c:strCache>
                <c:ptCount val="1"/>
                <c:pt idx="0">
                  <c:v>Rx Drugs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Aug</c:v>
                </c:pt>
              </c:strCache>
            </c:strRef>
          </c:cat>
          <c:val>
            <c:numRef>
              <c:f>Sheet1!$E$2</c:f>
              <c:numCache>
                <c:formatCode>General</c:formatCode>
                <c:ptCount val="1"/>
                <c:pt idx="0">
                  <c:v>4.5999999999999996</c:v>
                </c:pt>
              </c:numCache>
            </c:numRef>
          </c:val>
          <c:extLst>
            <c:ext xmlns:c16="http://schemas.microsoft.com/office/drawing/2014/chart" uri="{C3380CC4-5D6E-409C-BE32-E72D297353CC}">
              <c16:uniqueId val="{00000004-4549-6549-AC3F-5EE3D9082763}"/>
            </c:ext>
          </c:extLst>
        </c:ser>
        <c:dLbls>
          <c:dLblPos val="outEnd"/>
          <c:showLegendKey val="0"/>
          <c:showVal val="1"/>
          <c:showCatName val="0"/>
          <c:showSerName val="0"/>
          <c:showPercent val="0"/>
          <c:showBubbleSize val="0"/>
        </c:dLbls>
        <c:gapWidth val="100"/>
        <c:overlap val="-24"/>
        <c:axId val="727519391"/>
        <c:axId val="690515471"/>
      </c:barChart>
      <c:catAx>
        <c:axId val="727519391"/>
        <c:scaling>
          <c:orientation val="minMax"/>
        </c:scaling>
        <c:delete val="1"/>
        <c:axPos val="b"/>
        <c:numFmt formatCode="General" sourceLinked="1"/>
        <c:majorTickMark val="none"/>
        <c:minorTickMark val="none"/>
        <c:tickLblPos val="nextTo"/>
        <c:crossAx val="690515471"/>
        <c:crosses val="autoZero"/>
        <c:auto val="1"/>
        <c:lblAlgn val="ctr"/>
        <c:lblOffset val="100"/>
        <c:noMultiLvlLbl val="0"/>
      </c:catAx>
      <c:valAx>
        <c:axId val="690515471"/>
        <c:scaling>
          <c:orientation val="minMax"/>
        </c:scaling>
        <c:delete val="1"/>
        <c:axPos val="l"/>
        <c:numFmt formatCode="General" sourceLinked="1"/>
        <c:majorTickMark val="none"/>
        <c:minorTickMark val="none"/>
        <c:tickLblPos val="nextTo"/>
        <c:crossAx val="727519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Both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prior auth</c:v>
                </c:pt>
                <c:pt idx="1">
                  <c:v>site of care</c:v>
                </c:pt>
                <c:pt idx="2">
                  <c:v>case mngmt</c:v>
                </c:pt>
                <c:pt idx="3">
                  <c:v>supply</c:v>
                </c:pt>
                <c:pt idx="4">
                  <c:v>carve out</c:v>
                </c:pt>
                <c:pt idx="5">
                  <c:v>testing</c:v>
                </c:pt>
                <c:pt idx="6">
                  <c:v>pricing </c:v>
                </c:pt>
              </c:strCache>
            </c:strRef>
          </c:cat>
          <c:val>
            <c:numRef>
              <c:f>Sheet1!$B$2:$B$8</c:f>
              <c:numCache>
                <c:formatCode>0%</c:formatCode>
                <c:ptCount val="7"/>
                <c:pt idx="0">
                  <c:v>0.69</c:v>
                </c:pt>
                <c:pt idx="1">
                  <c:v>0.42</c:v>
                </c:pt>
                <c:pt idx="2">
                  <c:v>0.38</c:v>
                </c:pt>
                <c:pt idx="3">
                  <c:v>0.27</c:v>
                </c:pt>
                <c:pt idx="4">
                  <c:v>0.15</c:v>
                </c:pt>
                <c:pt idx="5">
                  <c:v>0.09</c:v>
                </c:pt>
                <c:pt idx="6">
                  <c:v>7.0000000000000007E-2</c:v>
                </c:pt>
              </c:numCache>
            </c:numRef>
          </c:val>
          <c:extLst>
            <c:ext xmlns:c16="http://schemas.microsoft.com/office/drawing/2014/chart" uri="{C3380CC4-5D6E-409C-BE32-E72D297353CC}">
              <c16:uniqueId val="{00000000-9762-E041-9883-ED9B800B5274}"/>
            </c:ext>
          </c:extLst>
        </c:ser>
        <c:ser>
          <c:idx val="1"/>
          <c:order val="1"/>
          <c:tx>
            <c:strRef>
              <c:f>Sheet1!$C$1</c:f>
              <c:strCache>
                <c:ptCount val="1"/>
                <c:pt idx="0">
                  <c:v>RX only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prior auth</c:v>
                </c:pt>
                <c:pt idx="1">
                  <c:v>site of care</c:v>
                </c:pt>
                <c:pt idx="2">
                  <c:v>case mngmt</c:v>
                </c:pt>
                <c:pt idx="3">
                  <c:v>supply</c:v>
                </c:pt>
                <c:pt idx="4">
                  <c:v>carve out</c:v>
                </c:pt>
                <c:pt idx="5">
                  <c:v>testing</c:v>
                </c:pt>
                <c:pt idx="6">
                  <c:v>pricing </c:v>
                </c:pt>
              </c:strCache>
            </c:strRef>
          </c:cat>
          <c:val>
            <c:numRef>
              <c:f>Sheet1!$C$2:$C$8</c:f>
              <c:numCache>
                <c:formatCode>0%</c:formatCode>
                <c:ptCount val="7"/>
                <c:pt idx="0">
                  <c:v>0.27</c:v>
                </c:pt>
                <c:pt idx="1">
                  <c:v>0.13</c:v>
                </c:pt>
                <c:pt idx="2">
                  <c:v>0.26</c:v>
                </c:pt>
                <c:pt idx="3">
                  <c:v>0.41</c:v>
                </c:pt>
                <c:pt idx="4">
                  <c:v>0.25</c:v>
                </c:pt>
                <c:pt idx="5">
                  <c:v>0.1</c:v>
                </c:pt>
                <c:pt idx="6">
                  <c:v>0.15</c:v>
                </c:pt>
              </c:numCache>
            </c:numRef>
          </c:val>
          <c:extLst>
            <c:ext xmlns:c16="http://schemas.microsoft.com/office/drawing/2014/chart" uri="{C3380CC4-5D6E-409C-BE32-E72D297353CC}">
              <c16:uniqueId val="{00000001-9762-E041-9883-ED9B800B5274}"/>
            </c:ext>
          </c:extLst>
        </c:ser>
        <c:ser>
          <c:idx val="2"/>
          <c:order val="2"/>
          <c:tx>
            <c:strRef>
              <c:f>Sheet1!$D$1</c:f>
              <c:strCache>
                <c:ptCount val="1"/>
                <c:pt idx="0">
                  <c:v>MD only</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9762-E041-9883-ED9B800B5274}"/>
                </c:ext>
              </c:extLst>
            </c:dLbl>
            <c:dLbl>
              <c:idx val="2"/>
              <c:layout>
                <c:manualLayout>
                  <c:x val="-9.4630834189209036E-4"/>
                  <c:y val="-3.7188338035337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62-E041-9883-ED9B800B5274}"/>
                </c:ext>
              </c:extLst>
            </c:dLbl>
            <c:dLbl>
              <c:idx val="3"/>
              <c:layout>
                <c:manualLayout>
                  <c:x val="1.0524363802350792E-3"/>
                  <c:y val="-2.3440099623218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62-E041-9883-ED9B800B5274}"/>
                </c:ext>
              </c:extLst>
            </c:dLbl>
            <c:dLbl>
              <c:idx val="4"/>
              <c:layout>
                <c:manualLayout>
                  <c:x val="-2.1540378104911687E-3"/>
                  <c:y val="-3.3807580032125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62-E041-9883-ED9B800B5274}"/>
                </c:ext>
              </c:extLst>
            </c:dLbl>
            <c:dLbl>
              <c:idx val="5"/>
              <c:layout>
                <c:manualLayout>
                  <c:x val="1.4479440069990366E-3"/>
                  <c:y val="-4.0569096038550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62-E041-9883-ED9B800B5274}"/>
                </c:ext>
              </c:extLst>
            </c:dLbl>
            <c:dLbl>
              <c:idx val="6"/>
              <c:layout>
                <c:manualLayout>
                  <c:x val="-5.7984328045950781E-3"/>
                  <c:y val="-2.366530602248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62-E041-9883-ED9B800B527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prior auth</c:v>
                </c:pt>
                <c:pt idx="1">
                  <c:v>site of care</c:v>
                </c:pt>
                <c:pt idx="2">
                  <c:v>case mngmt</c:v>
                </c:pt>
                <c:pt idx="3">
                  <c:v>supply</c:v>
                </c:pt>
                <c:pt idx="4">
                  <c:v>carve out</c:v>
                </c:pt>
                <c:pt idx="5">
                  <c:v>testing</c:v>
                </c:pt>
                <c:pt idx="6">
                  <c:v>pricing </c:v>
                </c:pt>
              </c:strCache>
            </c:strRef>
          </c:cat>
          <c:val>
            <c:numRef>
              <c:f>Sheet1!$D$2:$D$8</c:f>
              <c:numCache>
                <c:formatCode>0%</c:formatCode>
                <c:ptCount val="7"/>
                <c:pt idx="0">
                  <c:v>0</c:v>
                </c:pt>
                <c:pt idx="1">
                  <c:v>0.12</c:v>
                </c:pt>
                <c:pt idx="2">
                  <c:v>0.03</c:v>
                </c:pt>
                <c:pt idx="3">
                  <c:v>0.01</c:v>
                </c:pt>
                <c:pt idx="4">
                  <c:v>0.02</c:v>
                </c:pt>
                <c:pt idx="5">
                  <c:v>0.01</c:v>
                </c:pt>
                <c:pt idx="6">
                  <c:v>0.01</c:v>
                </c:pt>
              </c:numCache>
            </c:numRef>
          </c:val>
          <c:extLst>
            <c:ext xmlns:c16="http://schemas.microsoft.com/office/drawing/2014/chart" uri="{C3380CC4-5D6E-409C-BE32-E72D297353CC}">
              <c16:uniqueId val="{00000008-9762-E041-9883-ED9B800B5274}"/>
            </c:ext>
          </c:extLst>
        </c:ser>
        <c:dLbls>
          <c:showLegendKey val="0"/>
          <c:showVal val="0"/>
          <c:showCatName val="0"/>
          <c:showSerName val="0"/>
          <c:showPercent val="0"/>
          <c:showBubbleSize val="0"/>
        </c:dLbls>
        <c:gapWidth val="38"/>
        <c:overlap val="100"/>
        <c:axId val="1449307279"/>
        <c:axId val="1449631823"/>
      </c:barChart>
      <c:catAx>
        <c:axId val="1449307279"/>
        <c:scaling>
          <c:orientation val="minMax"/>
        </c:scaling>
        <c:delete val="1"/>
        <c:axPos val="b"/>
        <c:numFmt formatCode="General" sourceLinked="1"/>
        <c:majorTickMark val="none"/>
        <c:minorTickMark val="none"/>
        <c:tickLblPos val="nextTo"/>
        <c:crossAx val="1449631823"/>
        <c:crosses val="autoZero"/>
        <c:auto val="1"/>
        <c:lblAlgn val="ctr"/>
        <c:lblOffset val="100"/>
        <c:noMultiLvlLbl val="0"/>
      </c:catAx>
      <c:valAx>
        <c:axId val="1449631823"/>
        <c:scaling>
          <c:orientation val="minMax"/>
        </c:scaling>
        <c:delete val="1"/>
        <c:axPos val="l"/>
        <c:numFmt formatCode="0%" sourceLinked="1"/>
        <c:majorTickMark val="none"/>
        <c:minorTickMark val="none"/>
        <c:tickLblPos val="nextTo"/>
        <c:crossAx val="1449307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F10E4-52E5-984F-ACF9-F08A2BEC8429}" type="doc">
      <dgm:prSet loTypeId="urn:microsoft.com/office/officeart/2009/3/layout/OpposingIdeas" loCatId="" qsTypeId="urn:microsoft.com/office/officeart/2005/8/quickstyle/simple3" qsCatId="simple" csTypeId="urn:microsoft.com/office/officeart/2005/8/colors/colorful3" csCatId="colorful" phldr="1"/>
      <dgm:spPr/>
      <dgm:t>
        <a:bodyPr/>
        <a:lstStyle/>
        <a:p>
          <a:endParaRPr lang="en-US"/>
        </a:p>
      </dgm:t>
    </dgm:pt>
    <dgm:pt modelId="{82B11429-5ED6-354F-B890-8A38622020B4}">
      <dgm:prSet phldrT="[Text]"/>
      <dgm:spPr/>
      <dgm:t>
        <a:bodyPr/>
        <a:lstStyle/>
        <a:p>
          <a:pPr algn="ctr"/>
          <a:r>
            <a:rPr lang="en-US"/>
            <a:t>Required </a:t>
          </a:r>
        </a:p>
      </dgm:t>
    </dgm:pt>
    <dgm:pt modelId="{07BF692B-3BA4-D047-A992-8997EE2730BA}" type="parTrans" cxnId="{508F9B02-1098-C84E-8C9B-C9688D517F23}">
      <dgm:prSet/>
      <dgm:spPr/>
      <dgm:t>
        <a:bodyPr/>
        <a:lstStyle/>
        <a:p>
          <a:endParaRPr lang="en-US"/>
        </a:p>
      </dgm:t>
    </dgm:pt>
    <dgm:pt modelId="{D550A5BD-8DA8-8844-91E0-10B745F9D988}" type="sibTrans" cxnId="{508F9B02-1098-C84E-8C9B-C9688D517F23}">
      <dgm:prSet/>
      <dgm:spPr/>
      <dgm:t>
        <a:bodyPr/>
        <a:lstStyle/>
        <a:p>
          <a:endParaRPr lang="en-US"/>
        </a:p>
      </dgm:t>
    </dgm:pt>
    <dgm:pt modelId="{42ED21FF-DE07-E043-81BD-818932D6F5CE}">
      <dgm:prSet phldrT="[Text]" custT="1"/>
      <dgm:spPr/>
      <dgm:t>
        <a:bodyPr/>
        <a:lstStyle/>
        <a:p>
          <a:pPr>
            <a:buFontTx/>
            <a:buNone/>
          </a:pPr>
          <a:r>
            <a:rPr lang="en-US" sz="2000"/>
            <a:t>- Pan-industry– conversation topic and newsmaker </a:t>
          </a:r>
        </a:p>
      </dgm:t>
    </dgm:pt>
    <dgm:pt modelId="{D3AA320A-FDB6-744D-9EC4-52B93E75F0B4}" type="parTrans" cxnId="{CCF386B1-58A3-6C41-B6E8-193A4597A10D}">
      <dgm:prSet/>
      <dgm:spPr/>
      <dgm:t>
        <a:bodyPr/>
        <a:lstStyle/>
        <a:p>
          <a:endParaRPr lang="en-US"/>
        </a:p>
      </dgm:t>
    </dgm:pt>
    <dgm:pt modelId="{393D7B88-0EB8-B344-8ABA-53041625D06B}" type="sibTrans" cxnId="{CCF386B1-58A3-6C41-B6E8-193A4597A10D}">
      <dgm:prSet/>
      <dgm:spPr/>
      <dgm:t>
        <a:bodyPr/>
        <a:lstStyle/>
        <a:p>
          <a:endParaRPr lang="en-US"/>
        </a:p>
      </dgm:t>
    </dgm:pt>
    <dgm:pt modelId="{D70446B3-4168-8647-BA9E-43EA4B791968}">
      <dgm:prSet phldrT="[Text]"/>
      <dgm:spPr>
        <a:solidFill>
          <a:schemeClr val="accent2"/>
        </a:solidFill>
      </dgm:spPr>
      <dgm:t>
        <a:bodyPr/>
        <a:lstStyle/>
        <a:p>
          <a:pPr algn="ctr"/>
          <a:r>
            <a:rPr lang="en-US">
              <a:solidFill>
                <a:schemeClr val="bg1"/>
              </a:solidFill>
            </a:rPr>
            <a:t>Easy to Go Wrong</a:t>
          </a:r>
        </a:p>
      </dgm:t>
    </dgm:pt>
    <dgm:pt modelId="{0098E2A9-B302-9548-A786-82A2147759DA}" type="parTrans" cxnId="{291F840D-106A-4B4E-B4F5-2B3EF027FBF2}">
      <dgm:prSet/>
      <dgm:spPr/>
      <dgm:t>
        <a:bodyPr/>
        <a:lstStyle/>
        <a:p>
          <a:endParaRPr lang="en-US"/>
        </a:p>
      </dgm:t>
    </dgm:pt>
    <dgm:pt modelId="{6B62E2E2-FF27-F647-A970-B12652CB77F8}" type="sibTrans" cxnId="{291F840D-106A-4B4E-B4F5-2B3EF027FBF2}">
      <dgm:prSet/>
      <dgm:spPr/>
      <dgm:t>
        <a:bodyPr/>
        <a:lstStyle/>
        <a:p>
          <a:endParaRPr lang="en-US"/>
        </a:p>
      </dgm:t>
    </dgm:pt>
    <dgm:pt modelId="{7F595CD2-F490-A644-B438-1DAA8B4E7096}">
      <dgm:prSet phldrT="[Text]" custT="1"/>
      <dgm:spPr/>
      <dgm:t>
        <a:bodyPr/>
        <a:lstStyle/>
        <a:p>
          <a:pPr>
            <a:buFontTx/>
            <a:buChar char="-"/>
          </a:pPr>
          <a:r>
            <a:rPr lang="en-US" sz="2000"/>
            <a:t>- Infamously complex, opaque value chain</a:t>
          </a:r>
        </a:p>
        <a:p>
          <a:pPr>
            <a:buFontTx/>
            <a:buChar char="-"/>
          </a:pPr>
          <a:r>
            <a:rPr lang="en-US" sz="2000"/>
            <a:t>- Jargon intensive – spanning technical, clinical, investment, healthcare business contexts</a:t>
          </a:r>
        </a:p>
        <a:p>
          <a:pPr>
            <a:buFontTx/>
            <a:buChar char="-"/>
          </a:pPr>
          <a:r>
            <a:rPr lang="en-US" sz="2000"/>
            <a:t>- Many subtopics</a:t>
          </a:r>
        </a:p>
        <a:p>
          <a:pPr>
            <a:buFontTx/>
            <a:buChar char="-"/>
          </a:pPr>
          <a:r>
            <a:rPr lang="en-US" sz="2000"/>
            <a:t>- Many players </a:t>
          </a:r>
        </a:p>
      </dgm:t>
    </dgm:pt>
    <dgm:pt modelId="{721B3586-6784-144F-8777-DEEF2F18BD16}" type="parTrans" cxnId="{7BED23FD-1997-8645-92C5-4A60BC1CC62F}">
      <dgm:prSet/>
      <dgm:spPr/>
      <dgm:t>
        <a:bodyPr/>
        <a:lstStyle/>
        <a:p>
          <a:endParaRPr lang="en-US"/>
        </a:p>
      </dgm:t>
    </dgm:pt>
    <dgm:pt modelId="{4DD68C17-6C9B-9443-9107-30D1608E6408}" type="sibTrans" cxnId="{7BED23FD-1997-8645-92C5-4A60BC1CC62F}">
      <dgm:prSet/>
      <dgm:spPr/>
      <dgm:t>
        <a:bodyPr/>
        <a:lstStyle/>
        <a:p>
          <a:endParaRPr lang="en-US"/>
        </a:p>
      </dgm:t>
    </dgm:pt>
    <dgm:pt modelId="{34464E88-CDB8-5B4A-8C93-8CBF5247B8DF}">
      <dgm:prSet custT="1"/>
      <dgm:spPr/>
      <dgm:t>
        <a:bodyPr/>
        <a:lstStyle/>
        <a:p>
          <a:pPr>
            <a:buFont typeface="Arial" panose="020B0604020202020204" pitchFamily="34" charset="0"/>
            <a:buNone/>
          </a:pPr>
          <a:r>
            <a:rPr lang="en-US" sz="2000" dirty="0"/>
            <a:t>- Massive economic activity in this sector. Pharmacy may represent a cost problem, and/or a revenue opportunity, for many players </a:t>
          </a:r>
        </a:p>
        <a:p>
          <a:pPr>
            <a:buFont typeface="Arial" panose="020B0604020202020204" pitchFamily="34" charset="0"/>
            <a:buNone/>
          </a:pPr>
          <a:r>
            <a:rPr lang="en-US" sz="2000" dirty="0"/>
            <a:t>- On the clinical side:   life/death stakes for patients and families</a:t>
          </a:r>
        </a:p>
        <a:p>
          <a:pPr>
            <a:buFont typeface="Arial" panose="020B0604020202020204" pitchFamily="34" charset="0"/>
            <a:buNone/>
          </a:pPr>
          <a:endParaRPr lang="en-US" sz="2000" dirty="0"/>
        </a:p>
      </dgm:t>
    </dgm:pt>
    <dgm:pt modelId="{2DF08F3A-B7E9-DE47-BEF2-3A5C90F97EC2}" type="parTrans" cxnId="{8B8AA127-9295-414D-92BF-3DE06940E7A7}">
      <dgm:prSet/>
      <dgm:spPr/>
      <dgm:t>
        <a:bodyPr/>
        <a:lstStyle/>
        <a:p>
          <a:endParaRPr lang="en-US"/>
        </a:p>
      </dgm:t>
    </dgm:pt>
    <dgm:pt modelId="{88B9E72E-0C62-4748-A22E-6E663D904243}" type="sibTrans" cxnId="{8B8AA127-9295-414D-92BF-3DE06940E7A7}">
      <dgm:prSet/>
      <dgm:spPr/>
      <dgm:t>
        <a:bodyPr/>
        <a:lstStyle/>
        <a:p>
          <a:endParaRPr lang="en-US"/>
        </a:p>
      </dgm:t>
    </dgm:pt>
    <dgm:pt modelId="{FCA6485D-B359-224A-8119-A46402B12AA0}">
      <dgm:prSet custT="1"/>
      <dgm:spPr/>
      <dgm:t>
        <a:bodyPr/>
        <a:lstStyle/>
        <a:p>
          <a:pPr>
            <a:buFont typeface="Arial" panose="020B0604020202020204" pitchFamily="34" charset="0"/>
            <a:buChar char="•"/>
          </a:pPr>
          <a:r>
            <a:rPr lang="en-US" sz="2000"/>
            <a:t>- Significant market sensitivities </a:t>
          </a:r>
        </a:p>
      </dgm:t>
    </dgm:pt>
    <dgm:pt modelId="{C869C5FB-AF9F-B242-BE1E-D20E6B9499AF}" type="parTrans" cxnId="{7EBB392F-5B64-6C45-8161-23AC61676892}">
      <dgm:prSet/>
      <dgm:spPr/>
      <dgm:t>
        <a:bodyPr/>
        <a:lstStyle/>
        <a:p>
          <a:endParaRPr lang="en-US"/>
        </a:p>
      </dgm:t>
    </dgm:pt>
    <dgm:pt modelId="{D14EE4B6-5E40-4A4D-80C5-CD718417B854}" type="sibTrans" cxnId="{7EBB392F-5B64-6C45-8161-23AC61676892}">
      <dgm:prSet/>
      <dgm:spPr/>
      <dgm:t>
        <a:bodyPr/>
        <a:lstStyle/>
        <a:p>
          <a:endParaRPr lang="en-US"/>
        </a:p>
      </dgm:t>
    </dgm:pt>
    <dgm:pt modelId="{1F3ED26B-B4EE-6542-A75C-C4CF1248E4A0}">
      <dgm:prSet custT="1"/>
      <dgm:spPr/>
      <dgm:t>
        <a:bodyPr/>
        <a:lstStyle/>
        <a:p>
          <a:pPr>
            <a:buFont typeface="Arial" panose="020B0604020202020204" pitchFamily="34" charset="0"/>
            <a:buChar char="•"/>
          </a:pPr>
          <a:r>
            <a:rPr lang="en-US" sz="2000"/>
            <a:t>- Moves fast; easy for information/knowledge to be out of date</a:t>
          </a:r>
        </a:p>
      </dgm:t>
    </dgm:pt>
    <dgm:pt modelId="{C9EC13E9-DCC5-114A-A557-B300958AFCFD}" type="parTrans" cxnId="{5E4939EE-633D-0F4D-BE8E-F42EA0205072}">
      <dgm:prSet/>
      <dgm:spPr/>
      <dgm:t>
        <a:bodyPr/>
        <a:lstStyle/>
        <a:p>
          <a:endParaRPr lang="en-US"/>
        </a:p>
      </dgm:t>
    </dgm:pt>
    <dgm:pt modelId="{69C16F94-533E-2741-8EF7-FBB78449C3C2}" type="sibTrans" cxnId="{5E4939EE-633D-0F4D-BE8E-F42EA0205072}">
      <dgm:prSet/>
      <dgm:spPr/>
      <dgm:t>
        <a:bodyPr/>
        <a:lstStyle/>
        <a:p>
          <a:endParaRPr lang="en-US"/>
        </a:p>
      </dgm:t>
    </dgm:pt>
    <dgm:pt modelId="{5FE6BCF6-3CA2-C841-8F26-BBD8357C0D73}" type="pres">
      <dgm:prSet presAssocID="{1B0F10E4-52E5-984F-ACF9-F08A2BEC8429}" presName="Name0" presStyleCnt="0">
        <dgm:presLayoutVars>
          <dgm:chMax val="2"/>
          <dgm:dir/>
          <dgm:animOne val="branch"/>
          <dgm:animLvl val="lvl"/>
          <dgm:resizeHandles val="exact"/>
        </dgm:presLayoutVars>
      </dgm:prSet>
      <dgm:spPr/>
    </dgm:pt>
    <dgm:pt modelId="{2EFF3F6C-BA4F-1D4D-A790-FC3B0A45F1DE}" type="pres">
      <dgm:prSet presAssocID="{1B0F10E4-52E5-984F-ACF9-F08A2BEC8429}" presName="Background" presStyleLbl="node1" presStyleIdx="0" presStyleCnt="1" custScaleX="140148" custScaleY="131757"/>
      <dgm:spPr>
        <a:solidFill>
          <a:schemeClr val="bg2"/>
        </a:solidFill>
      </dgm:spPr>
    </dgm:pt>
    <dgm:pt modelId="{7AD2FCCB-A3F2-FF49-9243-ABFF58CD99C5}" type="pres">
      <dgm:prSet presAssocID="{1B0F10E4-52E5-984F-ACF9-F08A2BEC8429}" presName="Divider" presStyleLbl="callout" presStyleIdx="0" presStyleCnt="1"/>
      <dgm:spPr/>
    </dgm:pt>
    <dgm:pt modelId="{BB17D2AA-B318-5743-8409-A9E0726F5168}" type="pres">
      <dgm:prSet presAssocID="{1B0F10E4-52E5-984F-ACF9-F08A2BEC8429}" presName="ChildText1" presStyleLbl="revTx" presStyleIdx="0" presStyleCnt="0" custScaleY="113610" custLinFactNeighborX="-7234" custLinFactNeighborY="-8464">
        <dgm:presLayoutVars>
          <dgm:chMax val="0"/>
          <dgm:chPref val="0"/>
          <dgm:bulletEnabled val="1"/>
        </dgm:presLayoutVars>
      </dgm:prSet>
      <dgm:spPr/>
    </dgm:pt>
    <dgm:pt modelId="{E3146208-5052-B24A-8D81-BC035BE69DE1}" type="pres">
      <dgm:prSet presAssocID="{1B0F10E4-52E5-984F-ACF9-F08A2BEC8429}" presName="ChildText2" presStyleLbl="revTx" presStyleIdx="0" presStyleCnt="0" custScaleX="122384" custLinFactNeighborY="-13280">
        <dgm:presLayoutVars>
          <dgm:chMax val="0"/>
          <dgm:chPref val="0"/>
          <dgm:bulletEnabled val="1"/>
        </dgm:presLayoutVars>
      </dgm:prSet>
      <dgm:spPr/>
    </dgm:pt>
    <dgm:pt modelId="{3123674A-D1B9-DD4A-A528-E6CA267B290C}" type="pres">
      <dgm:prSet presAssocID="{1B0F10E4-52E5-984F-ACF9-F08A2BEC8429}" presName="ParentText1" presStyleLbl="revTx" presStyleIdx="0" presStyleCnt="0">
        <dgm:presLayoutVars>
          <dgm:chMax val="1"/>
          <dgm:chPref val="1"/>
        </dgm:presLayoutVars>
      </dgm:prSet>
      <dgm:spPr/>
    </dgm:pt>
    <dgm:pt modelId="{2163A422-8230-DB49-B9B5-30350F289412}" type="pres">
      <dgm:prSet presAssocID="{1B0F10E4-52E5-984F-ACF9-F08A2BEC8429}" presName="ParentShape1" presStyleLbl="alignImgPlace1" presStyleIdx="0" presStyleCnt="2">
        <dgm:presLayoutVars/>
      </dgm:prSet>
      <dgm:spPr/>
    </dgm:pt>
    <dgm:pt modelId="{5D973054-A8C6-F94A-9D8D-7BBF08DE53EF}" type="pres">
      <dgm:prSet presAssocID="{1B0F10E4-52E5-984F-ACF9-F08A2BEC8429}" presName="ParentText2" presStyleLbl="revTx" presStyleIdx="0" presStyleCnt="0">
        <dgm:presLayoutVars>
          <dgm:chMax val="1"/>
          <dgm:chPref val="1"/>
        </dgm:presLayoutVars>
      </dgm:prSet>
      <dgm:spPr/>
    </dgm:pt>
    <dgm:pt modelId="{0E9B796D-355A-FA4E-B2D0-8CA5359B2979}" type="pres">
      <dgm:prSet presAssocID="{1B0F10E4-52E5-984F-ACF9-F08A2BEC8429}" presName="ParentShape2" presStyleLbl="alignImgPlace1" presStyleIdx="1" presStyleCnt="2">
        <dgm:presLayoutVars/>
      </dgm:prSet>
      <dgm:spPr/>
    </dgm:pt>
  </dgm:ptLst>
  <dgm:cxnLst>
    <dgm:cxn modelId="{508F9B02-1098-C84E-8C9B-C9688D517F23}" srcId="{1B0F10E4-52E5-984F-ACF9-F08A2BEC8429}" destId="{82B11429-5ED6-354F-B890-8A38622020B4}" srcOrd="0" destOrd="0" parTransId="{07BF692B-3BA4-D047-A992-8997EE2730BA}" sibTransId="{D550A5BD-8DA8-8844-91E0-10B745F9D988}"/>
    <dgm:cxn modelId="{5A540C0C-024C-C44A-8FB5-56D41705C199}" type="presOf" srcId="{FCA6485D-B359-224A-8119-A46402B12AA0}" destId="{E3146208-5052-B24A-8D81-BC035BE69DE1}" srcOrd="0" destOrd="1" presId="urn:microsoft.com/office/officeart/2009/3/layout/OpposingIdeas"/>
    <dgm:cxn modelId="{291F840D-106A-4B4E-B4F5-2B3EF027FBF2}" srcId="{1B0F10E4-52E5-984F-ACF9-F08A2BEC8429}" destId="{D70446B3-4168-8647-BA9E-43EA4B791968}" srcOrd="1" destOrd="0" parTransId="{0098E2A9-B302-9548-A786-82A2147759DA}" sibTransId="{6B62E2E2-FF27-F647-A970-B12652CB77F8}"/>
    <dgm:cxn modelId="{25476A1F-4182-D64D-8CD3-1A71D41515CD}" type="presOf" srcId="{82B11429-5ED6-354F-B890-8A38622020B4}" destId="{3123674A-D1B9-DD4A-A528-E6CA267B290C}" srcOrd="0" destOrd="0" presId="urn:microsoft.com/office/officeart/2009/3/layout/OpposingIdeas"/>
    <dgm:cxn modelId="{8B8AA127-9295-414D-92BF-3DE06940E7A7}" srcId="{82B11429-5ED6-354F-B890-8A38622020B4}" destId="{34464E88-CDB8-5B4A-8C93-8CBF5247B8DF}" srcOrd="1" destOrd="0" parTransId="{2DF08F3A-B7E9-DE47-BEF2-3A5C90F97EC2}" sibTransId="{88B9E72E-0C62-4748-A22E-6E663D904243}"/>
    <dgm:cxn modelId="{73553228-17CD-6D49-8265-2417242C0A3F}" type="presOf" srcId="{D70446B3-4168-8647-BA9E-43EA4B791968}" destId="{5D973054-A8C6-F94A-9D8D-7BBF08DE53EF}" srcOrd="0" destOrd="0" presId="urn:microsoft.com/office/officeart/2009/3/layout/OpposingIdeas"/>
    <dgm:cxn modelId="{7EBB392F-5B64-6C45-8161-23AC61676892}" srcId="{D70446B3-4168-8647-BA9E-43EA4B791968}" destId="{FCA6485D-B359-224A-8119-A46402B12AA0}" srcOrd="1" destOrd="0" parTransId="{C869C5FB-AF9F-B242-BE1E-D20E6B9499AF}" sibTransId="{D14EE4B6-5E40-4A4D-80C5-CD718417B854}"/>
    <dgm:cxn modelId="{AA5B863D-344E-E64A-BAB7-BA009EA74D1D}" type="presOf" srcId="{1B0F10E4-52E5-984F-ACF9-F08A2BEC8429}" destId="{5FE6BCF6-3CA2-C841-8F26-BBD8357C0D73}" srcOrd="0" destOrd="0" presId="urn:microsoft.com/office/officeart/2009/3/layout/OpposingIdeas"/>
    <dgm:cxn modelId="{7CC30A5D-834B-3F4B-B55B-61D1C5E51A2A}" type="presOf" srcId="{1F3ED26B-B4EE-6542-A75C-C4CF1248E4A0}" destId="{E3146208-5052-B24A-8D81-BC035BE69DE1}" srcOrd="0" destOrd="2" presId="urn:microsoft.com/office/officeart/2009/3/layout/OpposingIdeas"/>
    <dgm:cxn modelId="{3C665468-3CF8-354A-B968-4825ECF4FAB8}" type="presOf" srcId="{D70446B3-4168-8647-BA9E-43EA4B791968}" destId="{0E9B796D-355A-FA4E-B2D0-8CA5359B2979}" srcOrd="1" destOrd="0" presId="urn:microsoft.com/office/officeart/2009/3/layout/OpposingIdeas"/>
    <dgm:cxn modelId="{6C94BD71-0DB7-3349-A273-AC76BCC42CBA}" type="presOf" srcId="{42ED21FF-DE07-E043-81BD-818932D6F5CE}" destId="{BB17D2AA-B318-5743-8409-A9E0726F5168}" srcOrd="0" destOrd="0" presId="urn:microsoft.com/office/officeart/2009/3/layout/OpposingIdeas"/>
    <dgm:cxn modelId="{A9DB5177-8F53-254D-8DF0-CEEDB7F67900}" type="presOf" srcId="{34464E88-CDB8-5B4A-8C93-8CBF5247B8DF}" destId="{BB17D2AA-B318-5743-8409-A9E0726F5168}" srcOrd="0" destOrd="1" presId="urn:microsoft.com/office/officeart/2009/3/layout/OpposingIdeas"/>
    <dgm:cxn modelId="{CCF386B1-58A3-6C41-B6E8-193A4597A10D}" srcId="{82B11429-5ED6-354F-B890-8A38622020B4}" destId="{42ED21FF-DE07-E043-81BD-818932D6F5CE}" srcOrd="0" destOrd="0" parTransId="{D3AA320A-FDB6-744D-9EC4-52B93E75F0B4}" sibTransId="{393D7B88-0EB8-B344-8ABA-53041625D06B}"/>
    <dgm:cxn modelId="{5E4939EE-633D-0F4D-BE8E-F42EA0205072}" srcId="{D70446B3-4168-8647-BA9E-43EA4B791968}" destId="{1F3ED26B-B4EE-6542-A75C-C4CF1248E4A0}" srcOrd="2" destOrd="0" parTransId="{C9EC13E9-DCC5-114A-A557-B300958AFCFD}" sibTransId="{69C16F94-533E-2741-8EF7-FBB78449C3C2}"/>
    <dgm:cxn modelId="{8F691CF1-1A51-C64A-95C5-C174C6EC42E4}" type="presOf" srcId="{7F595CD2-F490-A644-B438-1DAA8B4E7096}" destId="{E3146208-5052-B24A-8D81-BC035BE69DE1}" srcOrd="0" destOrd="0" presId="urn:microsoft.com/office/officeart/2009/3/layout/OpposingIdeas"/>
    <dgm:cxn modelId="{CD3AD5F9-19E7-0242-96A4-C1D4D62939BC}" type="presOf" srcId="{82B11429-5ED6-354F-B890-8A38622020B4}" destId="{2163A422-8230-DB49-B9B5-30350F289412}" srcOrd="1" destOrd="0" presId="urn:microsoft.com/office/officeart/2009/3/layout/OpposingIdeas"/>
    <dgm:cxn modelId="{7BED23FD-1997-8645-92C5-4A60BC1CC62F}" srcId="{D70446B3-4168-8647-BA9E-43EA4B791968}" destId="{7F595CD2-F490-A644-B438-1DAA8B4E7096}" srcOrd="0" destOrd="0" parTransId="{721B3586-6784-144F-8777-DEEF2F18BD16}" sibTransId="{4DD68C17-6C9B-9443-9107-30D1608E6408}"/>
    <dgm:cxn modelId="{C62A27EB-C266-2F4C-909F-8B26489285BD}" type="presParOf" srcId="{5FE6BCF6-3CA2-C841-8F26-BBD8357C0D73}" destId="{2EFF3F6C-BA4F-1D4D-A790-FC3B0A45F1DE}" srcOrd="0" destOrd="0" presId="urn:microsoft.com/office/officeart/2009/3/layout/OpposingIdeas"/>
    <dgm:cxn modelId="{2D80CF63-9581-EF4C-AAAB-7A16F9C7058C}" type="presParOf" srcId="{5FE6BCF6-3CA2-C841-8F26-BBD8357C0D73}" destId="{7AD2FCCB-A3F2-FF49-9243-ABFF58CD99C5}" srcOrd="1" destOrd="0" presId="urn:microsoft.com/office/officeart/2009/3/layout/OpposingIdeas"/>
    <dgm:cxn modelId="{39489310-EBA5-BF41-B13D-3B520917C276}" type="presParOf" srcId="{5FE6BCF6-3CA2-C841-8F26-BBD8357C0D73}" destId="{BB17D2AA-B318-5743-8409-A9E0726F5168}" srcOrd="2" destOrd="0" presId="urn:microsoft.com/office/officeart/2009/3/layout/OpposingIdeas"/>
    <dgm:cxn modelId="{899BD6D3-0AC8-104C-8410-5DE6F3DAB1D6}" type="presParOf" srcId="{5FE6BCF6-3CA2-C841-8F26-BBD8357C0D73}" destId="{E3146208-5052-B24A-8D81-BC035BE69DE1}" srcOrd="3" destOrd="0" presId="urn:microsoft.com/office/officeart/2009/3/layout/OpposingIdeas"/>
    <dgm:cxn modelId="{689B6458-A1A1-9142-8E1D-91E2921F1DE9}" type="presParOf" srcId="{5FE6BCF6-3CA2-C841-8F26-BBD8357C0D73}" destId="{3123674A-D1B9-DD4A-A528-E6CA267B290C}" srcOrd="4" destOrd="0" presId="urn:microsoft.com/office/officeart/2009/3/layout/OpposingIdeas"/>
    <dgm:cxn modelId="{0D5203E3-0850-9548-A003-ED414A914E8B}" type="presParOf" srcId="{5FE6BCF6-3CA2-C841-8F26-BBD8357C0D73}" destId="{2163A422-8230-DB49-B9B5-30350F289412}" srcOrd="5" destOrd="0" presId="urn:microsoft.com/office/officeart/2009/3/layout/OpposingIdeas"/>
    <dgm:cxn modelId="{8E16D045-D24C-A448-A6B2-ED50FE0054DB}" type="presParOf" srcId="{5FE6BCF6-3CA2-C841-8F26-BBD8357C0D73}" destId="{5D973054-A8C6-F94A-9D8D-7BBF08DE53EF}" srcOrd="6" destOrd="0" presId="urn:microsoft.com/office/officeart/2009/3/layout/OpposingIdeas"/>
    <dgm:cxn modelId="{7F002ACC-1E35-3A4D-B146-4C11DA1314E2}" type="presParOf" srcId="{5FE6BCF6-3CA2-C841-8F26-BBD8357C0D73}" destId="{0E9B796D-355A-FA4E-B2D0-8CA5359B2979}"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F3F6C-BA4F-1D4D-A790-FC3B0A45F1DE}">
      <dsp:nvSpPr>
        <dsp:cNvPr id="0" name=""/>
        <dsp:cNvSpPr/>
      </dsp:nvSpPr>
      <dsp:spPr>
        <a:xfrm>
          <a:off x="441781" y="365124"/>
          <a:ext cx="9632037" cy="4869654"/>
        </a:xfrm>
        <a:prstGeom prst="round2DiagRect">
          <a:avLst>
            <a:gd name="adj1" fmla="val 0"/>
            <a:gd name="adj2" fmla="val 16670"/>
          </a:avLst>
        </a:prstGeom>
        <a:solidFill>
          <a:schemeClr val="bg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D2FCCB-A3F2-FF49-9243-ABFF58CD99C5}">
      <dsp:nvSpPr>
        <dsp:cNvPr id="0" name=""/>
        <dsp:cNvSpPr/>
      </dsp:nvSpPr>
      <dsp:spPr>
        <a:xfrm>
          <a:off x="5257800" y="1343976"/>
          <a:ext cx="916" cy="2911949"/>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BB17D2AA-B318-5743-8409-A9E0726F5168}">
      <dsp:nvSpPr>
        <dsp:cNvPr id="0" name=""/>
        <dsp:cNvSpPr/>
      </dsp:nvSpPr>
      <dsp:spPr>
        <a:xfrm>
          <a:off x="1835068" y="753151"/>
          <a:ext cx="2978196" cy="35627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Tx/>
            <a:buNone/>
          </a:pPr>
          <a:r>
            <a:rPr lang="en-US" sz="2000" kern="1200"/>
            <a:t>- Pan-industry– conversation topic and newsmaker </a:t>
          </a:r>
        </a:p>
        <a:p>
          <a:pPr marL="0" lvl="0" indent="0" algn="l" defTabSz="889000">
            <a:lnSpc>
              <a:spcPct val="90000"/>
            </a:lnSpc>
            <a:spcBef>
              <a:spcPct val="0"/>
            </a:spcBef>
            <a:spcAft>
              <a:spcPct val="35000"/>
            </a:spcAft>
            <a:buFont typeface="Arial" panose="020B0604020202020204" pitchFamily="34" charset="0"/>
            <a:buNone/>
          </a:pPr>
          <a:r>
            <a:rPr lang="en-US" sz="2000" kern="1200" dirty="0"/>
            <a:t>- Massive economic activity in this sector. Pharmacy may represent a cost problem, and/or a revenue opportunity, for many players </a:t>
          </a:r>
        </a:p>
        <a:p>
          <a:pPr marL="0" lvl="0" indent="0" algn="l" defTabSz="889000">
            <a:lnSpc>
              <a:spcPct val="90000"/>
            </a:lnSpc>
            <a:spcBef>
              <a:spcPct val="0"/>
            </a:spcBef>
            <a:spcAft>
              <a:spcPct val="35000"/>
            </a:spcAft>
            <a:buFont typeface="Arial" panose="020B0604020202020204" pitchFamily="34" charset="0"/>
            <a:buNone/>
          </a:pPr>
          <a:r>
            <a:rPr lang="en-US" sz="2000" kern="1200" dirty="0"/>
            <a:t>- On the clinical side:   life/death stakes for patients and families</a:t>
          </a:r>
        </a:p>
        <a:p>
          <a:pPr marL="0" lvl="0" indent="0" algn="l" defTabSz="889000">
            <a:lnSpc>
              <a:spcPct val="90000"/>
            </a:lnSpc>
            <a:spcBef>
              <a:spcPct val="0"/>
            </a:spcBef>
            <a:spcAft>
              <a:spcPct val="35000"/>
            </a:spcAft>
            <a:buFont typeface="Arial" panose="020B0604020202020204" pitchFamily="34" charset="0"/>
            <a:buNone/>
          </a:pPr>
          <a:endParaRPr lang="en-US" sz="2000" kern="1200" dirty="0"/>
        </a:p>
      </dsp:txBody>
      <dsp:txXfrm>
        <a:off x="1835068" y="753151"/>
        <a:ext cx="2978196" cy="3562747"/>
      </dsp:txXfrm>
    </dsp:sp>
    <dsp:sp modelId="{E3146208-5052-B24A-8D81-BC035BE69DE1}">
      <dsp:nvSpPr>
        <dsp:cNvPr id="0" name=""/>
        <dsp:cNvSpPr/>
      </dsp:nvSpPr>
      <dsp:spPr>
        <a:xfrm>
          <a:off x="5153572" y="815525"/>
          <a:ext cx="3644835" cy="31359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Tx/>
            <a:buNone/>
          </a:pPr>
          <a:r>
            <a:rPr lang="en-US" sz="2000" kern="1200"/>
            <a:t>- Infamously complex, opaque value chain</a:t>
          </a:r>
        </a:p>
        <a:p>
          <a:pPr marL="0" lvl="0" indent="0" algn="l" defTabSz="889000">
            <a:lnSpc>
              <a:spcPct val="90000"/>
            </a:lnSpc>
            <a:spcBef>
              <a:spcPct val="0"/>
            </a:spcBef>
            <a:spcAft>
              <a:spcPct val="35000"/>
            </a:spcAft>
            <a:buFontTx/>
            <a:buNone/>
          </a:pPr>
          <a:r>
            <a:rPr lang="en-US" sz="2000" kern="1200"/>
            <a:t>- Jargon intensive – spanning technical, clinical, investment, healthcare business contexts</a:t>
          </a:r>
        </a:p>
        <a:p>
          <a:pPr marL="0" lvl="0" indent="0" algn="l" defTabSz="889000">
            <a:lnSpc>
              <a:spcPct val="90000"/>
            </a:lnSpc>
            <a:spcBef>
              <a:spcPct val="0"/>
            </a:spcBef>
            <a:spcAft>
              <a:spcPct val="35000"/>
            </a:spcAft>
            <a:buFontTx/>
            <a:buNone/>
          </a:pPr>
          <a:r>
            <a:rPr lang="en-US" sz="2000" kern="1200"/>
            <a:t>- Many subtopics</a:t>
          </a:r>
        </a:p>
        <a:p>
          <a:pPr marL="0" lvl="0" indent="0" algn="l" defTabSz="889000">
            <a:lnSpc>
              <a:spcPct val="90000"/>
            </a:lnSpc>
            <a:spcBef>
              <a:spcPct val="0"/>
            </a:spcBef>
            <a:spcAft>
              <a:spcPct val="35000"/>
            </a:spcAft>
            <a:buFontTx/>
            <a:buNone/>
          </a:pPr>
          <a:r>
            <a:rPr lang="en-US" sz="2000" kern="1200"/>
            <a:t>- Many players </a:t>
          </a:r>
        </a:p>
        <a:p>
          <a:pPr marL="0" lvl="0" indent="0" algn="l" defTabSz="889000">
            <a:lnSpc>
              <a:spcPct val="90000"/>
            </a:lnSpc>
            <a:spcBef>
              <a:spcPct val="0"/>
            </a:spcBef>
            <a:spcAft>
              <a:spcPct val="35000"/>
            </a:spcAft>
            <a:buFont typeface="Arial" panose="020B0604020202020204" pitchFamily="34" charset="0"/>
            <a:buNone/>
          </a:pPr>
          <a:r>
            <a:rPr lang="en-US" sz="2000" kern="1200"/>
            <a:t>- Significant market sensitivities </a:t>
          </a:r>
        </a:p>
        <a:p>
          <a:pPr marL="0" lvl="0" indent="0" algn="l" defTabSz="889000">
            <a:lnSpc>
              <a:spcPct val="90000"/>
            </a:lnSpc>
            <a:spcBef>
              <a:spcPct val="0"/>
            </a:spcBef>
            <a:spcAft>
              <a:spcPct val="35000"/>
            </a:spcAft>
            <a:buFont typeface="Arial" panose="020B0604020202020204" pitchFamily="34" charset="0"/>
            <a:buNone/>
          </a:pPr>
          <a:r>
            <a:rPr lang="en-US" sz="2000" kern="1200"/>
            <a:t>- Moves fast; easy for information/knowledge to be out of date</a:t>
          </a:r>
        </a:p>
      </dsp:txBody>
      <dsp:txXfrm>
        <a:off x="5153572" y="815525"/>
        <a:ext cx="3644835" cy="3135945"/>
      </dsp:txXfrm>
    </dsp:sp>
    <dsp:sp modelId="{2163A422-8230-DB49-B9B5-30350F289412}">
      <dsp:nvSpPr>
        <dsp:cNvPr id="0" name=""/>
        <dsp:cNvSpPr/>
      </dsp:nvSpPr>
      <dsp:spPr>
        <a:xfrm rot="16200000">
          <a:off x="-767275" y="1443235"/>
          <a:ext cx="4031930" cy="1145460"/>
        </a:xfrm>
        <a:prstGeom prst="rightArrow">
          <a:avLst>
            <a:gd name="adj1" fmla="val 49830"/>
            <a:gd name="adj2" fmla="val 60660"/>
          </a:avLst>
        </a:prstGeom>
        <a:solidFill>
          <a:schemeClr val="accent3">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Required </a:t>
          </a:r>
        </a:p>
      </dsp:txBody>
      <dsp:txXfrm>
        <a:off x="-594157" y="1903693"/>
        <a:ext cx="3685693" cy="570782"/>
      </dsp:txXfrm>
    </dsp:sp>
    <dsp:sp modelId="{0E9B796D-355A-FA4E-B2D0-8CA5359B2979}">
      <dsp:nvSpPr>
        <dsp:cNvPr id="0" name=""/>
        <dsp:cNvSpPr/>
      </dsp:nvSpPr>
      <dsp:spPr>
        <a:xfrm rot="5400000">
          <a:off x="7250945" y="3011207"/>
          <a:ext cx="4031930" cy="1145460"/>
        </a:xfrm>
        <a:prstGeom prst="rightArrow">
          <a:avLst>
            <a:gd name="adj1" fmla="val 49830"/>
            <a:gd name="adj2" fmla="val 60660"/>
          </a:avLst>
        </a:prstGeom>
        <a:solidFill>
          <a:schemeClr val="accent2"/>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1"/>
              </a:solidFill>
            </a:rPr>
            <a:t>Easy to Go Wrong</a:t>
          </a:r>
        </a:p>
      </dsp:txBody>
      <dsp:txXfrm>
        <a:off x="7424064" y="3125428"/>
        <a:ext cx="3685693" cy="570782"/>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0A69-5273-1C47-9EA0-ACB7B2F7BCFE}"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EB50F-7FAB-2147-9996-6BA8CE411099}" type="slidenum">
              <a:rPr lang="en-US" smtClean="0"/>
              <a:t>‹#›</a:t>
            </a:fld>
            <a:endParaRPr lang="en-US"/>
          </a:p>
        </p:txBody>
      </p:sp>
    </p:spTree>
    <p:extLst>
      <p:ext uri="{BB962C8B-B14F-4D97-AF65-F5344CB8AC3E}">
        <p14:creationId xmlns:p14="http://schemas.microsoft.com/office/powerpoint/2010/main" val="228435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johnsonandjohnson.gcs-web.com/static-files/ca8c3ac2-15ab-4f8d-9693-f604d50be358"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Pharmacy, AKA ‘the drug ecosystem’ is one of the most arcane and challenging of healthcare market subtopics.  But that doesn’t mean one cannot get up to speed on it – it’s completely doable, as long as we take it step by step. That is our goal in this strategy bootcamp module.</a:t>
            </a:r>
          </a:p>
        </p:txBody>
      </p:sp>
      <p:sp>
        <p:nvSpPr>
          <p:cNvPr id="4" name="Slide Number Placeholder 3"/>
          <p:cNvSpPr>
            <a:spLocks noGrp="1"/>
          </p:cNvSpPr>
          <p:nvPr>
            <p:ph type="sldNum" sz="quarter" idx="5"/>
          </p:nvPr>
        </p:nvSpPr>
        <p:spPr/>
        <p:txBody>
          <a:bodyPr/>
          <a:lstStyle/>
          <a:p>
            <a:fld id="{802EB50F-7FAB-2147-9996-6BA8CE411099}" type="slidenum">
              <a:rPr lang="en-US" smtClean="0"/>
              <a:t>1</a:t>
            </a:fld>
            <a:endParaRPr lang="en-US"/>
          </a:p>
        </p:txBody>
      </p:sp>
    </p:spTree>
    <p:extLst>
      <p:ext uri="{BB962C8B-B14F-4D97-AF65-F5344CB8AC3E}">
        <p14:creationId xmlns:p14="http://schemas.microsoft.com/office/powerpoint/2010/main" val="39115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74151"/>
                </a:solidFill>
                <a:effectLst/>
                <a:latin typeface="Söhne"/>
              </a:rPr>
              <a:t>According to a report by Biocom California and the California Life Sciences Association (CLSA), about four and a half million people are employed in the US IN and AROUND the life sciences industry. Hopefully that number helps bring into focus the massiveness of the professional/industrial ecosystem.</a:t>
            </a:r>
          </a:p>
          <a:p>
            <a:pPr algn="l"/>
            <a:endParaRPr lang="en-US" b="0" i="0" u="none" strike="noStrike" dirty="0">
              <a:solidFill>
                <a:srgbClr val="374151"/>
              </a:solidFill>
              <a:effectLst/>
              <a:latin typeface="Söhne"/>
            </a:endParaRPr>
          </a:p>
          <a:p>
            <a:pPr algn="l"/>
            <a:r>
              <a:rPr lang="en-US" b="0" i="0" u="none" strike="noStrike" dirty="0">
                <a:solidFill>
                  <a:srgbClr val="374151"/>
                </a:solidFill>
                <a:effectLst/>
                <a:latin typeface="Söhne"/>
              </a:rPr>
              <a:t>Note we will be delving more into some of these players and types in coming slides.  For now, the point is that the life sciences industry is not solely comprised of drug and device manufacturers—the world is bigger than that and it intertwines with many additional pieces and parts of healthcare. </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10</a:t>
            </a:fld>
            <a:endParaRPr lang="en-US"/>
          </a:p>
        </p:txBody>
      </p:sp>
    </p:spTree>
    <p:extLst>
      <p:ext uri="{BB962C8B-B14F-4D97-AF65-F5344CB8AC3E}">
        <p14:creationId xmlns:p14="http://schemas.microsoft.com/office/powerpoint/2010/main" val="91625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gotten as far as we can using common English –or at least, healthcare-common English.  It’s now time to embrace the fact that we will need a bit of a specialized lexicon to talk about key pharmacy and drug ecosystem dynamics.  In this section we will cover the absolute basics you need from three jargon-generating elements of the drug ecosystem:  Clinical terms, policy/regulatory terms, and specialized business terms.   We can do this. </a:t>
            </a:r>
          </a:p>
        </p:txBody>
      </p:sp>
      <p:sp>
        <p:nvSpPr>
          <p:cNvPr id="4" name="Slide Number Placeholder 3"/>
          <p:cNvSpPr>
            <a:spLocks noGrp="1"/>
          </p:cNvSpPr>
          <p:nvPr>
            <p:ph type="sldNum" sz="quarter" idx="5"/>
          </p:nvPr>
        </p:nvSpPr>
        <p:spPr/>
        <p:txBody>
          <a:bodyPr/>
          <a:lstStyle/>
          <a:p>
            <a:fld id="{802EB50F-7FAB-2147-9996-6BA8CE411099}" type="slidenum">
              <a:rPr lang="en-US" smtClean="0"/>
              <a:t>11</a:t>
            </a:fld>
            <a:endParaRPr lang="en-US"/>
          </a:p>
        </p:txBody>
      </p:sp>
    </p:spTree>
    <p:extLst>
      <p:ext uri="{BB962C8B-B14F-4D97-AF65-F5344CB8AC3E}">
        <p14:creationId xmlns:p14="http://schemas.microsoft.com/office/powerpoint/2010/main" val="140595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clinical terms you will run into in the pharmacy/drug ecosystem space are here on the left–mostly types of drugs or diseases that are very hot in drug development these days. On the right: Key regulatory and policy terms, including the ever-controversial ‘340b’, and the ever-present Medicare part B vs Part D distinction.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Less common—but included here because absolutely not </a:t>
            </a:r>
            <a:r>
              <a:rPr lang="en-US" dirty="0" err="1"/>
              <a:t>recognizeable</a:t>
            </a:r>
            <a:r>
              <a:rPr lang="en-US" dirty="0"/>
              <a:t> using common English—and a key general concept in drug ecosystem value: the QALY, pronounced “</a:t>
            </a:r>
            <a:r>
              <a:rPr lang="en-US" dirty="0" err="1"/>
              <a:t>kwaly</a:t>
            </a:r>
            <a:r>
              <a:rPr lang="en-US" dirty="0"/>
              <a:t>”.  As noted in the slide, US policymakers do not use this word and instead, the term is confined to discussing international approaches to comparative effectiveness (AKA bang for buck) of drugs; in the US it is more politic to discuss “outcomes” – survival, disease progression, quality of life – and avoid discussion of placing a dollar value on benefit for cost.  This is a way of sidestepping hot-button debate about rationalizing coverage of care (for example, think of the political blow-up over the idea of ‘death panels’)</a:t>
            </a:r>
            <a:endParaRPr lang="en-US" dirty="0">
              <a:solidFill>
                <a:srgbClr val="3F3F3F"/>
              </a:solidFill>
              <a:effectLst/>
              <a:latin typeface="Helvetica" pitchFamily="2" charset="0"/>
            </a:endParaRP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802EB50F-7FAB-2147-9996-6BA8CE411099}" type="slidenum">
              <a:rPr lang="en-US" smtClean="0"/>
              <a:t>12</a:t>
            </a:fld>
            <a:endParaRPr lang="en-US"/>
          </a:p>
        </p:txBody>
      </p:sp>
    </p:spTree>
    <p:extLst>
      <p:ext uri="{BB962C8B-B14F-4D97-AF65-F5344CB8AC3E}">
        <p14:creationId xmlns:p14="http://schemas.microsoft.com/office/powerpoint/2010/main" val="420171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through a few critical business terms.  These are the ones that we find bubbling up the most often in industry coverage and conversations.  It’s OK if you’re not comfortable USING these terms fluently. The most important thing is to be able to RECOGNIZE then when they are used and connect them to their meaning so that the conversation or coverage makes sense overall.</a:t>
            </a:r>
          </a:p>
        </p:txBody>
      </p:sp>
      <p:sp>
        <p:nvSpPr>
          <p:cNvPr id="4" name="Slide Number Placeholder 3"/>
          <p:cNvSpPr>
            <a:spLocks noGrp="1"/>
          </p:cNvSpPr>
          <p:nvPr>
            <p:ph type="sldNum" sz="quarter" idx="5"/>
          </p:nvPr>
        </p:nvSpPr>
        <p:spPr/>
        <p:txBody>
          <a:bodyPr/>
          <a:lstStyle/>
          <a:p>
            <a:fld id="{802EB50F-7FAB-2147-9996-6BA8CE411099}" type="slidenum">
              <a:rPr lang="en-US" smtClean="0"/>
              <a:t>13</a:t>
            </a:fld>
            <a:endParaRPr lang="en-US"/>
          </a:p>
        </p:txBody>
      </p:sp>
    </p:spTree>
    <p:extLst>
      <p:ext uri="{BB962C8B-B14F-4D97-AF65-F5344CB8AC3E}">
        <p14:creationId xmlns:p14="http://schemas.microsoft.com/office/powerpoint/2010/main" val="119159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key business term: White-bagging.  This is an important concept in the drug ecosystem because it pertains to whether and how providers participate in the drug revenue chain for part-b (provider-administered) drugs.  Explanation on slide.</a:t>
            </a:r>
          </a:p>
          <a:p>
            <a:endParaRPr lang="en-US" dirty="0"/>
          </a:p>
          <a:p>
            <a:r>
              <a:rPr lang="en-US" dirty="0"/>
              <a:t>Once you’re through this final piece of pharmacy vocabulary, let’s turn to understanding high-level trends and patterns.</a:t>
            </a:r>
          </a:p>
        </p:txBody>
      </p:sp>
      <p:sp>
        <p:nvSpPr>
          <p:cNvPr id="4" name="Slide Number Placeholder 3"/>
          <p:cNvSpPr>
            <a:spLocks noGrp="1"/>
          </p:cNvSpPr>
          <p:nvPr>
            <p:ph type="sldNum" sz="quarter" idx="5"/>
          </p:nvPr>
        </p:nvSpPr>
        <p:spPr/>
        <p:txBody>
          <a:bodyPr/>
          <a:lstStyle/>
          <a:p>
            <a:fld id="{802EB50F-7FAB-2147-9996-6BA8CE411099}" type="slidenum">
              <a:rPr lang="en-US" smtClean="0"/>
              <a:t>14</a:t>
            </a:fld>
            <a:endParaRPr lang="en-US"/>
          </a:p>
        </p:txBody>
      </p:sp>
    </p:spTree>
    <p:extLst>
      <p:ext uri="{BB962C8B-B14F-4D97-AF65-F5344CB8AC3E}">
        <p14:creationId xmlns:p14="http://schemas.microsoft.com/office/powerpoint/2010/main" val="165298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F3F3F"/>
                </a:solidFill>
                <a:effectLst/>
                <a:latin typeface="Helvetica" pitchFamily="2" charset="0"/>
              </a:rPr>
              <a:t>On this slide are a set of ‘value’ related terms to recognize and be able to use.  </a:t>
            </a:r>
          </a:p>
          <a:p>
            <a:endParaRPr lang="en-US" dirty="0">
              <a:solidFill>
                <a:srgbClr val="3F3F3F"/>
              </a:solidFill>
              <a:effectLst/>
              <a:latin typeface="Helvetica" pitchFamily="2" charset="0"/>
            </a:endParaRPr>
          </a:p>
          <a:p>
            <a:pPr algn="l"/>
            <a:r>
              <a:rPr lang="en-US" dirty="0">
                <a:solidFill>
                  <a:srgbClr val="3F3F3F"/>
                </a:solidFill>
                <a:effectLst/>
                <a:latin typeface="Helvetica" pitchFamily="2" charset="0"/>
              </a:rPr>
              <a:t>A note on </a:t>
            </a:r>
            <a:r>
              <a:rPr lang="en-US" b="1" dirty="0">
                <a:solidFill>
                  <a:srgbClr val="3F3F3F"/>
                </a:solidFill>
                <a:effectLst/>
                <a:latin typeface="Helvetica" pitchFamily="2" charset="0"/>
              </a:rPr>
              <a:t>outcomes-based pricing</a:t>
            </a:r>
            <a:r>
              <a:rPr lang="en-US" dirty="0">
                <a:solidFill>
                  <a:srgbClr val="3F3F3F"/>
                </a:solidFill>
                <a:effectLst/>
                <a:latin typeface="Helvetica" pitchFamily="2" charset="0"/>
              </a:rPr>
              <a:t>: </a:t>
            </a:r>
            <a:r>
              <a:rPr lang="en-US" dirty="0"/>
              <a:t>Here are a couple of examples: </a:t>
            </a:r>
            <a:r>
              <a:rPr lang="en-US" b="1" i="0" u="none" strike="noStrike" dirty="0">
                <a:solidFill>
                  <a:srgbClr val="374151"/>
                </a:solidFill>
                <a:effectLst/>
                <a:latin typeface="Söhne"/>
              </a:rPr>
              <a:t>CAR-T Cell Therapies: </a:t>
            </a:r>
            <a:r>
              <a:rPr lang="en-US" b="0" i="0" u="none" strike="noStrike" dirty="0">
                <a:solidFill>
                  <a:srgbClr val="374151"/>
                </a:solidFill>
                <a:effectLst/>
                <a:latin typeface="Söhne"/>
              </a:rPr>
              <a:t>Chimeric Antigen Receptor T-cell (CAR-T) therapies, such as Kymriah (</a:t>
            </a:r>
            <a:r>
              <a:rPr lang="en-US" b="0" i="0" u="none" strike="noStrike" dirty="0" err="1">
                <a:solidFill>
                  <a:srgbClr val="374151"/>
                </a:solidFill>
                <a:effectLst/>
                <a:latin typeface="Söhne"/>
              </a:rPr>
              <a:t>tisagenlecleucel</a:t>
            </a:r>
            <a:r>
              <a:rPr lang="en-US" b="0" i="0" u="none" strike="noStrike" dirty="0">
                <a:solidFill>
                  <a:srgbClr val="374151"/>
                </a:solidFill>
                <a:effectLst/>
                <a:latin typeface="Söhne"/>
              </a:rPr>
              <a:t>) and </a:t>
            </a:r>
            <a:r>
              <a:rPr lang="en-US" b="0" i="0" u="none" strike="noStrike" dirty="0" err="1">
                <a:solidFill>
                  <a:srgbClr val="374151"/>
                </a:solidFill>
                <a:effectLst/>
                <a:latin typeface="Söhne"/>
              </a:rPr>
              <a:t>Yescarta</a:t>
            </a:r>
            <a:r>
              <a:rPr lang="en-US" b="0" i="0" u="none" strike="noStrike" dirty="0">
                <a:solidFill>
                  <a:srgbClr val="374151"/>
                </a:solidFill>
                <a:effectLst/>
                <a:latin typeface="Söhne"/>
              </a:rPr>
              <a:t> (</a:t>
            </a:r>
            <a:r>
              <a:rPr lang="en-US" b="0" i="0" u="none" strike="noStrike" dirty="0" err="1">
                <a:solidFill>
                  <a:srgbClr val="374151"/>
                </a:solidFill>
                <a:effectLst/>
                <a:latin typeface="Söhne"/>
              </a:rPr>
              <a:t>axicabtagene</a:t>
            </a:r>
            <a:r>
              <a:rPr lang="en-US" b="0" i="0" u="none" strike="noStrike" dirty="0">
                <a:solidFill>
                  <a:srgbClr val="374151"/>
                </a:solidFill>
                <a:effectLst/>
                <a:latin typeface="Söhne"/>
              </a:rPr>
              <a:t> </a:t>
            </a:r>
            <a:r>
              <a:rPr lang="en-US" b="0" i="0" u="none" strike="noStrike" dirty="0" err="1">
                <a:solidFill>
                  <a:srgbClr val="374151"/>
                </a:solidFill>
                <a:effectLst/>
                <a:latin typeface="Söhne"/>
              </a:rPr>
              <a:t>ciloleucel</a:t>
            </a:r>
            <a:r>
              <a:rPr lang="en-US" b="0" i="0" u="none" strike="noStrike" dirty="0">
                <a:solidFill>
                  <a:srgbClr val="374151"/>
                </a:solidFill>
                <a:effectLst/>
                <a:latin typeface="Söhne"/>
              </a:rPr>
              <a:t>), used for the treatment of certain types of blood cancers, have been the focus of outcome-based agreements. These agreements often involve payment adjustments based on patient response rates or durability of response. </a:t>
            </a:r>
            <a:r>
              <a:rPr lang="en-US" b="1" i="0" u="none" strike="noStrike" dirty="0">
                <a:solidFill>
                  <a:srgbClr val="374151"/>
                </a:solidFill>
                <a:effectLst/>
                <a:latin typeface="Söhne"/>
              </a:rPr>
              <a:t>Hepatitis C Antivirals: </a:t>
            </a:r>
            <a:r>
              <a:rPr lang="en-US" b="0" i="0" u="none" strike="noStrike" dirty="0">
                <a:solidFill>
                  <a:srgbClr val="374151"/>
                </a:solidFill>
                <a:effectLst/>
                <a:latin typeface="Söhne"/>
              </a:rPr>
              <a:t>Drugs like </a:t>
            </a:r>
            <a:r>
              <a:rPr lang="en-US" b="0" i="0" u="none" strike="noStrike" dirty="0" err="1">
                <a:solidFill>
                  <a:srgbClr val="374151"/>
                </a:solidFill>
                <a:effectLst/>
                <a:latin typeface="Söhne"/>
              </a:rPr>
              <a:t>Sovaldi</a:t>
            </a:r>
            <a:r>
              <a:rPr lang="en-US" b="0" i="0" u="none" strike="noStrike" dirty="0">
                <a:solidFill>
                  <a:srgbClr val="374151"/>
                </a:solidFill>
                <a:effectLst/>
                <a:latin typeface="Söhne"/>
              </a:rPr>
              <a:t> (sofosbuvir) and Harvoni (ledipasvir/sofosbuvir) used to treat hepatitis C have been associated with value-based agreements. These agreements often include performance guarantees and discounts based on treatment success rates, such as achieving sustained virologic response (SVR).</a:t>
            </a:r>
          </a:p>
          <a:p>
            <a:endParaRPr lang="en-US" dirty="0">
              <a:solidFill>
                <a:srgbClr val="3F3F3F"/>
              </a:solidFill>
              <a:effectLst/>
              <a:latin typeface="Helvetica" pitchFamily="2" charset="0"/>
            </a:endParaRPr>
          </a:p>
          <a:p>
            <a:endParaRPr lang="en-US"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A note on </a:t>
            </a:r>
            <a:r>
              <a:rPr lang="en-US" b="1" dirty="0">
                <a:solidFill>
                  <a:srgbClr val="3F3F3F"/>
                </a:solidFill>
                <a:effectLst/>
                <a:latin typeface="Helvetica" pitchFamily="2" charset="0"/>
              </a:rPr>
              <a:t>clinical trial end points</a:t>
            </a:r>
            <a:r>
              <a:rPr lang="en-US" dirty="0">
                <a:solidFill>
                  <a:srgbClr val="3F3F3F"/>
                </a:solidFill>
                <a:effectLst/>
                <a:latin typeface="Helvetica" pitchFamily="2" charset="0"/>
              </a:rPr>
              <a:t>: it’s an important nuance to avoid saying, in the context of a value discussion, anything about "the goals” of any given medication; instead one would say "the measures that will be used to evaluate the outcomes of the trial" or something like that.  Clinical trials are initially designed with the goal of gaining FDA approval. Endpoints are not chosen to demonstrate value. Rather the goals are 1) to quickly enroll patients  who are likely to have a positive response and 2) produce enough data to meet the FDAs standards.  The FDA does not require new drugs to perform better than existing drugs. Nor do they require that drug makers use a standardized set of measures. This makes comparing drug A to drug B, as one would need to do in determining comparative cost-effectiveness, very difficult.  After approval, drug makers could theoretically run additional trials designed to demonstrate value. But trials are expensive. And there's the risk that the drug proves less valuable than they thought. So these kinds of trials are rare.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A note on ‘</a:t>
            </a:r>
            <a:r>
              <a:rPr lang="en-US" b="1" dirty="0">
                <a:solidFill>
                  <a:srgbClr val="3F3F3F"/>
                </a:solidFill>
                <a:effectLst/>
                <a:latin typeface="Helvetica" pitchFamily="2" charset="0"/>
              </a:rPr>
              <a:t>copay accumulator’ </a:t>
            </a:r>
            <a:r>
              <a:rPr lang="en-US" dirty="0">
                <a:solidFill>
                  <a:srgbClr val="3F3F3F"/>
                </a:solidFill>
                <a:effectLst/>
                <a:latin typeface="Helvetica" pitchFamily="2" charset="0"/>
              </a:rPr>
              <a:t>– this term is not as common as the others on this slide, but we have included it because it’s so uninterpretable in common English.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A note on </a:t>
            </a:r>
            <a:r>
              <a:rPr lang="en-US" b="1" dirty="0">
                <a:solidFill>
                  <a:srgbClr val="3F3F3F"/>
                </a:solidFill>
                <a:effectLst/>
                <a:latin typeface="Helvetica" pitchFamily="2" charset="0"/>
              </a:rPr>
              <a:t>QALY</a:t>
            </a:r>
            <a:r>
              <a:rPr lang="en-US" dirty="0">
                <a:solidFill>
                  <a:srgbClr val="3F3F3F"/>
                </a:solidFill>
                <a:effectLst/>
                <a:latin typeface="Helvetica" pitchFamily="2" charset="0"/>
              </a:rPr>
              <a:t> – if someone is talking QALYs, they’re also going to talk about NICE, the UK’s body that determines pricing based on cost-effectiveness. They’re also going to talk about ICER, which is a US-based drug effectiveness think tank that produces conceptually similar guidance about efficacy but which has no regulatory power at all to actually set prices.  If you actually find yourself down this rabbit hole, know that the absolute price PER QALY (actual or de facto) varies by country, roughly </a:t>
            </a:r>
            <a:r>
              <a:rPr lang="en-US" dirty="0"/>
              <a:t>based on GDP per capita across countries –see this article.  https://</a:t>
            </a:r>
            <a:r>
              <a:rPr lang="en-US" dirty="0" err="1"/>
              <a:t>www.thelancet.com</a:t>
            </a:r>
            <a:r>
              <a:rPr lang="en-US" dirty="0"/>
              <a:t>/journals/</a:t>
            </a:r>
            <a:r>
              <a:rPr lang="en-US" dirty="0" err="1"/>
              <a:t>langlo</a:t>
            </a:r>
            <a:r>
              <a:rPr lang="en-US" dirty="0"/>
              <a:t>/article/PIIS2214-109X(23)00162-6/</a:t>
            </a:r>
            <a:r>
              <a:rPr lang="en-US" dirty="0" err="1"/>
              <a:t>fulltext</a:t>
            </a:r>
            <a:r>
              <a:rPr lang="en-US" dirty="0"/>
              <a:t>. As a very, very rough ballpark comparison, in this type of analysis, in US dollars, Canada ends up paying about $44K per QALY; the UK QALY is priced at about $37K; and the US super-soft threshold is about $150K.</a:t>
            </a:r>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15</a:t>
            </a:fld>
            <a:endParaRPr lang="en-US"/>
          </a:p>
        </p:txBody>
      </p:sp>
    </p:spTree>
    <p:extLst>
      <p:ext uri="{BB962C8B-B14F-4D97-AF65-F5344CB8AC3E}">
        <p14:creationId xmlns:p14="http://schemas.microsoft.com/office/powerpoint/2010/main" val="49845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need to track absolutely every data point and trend in pharmacy and the drug ecosystem. However, there are some major patterns that anyone wanting to be conversant in this area should be aware of. </a:t>
            </a:r>
          </a:p>
        </p:txBody>
      </p:sp>
      <p:sp>
        <p:nvSpPr>
          <p:cNvPr id="4" name="Slide Number Placeholder 3"/>
          <p:cNvSpPr>
            <a:spLocks noGrp="1"/>
          </p:cNvSpPr>
          <p:nvPr>
            <p:ph type="sldNum" sz="quarter" idx="5"/>
          </p:nvPr>
        </p:nvSpPr>
        <p:spPr/>
        <p:txBody>
          <a:bodyPr/>
          <a:lstStyle/>
          <a:p>
            <a:fld id="{802EB50F-7FAB-2147-9996-6BA8CE411099}" type="slidenum">
              <a:rPr lang="en-US" smtClean="0"/>
              <a:t>16</a:t>
            </a:fld>
            <a:endParaRPr lang="en-US"/>
          </a:p>
        </p:txBody>
      </p:sp>
    </p:spTree>
    <p:extLst>
      <p:ext uri="{BB962C8B-B14F-4D97-AF65-F5344CB8AC3E}">
        <p14:creationId xmlns:p14="http://schemas.microsoft.com/office/powerpoint/2010/main" val="3951042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Having gotten grounded, now let's turn to some recent trends, starting with the very biggest picture in health spending – national health expenditure (NHE) data.  Not on the slide, but prescription drugs are not at all the biggest pie slice of NHE; drugs represent approximately only about 9% of NHE. Rx drug spending GROWTH contributes to NHE GROWTH – but even this growth rate is not as high as growth rate in some other NHE categories. RX spending growth is a bit under overall NHE spending growth rates – 4.6% per </a:t>
            </a:r>
            <a:r>
              <a:rPr lang="en-US" dirty="0" err="1">
                <a:cs typeface="Calibri"/>
              </a:rPr>
              <a:t>yer</a:t>
            </a:r>
            <a:r>
              <a:rPr lang="en-US" dirty="0">
                <a:cs typeface="Calibri"/>
              </a:rPr>
              <a:t> projected from now until 2031, versus 5.4% for NHE overall. </a:t>
            </a:r>
          </a:p>
          <a:p>
            <a:endParaRPr lang="en-US" dirty="0">
              <a:cs typeface="Calibri"/>
            </a:endParaRPr>
          </a:p>
          <a:p>
            <a:r>
              <a:rPr lang="en-US" dirty="0">
                <a:cs typeface="Calibri"/>
              </a:rPr>
              <a:t>Nevertheless, drug spending continues to be perceived as a massive issue – and an INFLECTABLE one, which is key because it drives legislative and market energy.  Drug spending increases tend to be driven in price more than utilization; it tends to be concentrated in certain kinds of drugs (specifically, specialty not retail drugs), and in brand name and top-10 most costly drugs.    For anyone who isn't sure, specialty drugs are basically, more complex, also more toxic, and more expensive drugs than the ones you could fill a prescription for over the counter and administer at home. Many specialty drugs are injected by a clinician in a clinical setting.  Think "oncology drugs" as a key category here.</a:t>
            </a:r>
          </a:p>
        </p:txBody>
      </p:sp>
      <p:sp>
        <p:nvSpPr>
          <p:cNvPr id="4" name="Slide Number Placeholder 3"/>
          <p:cNvSpPr>
            <a:spLocks noGrp="1"/>
          </p:cNvSpPr>
          <p:nvPr>
            <p:ph type="sldNum" sz="quarter" idx="5"/>
          </p:nvPr>
        </p:nvSpPr>
        <p:spPr/>
        <p:txBody>
          <a:bodyPr/>
          <a:lstStyle/>
          <a:p>
            <a:fld id="{A20840FA-1A65-9E46-9BFE-307C4A280C04}" type="slidenum">
              <a:rPr lang="en-US" smtClean="0"/>
              <a:t>17</a:t>
            </a:fld>
            <a:endParaRPr lang="en-US"/>
          </a:p>
        </p:txBody>
      </p:sp>
    </p:spTree>
    <p:extLst>
      <p:ext uri="{BB962C8B-B14F-4D97-AF65-F5344CB8AC3E}">
        <p14:creationId xmlns:p14="http://schemas.microsoft.com/office/powerpoint/2010/main" val="2947785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74151"/>
                </a:solidFill>
                <a:effectLst/>
                <a:latin typeface="Söhne"/>
              </a:rPr>
              <a:t>It is one thing to understand what the spend trends are—it is another to understand the contributing reasons why.</a:t>
            </a:r>
            <a:r>
              <a:rPr lang="en-US" dirty="0">
                <a:solidFill>
                  <a:srgbClr val="374151"/>
                </a:solidFill>
                <a:latin typeface="Söhne"/>
              </a:rPr>
              <a:t> </a:t>
            </a:r>
            <a:r>
              <a:rPr lang="en-US" b="0" i="0" u="none" strike="noStrike" dirty="0">
                <a:solidFill>
                  <a:srgbClr val="374151"/>
                </a:solidFill>
                <a:effectLst/>
                <a:latin typeface="Söhne"/>
              </a:rPr>
              <a:t> To start to get our arms around this topic, consider this framework—which does not show the RELATIVE contribution of each kind of factor, only what they conceptually are.</a:t>
            </a:r>
            <a:r>
              <a:rPr lang="en-US" dirty="0">
                <a:solidFill>
                  <a:srgbClr val="374151"/>
                </a:solidFill>
                <a:latin typeface="Söhne"/>
              </a:rPr>
              <a:t> </a:t>
            </a:r>
            <a:r>
              <a:rPr lang="en-US" b="0" i="0" u="none" strike="noStrike" dirty="0">
                <a:solidFill>
                  <a:srgbClr val="374151"/>
                </a:solidFill>
                <a:effectLst/>
                <a:latin typeface="Söhne"/>
              </a:rPr>
              <a:t> On the left, price issues. Drug prices in the US are significantly higher than in other countries—that is a fact. Price inflation also exceeds the rate of overall inflation. We will talk in a moment about different views on why/whether that is a problem.</a:t>
            </a:r>
            <a:r>
              <a:rPr lang="en-US" dirty="0">
                <a:solidFill>
                  <a:srgbClr val="374151"/>
                </a:solidFill>
                <a:latin typeface="Söhne"/>
              </a:rPr>
              <a:t> </a:t>
            </a:r>
            <a:r>
              <a:rPr lang="en-US" b="0" i="0" u="none" strike="noStrike" dirty="0">
                <a:solidFill>
                  <a:srgbClr val="374151"/>
                </a:solidFill>
                <a:effectLst/>
                <a:latin typeface="Söhne"/>
              </a:rPr>
              <a:t> In the middle—the fact that the universe of drugs is always growing, which both raises the total and average spend (because new drugs are high-priced) and also increases utilization (because new patients are being added to the mix).</a:t>
            </a:r>
            <a:r>
              <a:rPr lang="en-US" dirty="0">
                <a:solidFill>
                  <a:srgbClr val="374151"/>
                </a:solidFill>
                <a:latin typeface="Söhne"/>
              </a:rPr>
              <a:t>  </a:t>
            </a:r>
            <a:r>
              <a:rPr lang="en-US" b="0" i="0" u="none" strike="noStrike" dirty="0">
                <a:solidFill>
                  <a:srgbClr val="374151"/>
                </a:solidFill>
                <a:effectLst/>
                <a:latin typeface="Söhne"/>
              </a:rPr>
              <a:t> On the right: Utilization factors.</a:t>
            </a:r>
            <a:r>
              <a:rPr lang="en-US" dirty="0">
                <a:solidFill>
                  <a:srgbClr val="374151"/>
                </a:solidFill>
                <a:latin typeface="Söhne"/>
              </a:rPr>
              <a:t>  </a:t>
            </a:r>
            <a:endParaRPr lang="en-US" b="0" i="0" u="none" strike="noStrike" dirty="0">
              <a:solidFill>
                <a:srgbClr val="374151"/>
              </a:solidFill>
              <a:effectLst/>
              <a:latin typeface="Söhne"/>
            </a:endParaRPr>
          </a:p>
          <a:p>
            <a:endParaRPr lang="en-US" dirty="0">
              <a:solidFill>
                <a:srgbClr val="374151"/>
              </a:solidFill>
              <a:latin typeface="Söhne"/>
            </a:endParaRPr>
          </a:p>
          <a:p>
            <a:r>
              <a:rPr lang="en-US" dirty="0">
                <a:solidFill>
                  <a:srgbClr val="374151"/>
                </a:solidFill>
                <a:latin typeface="Söhne"/>
              </a:rPr>
              <a:t>Further reading:</a:t>
            </a:r>
          </a:p>
          <a:p>
            <a:pPr algn="l">
              <a:buFont typeface="+mj-lt"/>
              <a:buAutoNum type="arabicPeriod"/>
            </a:pPr>
            <a:r>
              <a:rPr lang="en-US" b="0" i="0" u="none" strike="noStrike" dirty="0">
                <a:solidFill>
                  <a:srgbClr val="374151"/>
                </a:solidFill>
                <a:effectLst/>
                <a:latin typeface="Söhne"/>
              </a:rPr>
              <a:t>Price increase data: https://aspe.hhs.gov/sites/default/files/documents/d850985c20de42de984942c2d8e24341/price-tracking-brief.pdf</a:t>
            </a:r>
          </a:p>
          <a:p>
            <a:pPr>
              <a:buFont typeface="+mj-lt"/>
              <a:buAutoNum type="arabicPeriod"/>
            </a:pPr>
            <a:r>
              <a:rPr lang="en-US" b="0" i="0" u="none" strike="noStrike" dirty="0">
                <a:solidFill>
                  <a:srgbClr val="374151"/>
                </a:solidFill>
                <a:effectLst/>
                <a:latin typeface="Söhne"/>
              </a:rPr>
              <a:t>Utilization data: https://aspe.hhs.gov/sites/default/files/documents/88c547c976e915fc31fe2c6903ac0bc9/sdp-trends-prescription-drug-</a:t>
            </a:r>
            <a:r>
              <a:rPr lang="en-US" b="0" i="0" u="none" strike="noStrike" dirty="0" err="1">
                <a:solidFill>
                  <a:srgbClr val="374151"/>
                </a:solidFill>
                <a:effectLst/>
                <a:latin typeface="Söhne"/>
              </a:rPr>
              <a:t>spending.pdf</a:t>
            </a:r>
            <a:r>
              <a:rPr lang="en-US">
                <a:solidFill>
                  <a:srgbClr val="374151"/>
                </a:solidFill>
                <a:latin typeface="Söhne"/>
              </a:rPr>
              <a:t> </a:t>
            </a:r>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802EB50F-7FAB-2147-9996-6BA8CE411099}" type="slidenum">
              <a:rPr lang="en-US" smtClean="0"/>
              <a:t>18</a:t>
            </a:fld>
            <a:endParaRPr lang="en-US"/>
          </a:p>
        </p:txBody>
      </p:sp>
    </p:spTree>
    <p:extLst>
      <p:ext uri="{BB962C8B-B14F-4D97-AF65-F5344CB8AC3E}">
        <p14:creationId xmlns:p14="http://schemas.microsoft.com/office/powerpoint/2010/main" val="137982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helpful to have a vocabulary of (or at least the ability to recognize) some of the most expensive drugs, who makes them, and what they treat.  Note these drugs are not especially ‘new’; every drug on this list except Humira and Ozempic came out between 2017 (first CAR T) and late 2022 (</a:t>
            </a:r>
            <a:r>
              <a:rPr lang="en-US" dirty="0" err="1"/>
              <a:t>Hemgenix</a:t>
            </a:r>
            <a:r>
              <a:rPr lang="en-US" dirty="0"/>
              <a:t>) .</a:t>
            </a:r>
          </a:p>
          <a:p>
            <a:endParaRPr lang="en-US" dirty="0">
              <a:solidFill>
                <a:srgbClr val="3F3F3F"/>
              </a:solidFill>
              <a:effectLst/>
              <a:latin typeface="Helvetica" pitchFamily="2" charset="0"/>
            </a:endParaRPr>
          </a:p>
          <a:p>
            <a:r>
              <a:rPr lang="en-US" dirty="0">
                <a:solidFill>
                  <a:srgbClr val="3F3F3F"/>
                </a:solidFill>
                <a:effectLst/>
                <a:latin typeface="Helvetica" pitchFamily="2" charset="0"/>
              </a:rPr>
              <a:t>Not shown on this table, but an interesting angle on pharma economics is that Pfizer’s COVID vaccine, known to insiders as ‘Comirnaty’, had a relatively low per unit price, but it was the best selling pharmaceutical in 2022 by revenue - sales were twice the next highest selling drug.  As you probably already know from a patient viewpoint, it uses a novel technology (mRNA).</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19</a:t>
            </a:fld>
            <a:endParaRPr lang="en-US"/>
          </a:p>
        </p:txBody>
      </p:sp>
    </p:spTree>
    <p:extLst>
      <p:ext uri="{BB962C8B-B14F-4D97-AF65-F5344CB8AC3E}">
        <p14:creationId xmlns:p14="http://schemas.microsoft.com/office/powerpoint/2010/main" val="242248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all of our bootcamp topics, pharmacy is a must-understand part of healthcare for many of us.  Pharmacy (which is shorter to say than ‘drug ecosystem’) drives news and shapes the market because so much innovation and so much money both flow through it all the time.  It’s issues are both gnarly and high-stakes.  It is quite easy to go wrong in this topic mostly because it fights understanding. The value chain is complex and purposefully opaque. People discussing this area need to be familiar with some pharmacy-specific jargon not commonly used in the rest of healthcare.  It’s a political topic in which there are real sensitivities that one needs to be aware of.  And it’s constantly changing. </a:t>
            </a:r>
          </a:p>
        </p:txBody>
      </p:sp>
      <p:sp>
        <p:nvSpPr>
          <p:cNvPr id="4" name="Slide Number Placeholder 3"/>
          <p:cNvSpPr>
            <a:spLocks noGrp="1"/>
          </p:cNvSpPr>
          <p:nvPr>
            <p:ph type="sldNum" sz="quarter" idx="5"/>
          </p:nvPr>
        </p:nvSpPr>
        <p:spPr/>
        <p:txBody>
          <a:bodyPr/>
          <a:lstStyle/>
          <a:p>
            <a:fld id="{802EB50F-7FAB-2147-9996-6BA8CE411099}" type="slidenum">
              <a:rPr lang="en-US" smtClean="0"/>
              <a:t>2</a:t>
            </a:fld>
            <a:endParaRPr lang="en-US"/>
          </a:p>
        </p:txBody>
      </p:sp>
    </p:spTree>
    <p:extLst>
      <p:ext uri="{BB962C8B-B14F-4D97-AF65-F5344CB8AC3E}">
        <p14:creationId xmlns:p14="http://schemas.microsoft.com/office/powerpoint/2010/main" val="2772084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already moving fast into sensitive territories, because we are talking about spending, prices, and so on.  Let’s tackle market diplomacy issues head-on, so that you can be prepared for open-ended conversations with a wide range of people who work in and around the drug ecosystem. </a:t>
            </a:r>
          </a:p>
        </p:txBody>
      </p:sp>
      <p:sp>
        <p:nvSpPr>
          <p:cNvPr id="4" name="Slide Number Placeholder 3"/>
          <p:cNvSpPr>
            <a:spLocks noGrp="1"/>
          </p:cNvSpPr>
          <p:nvPr>
            <p:ph type="sldNum" sz="quarter" idx="5"/>
          </p:nvPr>
        </p:nvSpPr>
        <p:spPr/>
        <p:txBody>
          <a:bodyPr/>
          <a:lstStyle/>
          <a:p>
            <a:fld id="{802EB50F-7FAB-2147-9996-6BA8CE411099}" type="slidenum">
              <a:rPr lang="en-US" smtClean="0"/>
              <a:t>20</a:t>
            </a:fld>
            <a:endParaRPr lang="en-US"/>
          </a:p>
        </p:txBody>
      </p:sp>
    </p:spTree>
    <p:extLst>
      <p:ext uri="{BB962C8B-B14F-4D97-AF65-F5344CB8AC3E}">
        <p14:creationId xmlns:p14="http://schemas.microsoft.com/office/powerpoint/2010/main" val="17536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74151"/>
                </a:solidFill>
                <a:effectLst/>
                <a:latin typeface="Söhne"/>
              </a:rPr>
              <a:t>Here are five topics to be on the lookout for.  The goal today is simply to make everyone situationally aware that these controversial topics exist, what their outlines are, how to identify a pro/con argument when you hear one.  What you do with this knowledge is up to you, based on your personal and organizational goals and role in the conversation.  We will also conclude with a set of relatively non-controversial, but well-informed, example talking points that we personally would feel comfortable using if the goal is to keep the conversation substantive, but on safe political ground. </a:t>
            </a:r>
          </a:p>
          <a:p>
            <a:pPr algn="l"/>
            <a:endParaRPr lang="en-US" b="0" i="0" u="none" strike="noStrike" dirty="0">
              <a:solidFill>
                <a:srgbClr val="374151"/>
              </a:solidFill>
              <a:effectLst/>
              <a:latin typeface="Söhne"/>
            </a:endParaRPr>
          </a:p>
          <a:p>
            <a:pPr algn="l"/>
            <a:r>
              <a:rPr lang="en-US" b="0" i="0" u="none" strike="noStrike" dirty="0">
                <a:solidFill>
                  <a:srgbClr val="374151"/>
                </a:solidFill>
                <a:effectLst/>
                <a:latin typeface="Söhne"/>
              </a:rPr>
              <a:t>Our topics are: Pharma role in spend– are these business practice defensible, or not?  Price controls – do they inhibit innovation or protect patients?  The 340b program – is it a defensible policy, or too easy to game? Do PBMs help mitigate avoidable drug costs, or are they just fueling the fire?  And last but not least – everyone agrees drug shortages are a problem. But what are the causes, and what are the potential solutions?</a:t>
            </a:r>
          </a:p>
          <a:p>
            <a:pPr algn="l"/>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802EB50F-7FAB-2147-9996-6BA8CE411099}" type="slidenum">
              <a:rPr lang="en-US" smtClean="0"/>
              <a:t>21</a:t>
            </a:fld>
            <a:endParaRPr lang="en-US"/>
          </a:p>
        </p:txBody>
      </p:sp>
    </p:spTree>
    <p:extLst>
      <p:ext uri="{BB962C8B-B14F-4D97-AF65-F5344CB8AC3E}">
        <p14:creationId xmlns:p14="http://schemas.microsoft.com/office/powerpoint/2010/main" val="139687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I mentioned a moment ago that most observers can agree on some shared facts when it comes to pharma spending—but the WHY of spending trends, and specifically, pharma’s role in – that is a subjective area, so let’s tackle that one first. On this slide you can see there are two basic perspective “camps” when it comes to pharma role in spend patterns. On the left, when it comes to the fundamental WHY of the problem, a pharma-friendly explanation would be that high prices are the natural byproduct of expensive and risky investments in R&amp;D.  On the right, a more pharma-skeptical interpretation of the same fact base would be that pharma companies are inappropriately profiting – that they have managed to do this due to lack of regulatory controls, and by building an opaque value chain in which a wide range of middle-entities are taking a cut without delivering commensurate value back to the end purchaser.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Solution-wise, there are again two camps.  On the left: The pharma-friendly set of potential solutions include ideas like ‘alternative payment structures’, which is mostly the same concept as ‘outcomes-based pricing’ mentioned earlier.  Also, programs to help low-income patients facing insupportable drug costs, such as non-profit assistance programs and discount cards.  On the right: the pharma-skeptical potential solution arsenal leans toward ratcheting up regulation. Including the most recent salvo, the inflation reduction act, which created a small list of drugs that Medicare can negotiate the price of.  Many, many opinions out there about whether this legislation is fair and/or whether it will be effective in bringing down drug prices. </a:t>
            </a:r>
            <a:endParaRPr lang="en-US" dirty="0"/>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22</a:t>
            </a:fld>
            <a:endParaRPr lang="en-US"/>
          </a:p>
        </p:txBody>
      </p:sp>
    </p:spTree>
    <p:extLst>
      <p:ext uri="{BB962C8B-B14F-4D97-AF65-F5344CB8AC3E}">
        <p14:creationId xmlns:p14="http://schemas.microsoft.com/office/powerpoint/2010/main" val="378883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Here’s a little more information about the IRA’s pharma-related provisions. There are three main pillars of the legislation in which the most-discussed currently is the price negotiation pillar.  One thing to know about the drugs that are subject to this pillar is that </a:t>
            </a:r>
            <a:r>
              <a:rPr lang="en-US" dirty="0">
                <a:solidFill>
                  <a:srgbClr val="3F3F3F"/>
                </a:solidFill>
                <a:effectLst/>
                <a:latin typeface="Helvetica" pitchFamily="2" charset="0"/>
              </a:rPr>
              <a:t>CMS will only negotiate prices for high-cost drugs that don’t have competition. Right now, Part D plans (which are private) can and do negotiate drug prices on behalf of Medicare beneficiaries. Their primary negotiating leverage comes from the threat of excluding a product from their formulary (usually in favor of a competitor's product). Under the IRA, the government will be intervening in instances in which "the market" (i.e. supply and demand) has failed to produce a (non-manufacturer-determined) price.  The selected drugs – picked in October of 2023, span </a:t>
            </a:r>
            <a:r>
              <a:rPr lang="en-US" sz="1200" dirty="0">
                <a:solidFill>
                  <a:schemeClr val="tx2"/>
                </a:solidFill>
                <a:latin typeface="Arial" panose="020B0604020202020204" pitchFamily="34" charset="0"/>
                <a:ea typeface="Lato Light" panose="020F0502020204030203" pitchFamily="34" charset="0"/>
                <a:cs typeface="Arial" panose="020B0604020202020204" pitchFamily="34" charset="0"/>
              </a:rPr>
              <a:t>diabetes, heart failure and kidney disease, blood clot and stroke prevention, blood cancers, and inflammatory conditions such as rheumatoid arthritis and psoriasis. </a:t>
            </a:r>
            <a:endParaRPr lang="en-US" dirty="0">
              <a:solidFill>
                <a:srgbClr val="3F3F3F"/>
              </a:solidFill>
              <a:effectLst/>
              <a:latin typeface="Helvetica" pitchFamily="2" charset="0"/>
            </a:endParaRPr>
          </a:p>
          <a:p>
            <a:r>
              <a:rPr lang="en-US" dirty="0">
                <a:solidFill>
                  <a:srgbClr val="3F3F3F"/>
                </a:solidFill>
                <a:effectLst/>
                <a:latin typeface="Helvetica" pitchFamily="2" charset="0"/>
              </a:rPr>
              <a:t>The second pillar is a rebate requirement if average drug prices increase faster than the rate of general inflation</a:t>
            </a:r>
          </a:p>
          <a:p>
            <a:r>
              <a:rPr lang="en-US" dirty="0">
                <a:solidFill>
                  <a:srgbClr val="3F3F3F"/>
                </a:solidFill>
                <a:effectLst/>
                <a:latin typeface="Helvetica" pitchFamily="2" charset="0"/>
              </a:rPr>
              <a:t>And the third pillar caps Medicare beneficiaries out of pocket costs for certain drugs, such as insulin, and makes more patients eligible for a low-income subsidy.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Know that the pharma industry fought all these provisions hard and is still fighting them.  Example quote: “The process is in no way a “negotiation,” and CMS chose to go beyond what was outlined in the statute, taking the most extreme stance to sweep in as many medicines as possible and be as punitive as possible”--PhRMA (industry advocacy group)</a:t>
            </a:r>
            <a:endParaRPr lang="en-US" dirty="0"/>
          </a:p>
          <a:p>
            <a:endParaRPr lang="en-US" dirty="0"/>
          </a:p>
          <a:p>
            <a:r>
              <a:rPr lang="en-US" dirty="0"/>
              <a:t>https://</a:t>
            </a:r>
            <a:r>
              <a:rPr lang="en-US" dirty="0" err="1"/>
              <a:t>www.kff.org</a:t>
            </a:r>
            <a:r>
              <a:rPr lang="en-US" dirty="0"/>
              <a:t>/</a:t>
            </a:r>
            <a:r>
              <a:rPr lang="en-US" dirty="0" err="1"/>
              <a:t>medicare</a:t>
            </a:r>
            <a:r>
              <a:rPr lang="en-US" dirty="0"/>
              <a:t>/issue-brief/explaining-the-prescription-drug-provisions-in-the-inflation-reduction-act/</a:t>
            </a:r>
          </a:p>
          <a:p>
            <a:r>
              <a:rPr lang="en-US" dirty="0"/>
              <a:t>https://</a:t>
            </a:r>
            <a:r>
              <a:rPr lang="en-US" dirty="0" err="1"/>
              <a:t>www.specialtypharmacycontinuum.com</a:t>
            </a:r>
            <a:r>
              <a:rPr lang="en-US" dirty="0"/>
              <a:t>/Policy/Article/10-23/HHS-Selects-First-10-Drugs-for-Medicare-Rx-Price-Negotiation/71555</a:t>
            </a:r>
          </a:p>
          <a:p>
            <a:r>
              <a:rPr lang="en-US" dirty="0"/>
              <a:t>https://</a:t>
            </a:r>
            <a:r>
              <a:rPr lang="en-US" dirty="0" err="1"/>
              <a:t>catalyst.phrma.org</a:t>
            </a:r>
            <a:r>
              <a:rPr lang="en-US" dirty="0"/>
              <a:t>/cms-guidance-on-ira-price-setting-process-doubles-down-on-bad-policy</a:t>
            </a:r>
          </a:p>
          <a:p>
            <a:r>
              <a:rPr lang="en-US" dirty="0"/>
              <a:t>https://</a:t>
            </a:r>
            <a:r>
              <a:rPr lang="en-US" dirty="0" err="1"/>
              <a:t>www.fiercehealthcare.com</a:t>
            </a:r>
            <a:r>
              <a:rPr lang="en-US" dirty="0"/>
              <a:t>/payers/cms-gives-early-look-how-it-plans-negotiate-part-d-drug-prices-2026</a:t>
            </a:r>
          </a:p>
          <a:p>
            <a:r>
              <a:rPr lang="en-US" dirty="0"/>
              <a:t>https://</a:t>
            </a:r>
            <a:r>
              <a:rPr lang="en-US" dirty="0" err="1"/>
              <a:t>www.kff.org</a:t>
            </a:r>
            <a:r>
              <a:rPr lang="en-US" dirty="0"/>
              <a:t>/health-costs/poll-finding/public-weighs-in-on-</a:t>
            </a:r>
            <a:r>
              <a:rPr lang="en-US" dirty="0" err="1"/>
              <a:t>medicare</a:t>
            </a:r>
            <a:r>
              <a:rPr lang="en-US" dirty="0"/>
              <a:t>-drug-negotiations/#:~:text=Eight%20in%20ten%20adults%20(83,Democratic%2C%20and%20three%2Dfourths%20(</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23</a:t>
            </a:fld>
            <a:endParaRPr lang="en-US"/>
          </a:p>
        </p:txBody>
      </p:sp>
    </p:spTree>
    <p:extLst>
      <p:ext uri="{BB962C8B-B14F-4D97-AF65-F5344CB8AC3E}">
        <p14:creationId xmlns:p14="http://schemas.microsoft.com/office/powerpoint/2010/main" val="196449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on to our next controversial topic in pharmacy/the drug ecosystem:  340b.  In simplest terms, 340b is a federal program that’s been around for a long time but that drugmakers are constantly fighting—one that is currently a major support to the economics of hospitals and health systems. And also some for-profit companies that are not hospitals or systems, more on that in a second.  340b entitles healthcare organizations that serve a significant number of Medicaid recipients to buy drugs at a steep discount.  Note that hospitals and health systems that serve many Medicaid recipients are often called “disproportionate share” (DSH, pronounced ‘dish’).  But ”</a:t>
            </a:r>
            <a:r>
              <a:rPr lang="en-US" dirty="0">
                <a:solidFill>
                  <a:srgbClr val="3F3F3F"/>
                </a:solidFill>
                <a:effectLst/>
                <a:latin typeface="Helvetica" pitchFamily="2" charset="0"/>
              </a:rPr>
              <a:t>covered entities" includes DSH hospitals and also a smattering of other special categories, e.g. FQHCs, cancer hospitals, children's hospitals.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In any case, t</a:t>
            </a:r>
            <a:r>
              <a:rPr lang="en-US" dirty="0"/>
              <a:t>he difference between the discounted acquisition cost and reimbursement falls to the bottom line of the covered entity.</a:t>
            </a:r>
          </a:p>
          <a:p>
            <a:endParaRPr lang="en-US" dirty="0"/>
          </a:p>
          <a:p>
            <a:r>
              <a:rPr lang="en-US" dirty="0"/>
              <a:t>The program is controversial for multiple reasons—for example, as shown on the slide, discounts don’t need to be passed on to patients; eligibility for discounts is considered to be too broad; and also pharmacies that contract </a:t>
            </a:r>
            <a:r>
              <a:rPr lang="en-US" b="0" i="0" u="none" strike="noStrike" dirty="0">
                <a:solidFill>
                  <a:srgbClr val="374151"/>
                </a:solidFill>
                <a:effectLst/>
                <a:latin typeface="Söhne"/>
              </a:rPr>
              <a:t>with ‘covered entities’ (the ones that qualify for the discount) are accused of profiting off what is meant to be a safety net program, including by charging higher prices for the discounted drugs</a:t>
            </a:r>
            <a:r>
              <a:rPr lang="en-US" dirty="0">
                <a:solidFill>
                  <a:srgbClr val="374151"/>
                </a:solidFill>
                <a:latin typeface="Söhne"/>
              </a:rPr>
              <a:t> which </a:t>
            </a:r>
            <a:r>
              <a:rPr lang="en-US" b="0" i="0" u="none" strike="noStrike" dirty="0">
                <a:solidFill>
                  <a:srgbClr val="374151"/>
                </a:solidFill>
                <a:effectLst/>
                <a:latin typeface="Söhne"/>
              </a:rPr>
              <a:t>reduces the amount of savings that covered entities and patients receive. E.g. CVS, </a:t>
            </a:r>
            <a:r>
              <a:rPr lang="en-US" b="0" i="0" u="none" strike="noStrike" dirty="0" err="1">
                <a:solidFill>
                  <a:srgbClr val="374151"/>
                </a:solidFill>
                <a:effectLst/>
                <a:latin typeface="Söhne"/>
              </a:rPr>
              <a:t>walgreens</a:t>
            </a:r>
            <a:r>
              <a:rPr lang="en-US" b="0" i="0" u="none" strike="noStrike" dirty="0">
                <a:solidFill>
                  <a:srgbClr val="374151"/>
                </a:solidFill>
                <a:effectLst/>
                <a:latin typeface="Söhne"/>
              </a:rPr>
              <a:t>, rite-aid, Walmart and Kroger are all big players in this “business area”.</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Further reading: </a:t>
            </a:r>
            <a:r>
              <a:rPr lang="en-US" dirty="0"/>
              <a:t>https://</a:t>
            </a:r>
            <a:r>
              <a:rPr lang="en-US" dirty="0" err="1"/>
              <a:t>www.commonwealthfund.org</a:t>
            </a:r>
            <a:r>
              <a:rPr lang="en-US" dirty="0"/>
              <a:t>/publications/explainer/2022/</a:t>
            </a:r>
            <a:r>
              <a:rPr lang="en-US" dirty="0" err="1"/>
              <a:t>sep</a:t>
            </a:r>
            <a:r>
              <a:rPr lang="en-US" dirty="0"/>
              <a:t>/federal-340b-drug-pricing-program-what-it-is-why-its-facing-legal-challenges</a:t>
            </a:r>
          </a:p>
          <a:p>
            <a:pPr algn="l">
              <a:buFont typeface="+mj-lt"/>
              <a:buAutoNum type="arabicPeriod"/>
            </a:pPr>
            <a:endParaRPr lang="en-US" b="0" i="0" u="none" strike="noStrike"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24</a:t>
            </a:fld>
            <a:endParaRPr lang="en-US"/>
          </a:p>
        </p:txBody>
      </p:sp>
    </p:spTree>
    <p:extLst>
      <p:ext uri="{BB962C8B-B14F-4D97-AF65-F5344CB8AC3E}">
        <p14:creationId xmlns:p14="http://schemas.microsoft.com/office/powerpoint/2010/main" val="3153004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Controversial topic area number 3:  Pharmacy benefit managers or PBMs are corporate entities that are considered the “ultimate middle entity” in the drug value chain.  As shown across the top of the slide, here’s what they do officially. … [read functions].  In addition to what is here, note that PBMs also play a role in setting patient out of pocket expense for drugs  in the form of co-pay and co-insurance.</a:t>
            </a:r>
          </a:p>
          <a:p>
            <a:pPr marL="0" indent="0">
              <a:buFontTx/>
              <a:buNone/>
            </a:pPr>
            <a:endParaRPr lang="en-US" dirty="0"/>
          </a:p>
          <a:p>
            <a:pPr marL="0" indent="0">
              <a:buFontTx/>
              <a:buNone/>
            </a:pPr>
            <a:r>
              <a:rPr lang="en-US" dirty="0"/>
              <a:t>Unofficially, drug makers blame PBMs for making drugs unaffordable – of course PBMs claim drugmakers are the ones making drugs unaffordable. Each uses the other as a political scapegoat. </a:t>
            </a:r>
          </a:p>
          <a:p>
            <a:pPr marL="0" indent="0">
              <a:buFontTx/>
              <a:buNone/>
            </a:pPr>
            <a:endParaRPr lang="en-US" dirty="0"/>
          </a:p>
          <a:p>
            <a:pPr marL="0" indent="0">
              <a:buFontTx/>
              <a:buNone/>
            </a:pPr>
            <a:r>
              <a:rPr lang="en-US" dirty="0"/>
              <a:t>All PBM critics points to the fact that PBMs make money off the size of rebates, which are calculated as a percentage of the drug’s cost. That means that the bigger the cost, the more running room there is for “discounts”, meaning there does appears to be some misaligned incentives and some question as to whether PBMs are actually bringing costs down.  </a:t>
            </a:r>
          </a:p>
        </p:txBody>
      </p:sp>
      <p:sp>
        <p:nvSpPr>
          <p:cNvPr id="4" name="Slide Number Placeholder 3"/>
          <p:cNvSpPr>
            <a:spLocks noGrp="1"/>
          </p:cNvSpPr>
          <p:nvPr>
            <p:ph type="sldNum" sz="quarter" idx="5"/>
          </p:nvPr>
        </p:nvSpPr>
        <p:spPr/>
        <p:txBody>
          <a:bodyPr/>
          <a:lstStyle/>
          <a:p>
            <a:fld id="{802EB50F-7FAB-2147-9996-6BA8CE411099}" type="slidenum">
              <a:rPr lang="en-US" smtClean="0"/>
              <a:t>25</a:t>
            </a:fld>
            <a:endParaRPr lang="en-US"/>
          </a:p>
        </p:txBody>
      </p:sp>
    </p:spTree>
    <p:extLst>
      <p:ext uri="{BB962C8B-B14F-4D97-AF65-F5344CB8AC3E}">
        <p14:creationId xmlns:p14="http://schemas.microsoft.com/office/powerpoint/2010/main" val="67322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Lato Light" panose="020F0502020204030203" pitchFamily="34" charset="0"/>
                <a:cs typeface="Arial" panose="020B0604020202020204" pitchFamily="34" charset="0"/>
              </a:rPr>
              <a:t>PBMs are highly concentrated and mostly owned by massive corporate entitles that also include health insurers, not to mention pharmacies. It’s a very, very tangled corporate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Lato Light" panose="020F050202020403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Lato Light" panose="020F0502020204030203" pitchFamily="34" charset="0"/>
                <a:cs typeface="Arial" panose="020B0604020202020204" pitchFamily="34" charset="0"/>
              </a:rPr>
              <a:t>Here are some market diplomacy notes about PBMs.  First of all, there are use cases for them or ways in which they are actually considered valuable by their customers, which is to say employers that are purchasing their services.  Second, outside of this fan base, they are widely vilified as non-constructive drivers of health care cost and active obscurers of the already obscure drug value chain.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Lato Light" panose="020F050202020403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Lato Light" panose="020F0502020204030203" pitchFamily="34" charset="0"/>
                <a:cs typeface="Arial" panose="020B0604020202020204" pitchFamily="34" charset="0"/>
              </a:rPr>
              <a:t>WITHIN PBMs, we would say they are used to being painted as ‘the bad guy’. They aim to stay out of the media and regulatory spotlight. </a:t>
            </a:r>
            <a:r>
              <a:rPr lang="en-US" sz="1200" b="0" i="0" u="none" strike="noStrike" dirty="0">
                <a:solidFill>
                  <a:srgbClr val="5F6062"/>
                </a:solidFill>
                <a:effectLst/>
                <a:latin typeface="acumin-pro-semi-condensed"/>
                <a:ea typeface="Lato Light" panose="020F0502020204030203" pitchFamily="34" charset="0"/>
                <a:cs typeface="Arial" panose="020B0604020202020204" pitchFamily="34" charset="0"/>
              </a:rPr>
              <a:t>If you ask a </a:t>
            </a:r>
            <a:r>
              <a:rPr lang="en-US" b="0" i="0" u="none" strike="noStrike" dirty="0">
                <a:solidFill>
                  <a:srgbClr val="5F6062"/>
                </a:solidFill>
                <a:effectLst/>
                <a:latin typeface="acumin-pro-semi-condensed"/>
              </a:rPr>
              <a:t>PBM industry professional what THEY are interested in, </a:t>
            </a:r>
            <a:r>
              <a:rPr lang="en-US" b="0" i="0" u="none" strike="noStrike" dirty="0" err="1">
                <a:solidFill>
                  <a:srgbClr val="5F6062"/>
                </a:solidFill>
                <a:effectLst/>
                <a:latin typeface="acumin-pro-semi-condensed"/>
              </a:rPr>
              <a:t>trendwise</a:t>
            </a:r>
            <a:r>
              <a:rPr lang="en-US" b="0" i="0" u="none" strike="noStrike" dirty="0">
                <a:solidFill>
                  <a:srgbClr val="5F6062"/>
                </a:solidFill>
                <a:effectLst/>
                <a:latin typeface="acumin-pro-semi-condensed"/>
              </a:rPr>
              <a:t> and </a:t>
            </a:r>
            <a:r>
              <a:rPr lang="en-US" b="0" i="0" u="none" strike="noStrike" dirty="0" err="1">
                <a:solidFill>
                  <a:srgbClr val="5F6062"/>
                </a:solidFill>
                <a:effectLst/>
                <a:latin typeface="acumin-pro-semi-condensed"/>
              </a:rPr>
              <a:t>topicwise</a:t>
            </a:r>
            <a:r>
              <a:rPr lang="en-US" b="0" i="0" u="none" strike="noStrike" dirty="0">
                <a:solidFill>
                  <a:srgbClr val="5F6062"/>
                </a:solidFill>
                <a:effectLst/>
                <a:latin typeface="acumin-pro-semi-condensed"/>
              </a:rPr>
              <a:t>, they will say things like the development of  Humira biosimilars.. The fact that specialty pharmaceuticals are accounting for a larger proportion of drug spend… the emergence of startup PBMs (like Capital Rx, </a:t>
            </a:r>
            <a:r>
              <a:rPr lang="en-US" b="0" i="0" u="none" strike="noStrike" dirty="0" err="1">
                <a:solidFill>
                  <a:srgbClr val="5F6062"/>
                </a:solidFill>
                <a:effectLst/>
                <a:latin typeface="acumin-pro-semi-condensed"/>
              </a:rPr>
              <a:t>CleverRx</a:t>
            </a:r>
            <a:r>
              <a:rPr lang="en-US" b="0" i="0" u="none" strike="noStrike" dirty="0">
                <a:solidFill>
                  <a:srgbClr val="5F6062"/>
                </a:solidFill>
                <a:effectLst/>
                <a:latin typeface="acumin-pro-semi-condensed"/>
              </a:rPr>
              <a:t> and </a:t>
            </a:r>
            <a:r>
              <a:rPr lang="en-US" b="0" i="0" u="none" strike="noStrike" dirty="0" err="1">
                <a:solidFill>
                  <a:srgbClr val="5F6062"/>
                </a:solidFill>
                <a:effectLst/>
                <a:latin typeface="acumin-pro-semi-condensed"/>
              </a:rPr>
              <a:t>AscellaHealth</a:t>
            </a:r>
            <a:r>
              <a:rPr lang="en-US" b="0" i="0" u="none" strike="noStrike" dirty="0">
                <a:solidFill>
                  <a:srgbClr val="5F6062"/>
                </a:solidFill>
                <a:effectLst/>
                <a:latin typeface="acumin-pro-semi-condensed"/>
              </a:rPr>
              <a:t>).  They are also waiting to see what, if anything,  </a:t>
            </a:r>
            <a:r>
              <a:rPr lang="en-US" b="1" i="0" u="none" strike="noStrike" dirty="0">
                <a:solidFill>
                  <a:srgbClr val="5F6062"/>
                </a:solidFill>
                <a:effectLst/>
                <a:latin typeface="acumin-pro-semi-condensed"/>
              </a:rPr>
              <a:t>will come out of an investigation by the Federal Trade Commission (FTC) into the major PBMs.</a:t>
            </a:r>
            <a:endParaRPr lang="en-US" sz="1200" b="0" i="0" u="none" strike="noStrike"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26</a:t>
            </a:fld>
            <a:endParaRPr lang="en-US"/>
          </a:p>
        </p:txBody>
      </p:sp>
    </p:spTree>
    <p:extLst>
      <p:ext uri="{BB962C8B-B14F-4D97-AF65-F5344CB8AC3E}">
        <p14:creationId xmlns:p14="http://schemas.microsoft.com/office/powerpoint/2010/main" val="1544738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 #4 that you will run into in the pharmacy/drug ecosystem space is drug shortage.  Here is a rare example of a topic that is active, but not as contentious as the others in this terrain – all stakeholders agree that shortages are a problem, the question is what to do about them. </a:t>
            </a:r>
          </a:p>
          <a:p>
            <a:endParaRPr lang="en-US" dirty="0"/>
          </a:p>
          <a:p>
            <a:r>
              <a:rPr lang="en-US" dirty="0"/>
              <a:t>The first thing to know about shortages is that they are being experienced across multiple different drug types, and the reasons are often in common, but not always.  In other words, the exact driver, or set of drivers, of the shortage somewhat depends on the drug in question.  There’s everything from manufacturing issues to economic problems, such as “market failures” like there not being enough of a perceived incentive for manufacturers to invest heavily in producing certain kinds of drugs. </a:t>
            </a:r>
          </a:p>
        </p:txBody>
      </p:sp>
      <p:sp>
        <p:nvSpPr>
          <p:cNvPr id="4" name="Slide Number Placeholder 3"/>
          <p:cNvSpPr>
            <a:spLocks noGrp="1"/>
          </p:cNvSpPr>
          <p:nvPr>
            <p:ph type="sldNum" sz="quarter" idx="5"/>
          </p:nvPr>
        </p:nvSpPr>
        <p:spPr/>
        <p:txBody>
          <a:bodyPr/>
          <a:lstStyle/>
          <a:p>
            <a:fld id="{802EB50F-7FAB-2147-9996-6BA8CE411099}" type="slidenum">
              <a:rPr lang="en-US" smtClean="0"/>
              <a:t>27</a:t>
            </a:fld>
            <a:endParaRPr lang="en-US"/>
          </a:p>
        </p:txBody>
      </p:sp>
    </p:spTree>
    <p:extLst>
      <p:ext uri="{BB962C8B-B14F-4D97-AF65-F5344CB8AC3E}">
        <p14:creationId xmlns:p14="http://schemas.microsoft.com/office/powerpoint/2010/main" val="1033989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What’s being done about the problem of shortages?  Well a lot of things… [ read items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However, experts question whether all this activity is sufficient to get to resolution.  Legislative action may be required</a:t>
            </a:r>
            <a:r>
              <a:rPr lang="en-US" b="0" i="0" u="none" strike="noStrike">
                <a:solidFill>
                  <a:srgbClr val="374151"/>
                </a:solidFill>
                <a:effectLst/>
                <a:latin typeface="Söhne"/>
              </a:rPr>
              <a:t>.  </a:t>
            </a:r>
            <a:r>
              <a:rPr lang="en-US">
                <a:solidFill>
                  <a:srgbClr val="3F3F3F"/>
                </a:solidFill>
                <a:effectLst/>
                <a:latin typeface="Helvetica" pitchFamily="2" charset="0"/>
              </a:rPr>
              <a:t> </a:t>
            </a:r>
            <a:endParaRPr lang="en-US"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b="0" i="0" u="none" strike="noStrike"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802EB50F-7FAB-2147-9996-6BA8CE411099}" type="slidenum">
              <a:rPr lang="en-US" smtClean="0"/>
              <a:t>28</a:t>
            </a:fld>
            <a:endParaRPr lang="en-US"/>
          </a:p>
        </p:txBody>
      </p:sp>
    </p:spTree>
    <p:extLst>
      <p:ext uri="{BB962C8B-B14F-4D97-AF65-F5344CB8AC3E}">
        <p14:creationId xmlns:p14="http://schemas.microsoft.com/office/powerpoint/2010/main" val="400724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have seen, there are a lot of different controversies in the pharmacy/drug ecosystem space.  If your goal is to participate in conversations in these areas in an informed, yet noncontroversial way, here are some talking points we would recommend.   </a:t>
            </a:r>
          </a:p>
        </p:txBody>
      </p:sp>
      <p:sp>
        <p:nvSpPr>
          <p:cNvPr id="4" name="Slide Number Placeholder 3"/>
          <p:cNvSpPr>
            <a:spLocks noGrp="1"/>
          </p:cNvSpPr>
          <p:nvPr>
            <p:ph type="sldNum" sz="quarter" idx="5"/>
          </p:nvPr>
        </p:nvSpPr>
        <p:spPr/>
        <p:txBody>
          <a:bodyPr/>
          <a:lstStyle/>
          <a:p>
            <a:fld id="{802EB50F-7FAB-2147-9996-6BA8CE411099}" type="slidenum">
              <a:rPr lang="en-US" smtClean="0"/>
              <a:t>29</a:t>
            </a:fld>
            <a:endParaRPr lang="en-US"/>
          </a:p>
        </p:txBody>
      </p:sp>
    </p:spTree>
    <p:extLst>
      <p:ext uri="{BB962C8B-B14F-4D97-AF65-F5344CB8AC3E}">
        <p14:creationId xmlns:p14="http://schemas.microsoft.com/office/powerpoint/2010/main" val="362242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again– getting up to speed is doable as long as we take it one step at a time. Here are the layers we are going to use to make sure everyone feels confident conversing in this space.</a:t>
            </a:r>
          </a:p>
        </p:txBody>
      </p:sp>
      <p:sp>
        <p:nvSpPr>
          <p:cNvPr id="4" name="Slide Number Placeholder 3"/>
          <p:cNvSpPr>
            <a:spLocks noGrp="1"/>
          </p:cNvSpPr>
          <p:nvPr>
            <p:ph type="sldNum" sz="quarter" idx="5"/>
          </p:nvPr>
        </p:nvSpPr>
        <p:spPr/>
        <p:txBody>
          <a:bodyPr/>
          <a:lstStyle/>
          <a:p>
            <a:fld id="{802EB50F-7FAB-2147-9996-6BA8CE411099}" type="slidenum">
              <a:rPr lang="en-US" smtClean="0"/>
              <a:t>3</a:t>
            </a:fld>
            <a:endParaRPr lang="en-US"/>
          </a:p>
        </p:txBody>
      </p:sp>
    </p:spTree>
    <p:extLst>
      <p:ext uri="{BB962C8B-B14F-4D97-AF65-F5344CB8AC3E}">
        <p14:creationId xmlns:p14="http://schemas.microsoft.com/office/powerpoint/2010/main" val="3690247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adopted a kind of “to whom it may concern” stance on facts and issues in pharmacy/the drug ecosystem.  Let’s now pick up the industry viewpoint kaleidoscope and start clicking through the various lenses, adopting the worldview of different major players one at a time to see what this topic terrain looks like from their perspective.</a:t>
            </a:r>
          </a:p>
        </p:txBody>
      </p:sp>
      <p:sp>
        <p:nvSpPr>
          <p:cNvPr id="4" name="Slide Number Placeholder 3"/>
          <p:cNvSpPr>
            <a:spLocks noGrp="1"/>
          </p:cNvSpPr>
          <p:nvPr>
            <p:ph type="sldNum" sz="quarter" idx="5"/>
          </p:nvPr>
        </p:nvSpPr>
        <p:spPr/>
        <p:txBody>
          <a:bodyPr/>
          <a:lstStyle/>
          <a:p>
            <a:fld id="{802EB50F-7FAB-2147-9996-6BA8CE411099}" type="slidenum">
              <a:rPr lang="en-US" smtClean="0"/>
              <a:t>30</a:t>
            </a:fld>
            <a:endParaRPr lang="en-US"/>
          </a:p>
        </p:txBody>
      </p:sp>
    </p:spTree>
    <p:extLst>
      <p:ext uri="{BB962C8B-B14F-4D97-AF65-F5344CB8AC3E}">
        <p14:creationId xmlns:p14="http://schemas.microsoft.com/office/powerpoint/2010/main" val="2926791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drugmaker industry or “pharma companies” as they are collectively called, here are the major ongoing areas of activity that occupy the time of a general management team.  This is anytime, any year. </a:t>
            </a:r>
          </a:p>
          <a:p>
            <a:endParaRPr lang="en-US" dirty="0"/>
          </a:p>
          <a:p>
            <a:r>
              <a:rPr lang="en-US" dirty="0"/>
              <a:t>Note that, not on the slide, but in the overlap between “R&amp;D” and “intellectual property protection” is a practice known as “evergreening”.  This refers to </a:t>
            </a:r>
            <a:r>
              <a:rPr lang="en-US" dirty="0">
                <a:solidFill>
                  <a:srgbClr val="3F3F3F"/>
                </a:solidFill>
                <a:effectLst/>
                <a:latin typeface="Helvetica" pitchFamily="2" charset="0"/>
              </a:rPr>
              <a:t>the practice of taking an existing patented drug and adding something new to extend the patent. The new thing could be a new method of administration or mixing it with another drug. NOTE there is some sensitivity around the term -- or at least the implication that this is a profit strategy rather than legitimate development. </a:t>
            </a:r>
          </a:p>
          <a:p>
            <a:endParaRPr lang="en-US"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Also, a note on “corporate portfolio”  --  M&amp;A is a major way that drugmakers shift around their product portfolio. </a:t>
            </a:r>
            <a:r>
              <a:rPr lang="en-US" sz="1200" dirty="0">
                <a:latin typeface="Arial" panose="020B0604020202020204" pitchFamily="34" charset="0"/>
                <a:ea typeface="Lato Light" panose="020F0502020204030203" pitchFamily="34" charset="0"/>
                <a:cs typeface="Arial" panose="020B0604020202020204" pitchFamily="34" charset="0"/>
              </a:rPr>
              <a:t>Life sciences deal activity was extremely high across in 2020 and 2021; though it slowed slightly in 2022, 2023 is shaping up to be another blockbuster as makers buy smaller manufacturers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Lato Light" panose="020F0502020204030203" pitchFamily="34" charset="0"/>
              <a:cs typeface="Arial" panose="020B0604020202020204" pitchFamily="34" charset="0"/>
            </a:endParaRPr>
          </a:p>
          <a:p>
            <a:pPr marL="0" indent="0">
              <a:buFontTx/>
              <a:buNone/>
            </a:pPr>
            <a:r>
              <a:rPr lang="en-US" sz="1200" dirty="0">
                <a:latin typeface="Arial" panose="020B0604020202020204" pitchFamily="34" charset="0"/>
                <a:ea typeface="Lato Light" panose="020F0502020204030203" pitchFamily="34" charset="0"/>
                <a:cs typeface="Arial" panose="020B0604020202020204" pitchFamily="34" charset="0"/>
              </a:rPr>
              <a:t>Related statistics: </a:t>
            </a:r>
          </a:p>
          <a:p>
            <a:pPr marL="171450" indent="-171450">
              <a:buFont typeface="Arial" panose="020B0604020202020204" pitchFamily="34" charset="0"/>
              <a:buChar char="•"/>
            </a:pPr>
            <a:r>
              <a:rPr lang="en-US" dirty="0"/>
              <a:t>Number of M&amp;A deals: https://www2.deloitte.com/us/</a:t>
            </a:r>
            <a:r>
              <a:rPr lang="en-US" dirty="0" err="1"/>
              <a:t>en</a:t>
            </a:r>
            <a:r>
              <a:rPr lang="en-US" dirty="0"/>
              <a:t>/pages/life-sciences-and-health-care/articles/mergers-and-acquisitions-trends-survey-life-</a:t>
            </a:r>
            <a:r>
              <a:rPr lang="en-US" dirty="0" err="1"/>
              <a:t>sciences.html</a:t>
            </a:r>
            <a:r>
              <a:rPr lang="en-US" dirty="0"/>
              <a:t> </a:t>
            </a:r>
          </a:p>
          <a:p>
            <a:pPr marL="171450" indent="-171450">
              <a:buFont typeface="Arial" panose="020B0604020202020204" pitchFamily="34" charset="0"/>
              <a:buChar char="•"/>
            </a:pPr>
            <a:r>
              <a:rPr lang="en-US" dirty="0"/>
              <a:t>Biosimilar CAGR: https://</a:t>
            </a:r>
            <a:r>
              <a:rPr lang="en-US" dirty="0" err="1"/>
              <a:t>www.globenewswire.com</a:t>
            </a:r>
            <a:r>
              <a:rPr lang="en-US" dirty="0"/>
              <a:t>/</a:t>
            </a:r>
            <a:r>
              <a:rPr lang="en-US" dirty="0" err="1"/>
              <a:t>en</a:t>
            </a:r>
            <a:r>
              <a:rPr lang="en-US" dirty="0"/>
              <a:t>/news-release/2023/02/28/2616776/0/</a:t>
            </a:r>
            <a:r>
              <a:rPr lang="en-US" dirty="0" err="1"/>
              <a:t>en</a:t>
            </a:r>
            <a:r>
              <a:rPr lang="en-US" dirty="0"/>
              <a:t>/Biosimilars-Market-is-Anticipated-to-Grow-at-a-CAGR-of-14-1-from-2023-2032-due-to-Increasing-Incidences-of-Chronic-Diseases.html </a:t>
            </a:r>
          </a:p>
          <a:p>
            <a:pPr marL="171450" indent="-171450">
              <a:buFont typeface="Arial" panose="020B0604020202020204" pitchFamily="34" charset="0"/>
              <a:buChar char="•"/>
            </a:pPr>
            <a:r>
              <a:rPr lang="en-US" dirty="0"/>
              <a:t>FDA approvals: https://</a:t>
            </a:r>
            <a:r>
              <a:rPr lang="en-US" dirty="0" err="1"/>
              <a:t>www.personalizedmedicinecoalition.org</a:t>
            </a:r>
            <a:r>
              <a:rPr lang="en-US" dirty="0"/>
              <a:t>/</a:t>
            </a:r>
            <a:r>
              <a:rPr lang="en-US" dirty="0" err="1"/>
              <a:t>Userfiles</a:t>
            </a:r>
            <a:r>
              <a:rPr lang="en-US" dirty="0"/>
              <a:t>/PMC-Corporate/file/Personalized_Medicine_at_FDA_The_Scope_Significance_of_Progress_in_2021.pdf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Lato Light" panose="020F0502020204030203"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31</a:t>
            </a:fld>
            <a:endParaRPr lang="en-US"/>
          </a:p>
        </p:txBody>
      </p:sp>
    </p:spTree>
    <p:extLst>
      <p:ext uri="{BB962C8B-B14F-4D97-AF65-F5344CB8AC3E}">
        <p14:creationId xmlns:p14="http://schemas.microsoft.com/office/powerpoint/2010/main" val="2456507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74151"/>
                </a:solidFill>
                <a:effectLst/>
                <a:latin typeface="Söhne"/>
              </a:rPr>
              <a:t>For 2023 specifically, here are some issues that are bubbling to the top of the general management team priority list. </a:t>
            </a:r>
          </a:p>
          <a:p>
            <a:endParaRPr lang="en-US"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 the slide, but if we had to add one more it would be about how Many pharma companies are investing heavily in developing </a:t>
            </a:r>
            <a:r>
              <a:rPr lang="en-US" sz="1200" dirty="0">
                <a:latin typeface="Arial" panose="020B0604020202020204" pitchFamily="34" charset="0"/>
                <a:ea typeface="Lato Light" panose="020F0502020204030203" pitchFamily="34" charset="0"/>
                <a:cs typeface="Arial" panose="020B0604020202020204" pitchFamily="34" charset="0"/>
              </a:rPr>
              <a:t>Biosimilars, which allow makers to undercut the price of a drug’s more expensive biologic counterpart These have been hitting the market at an impressive pace, despite legal push-back from competitors.  </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32</a:t>
            </a:fld>
            <a:endParaRPr lang="en-US"/>
          </a:p>
        </p:txBody>
      </p:sp>
    </p:spTree>
    <p:extLst>
      <p:ext uri="{BB962C8B-B14F-4D97-AF65-F5344CB8AC3E}">
        <p14:creationId xmlns:p14="http://schemas.microsoft.com/office/powerpoint/2010/main" val="107527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 people who work for drugmakers, or lobbying groups, vendors and other allies of the industry, are unlikely to view themselves as the ‘bad guy’ in any pharma controversy.  On the left are some key points about how people who work in and around these organizations view themselves, their organizations, and the cost problem.</a:t>
            </a:r>
          </a:p>
          <a:p>
            <a:endParaRPr lang="en-US" dirty="0"/>
          </a:p>
          <a:p>
            <a:r>
              <a:rPr lang="en-US" dirty="0"/>
              <a:t>On the right, here is a very pharma-centric lens on other players in the industry.</a:t>
            </a:r>
          </a:p>
        </p:txBody>
      </p:sp>
      <p:sp>
        <p:nvSpPr>
          <p:cNvPr id="4" name="Slide Number Placeholder 3"/>
          <p:cNvSpPr>
            <a:spLocks noGrp="1"/>
          </p:cNvSpPr>
          <p:nvPr>
            <p:ph type="sldNum" sz="quarter" idx="5"/>
          </p:nvPr>
        </p:nvSpPr>
        <p:spPr/>
        <p:txBody>
          <a:bodyPr/>
          <a:lstStyle/>
          <a:p>
            <a:fld id="{802EB50F-7FAB-2147-9996-6BA8CE411099}" type="slidenum">
              <a:rPr lang="en-US" smtClean="0"/>
              <a:t>33</a:t>
            </a:fld>
            <a:endParaRPr lang="en-US"/>
          </a:p>
        </p:txBody>
      </p:sp>
    </p:spTree>
    <p:extLst>
      <p:ext uri="{BB962C8B-B14F-4D97-AF65-F5344CB8AC3E}">
        <p14:creationId xmlns:p14="http://schemas.microsoft.com/office/powerpoint/2010/main" val="984510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Physicians have many different feelings about drugs and the pharmacy industry—as this slide shows, those feelings range from positive (drugs as an essential tool for helping patients) through mixed, to negative (prior authorization—and of course prices).  We think it’s fair to say that when it comes to drug prices, many physicians </a:t>
            </a:r>
            <a:r>
              <a:rPr lang="en-US" dirty="0">
                <a:solidFill>
                  <a:srgbClr val="3F3F3F"/>
                </a:solidFill>
                <a:effectLst/>
                <a:latin typeface="Helvetica" pitchFamily="2" charset="0"/>
              </a:rPr>
              <a:t>have taken a "head in the sand" approach to drug prices. ("I don't know how much it costs, and I don't want to know.") But it's increasingly hard for them to stay ignorant of the prices their patients are paying.</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34</a:t>
            </a:fld>
            <a:endParaRPr lang="en-US"/>
          </a:p>
        </p:txBody>
      </p:sp>
    </p:spTree>
    <p:extLst>
      <p:ext uri="{BB962C8B-B14F-4D97-AF65-F5344CB8AC3E}">
        <p14:creationId xmlns:p14="http://schemas.microsoft.com/office/powerpoint/2010/main" val="1159380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hospital, or hospital-heavy health system, view on drugs is a complex one in part because drug economics get very complicated at this kind of healthcare organization.  For hospitals and health systems, drugs can be BOTH a revenue and profit center, AND a cost center that drags down margins.  Also, similarly to physicians, hospitals and health systems’ leaders have appreciation for the clinical necessity and/or major benefits of drugs, while also stressing hard about the logistical, strategic, and economic issues around drugs.</a:t>
            </a:r>
          </a:p>
          <a:p>
            <a:endParaRPr lang="en-US" dirty="0"/>
          </a:p>
          <a:p>
            <a:r>
              <a:rPr lang="en-US" dirty="0"/>
              <a:t>Last but not least at the bottom – important to remember that hospitals and health systems—especially ACADEMIC hospitals and systems – play a significant role in drug R&amp;D, with economics and institutional identity very intertwined with this part of the drug landscape.  And many hospitals and systems – NOT just academics – are heavily involved in clinical trials and the gathering of real-world evidence as part of the clinical trial world. </a:t>
            </a:r>
          </a:p>
        </p:txBody>
      </p:sp>
      <p:sp>
        <p:nvSpPr>
          <p:cNvPr id="4" name="Slide Number Placeholder 3"/>
          <p:cNvSpPr>
            <a:spLocks noGrp="1"/>
          </p:cNvSpPr>
          <p:nvPr>
            <p:ph type="sldNum" sz="quarter" idx="5"/>
          </p:nvPr>
        </p:nvSpPr>
        <p:spPr/>
        <p:txBody>
          <a:bodyPr/>
          <a:lstStyle/>
          <a:p>
            <a:fld id="{802EB50F-7FAB-2147-9996-6BA8CE411099}" type="slidenum">
              <a:rPr lang="en-US" smtClean="0"/>
              <a:t>35</a:t>
            </a:fld>
            <a:endParaRPr lang="en-US"/>
          </a:p>
        </p:txBody>
      </p:sp>
    </p:spTree>
    <p:extLst>
      <p:ext uri="{BB962C8B-B14F-4D97-AF65-F5344CB8AC3E}">
        <p14:creationId xmlns:p14="http://schemas.microsoft.com/office/powerpoint/2010/main" val="2699258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drug-related economics of providers weren’t complex enough – insurance companies– or the increasingly diversified corporate entities that INCLUDE insurance companies – also have both revenue-generating and cost-reducing incentives when it comes to drugs. </a:t>
            </a:r>
          </a:p>
          <a:p>
            <a:endParaRPr lang="en-US" dirty="0"/>
          </a:p>
          <a:p>
            <a:r>
              <a:rPr lang="en-US" dirty="0"/>
              <a:t>At the bottom, always remember that if costs are going up in healthcare, similar to a PBM, health insurers end up benefitting as long as premiums keep pace (because their profit margins are capped, so bigger costs mean more absolute dollars flowing through same regulated percentage going to profit). </a:t>
            </a:r>
          </a:p>
        </p:txBody>
      </p:sp>
      <p:sp>
        <p:nvSpPr>
          <p:cNvPr id="4" name="Slide Number Placeholder 3"/>
          <p:cNvSpPr>
            <a:spLocks noGrp="1"/>
          </p:cNvSpPr>
          <p:nvPr>
            <p:ph type="sldNum" sz="quarter" idx="5"/>
          </p:nvPr>
        </p:nvSpPr>
        <p:spPr/>
        <p:txBody>
          <a:bodyPr/>
          <a:lstStyle/>
          <a:p>
            <a:fld id="{802EB50F-7FAB-2147-9996-6BA8CE411099}" type="slidenum">
              <a:rPr lang="en-US" smtClean="0"/>
              <a:t>36</a:t>
            </a:fld>
            <a:endParaRPr lang="en-US"/>
          </a:p>
        </p:txBody>
      </p:sp>
    </p:spTree>
    <p:extLst>
      <p:ext uri="{BB962C8B-B14F-4D97-AF65-F5344CB8AC3E}">
        <p14:creationId xmlns:p14="http://schemas.microsoft.com/office/powerpoint/2010/main" val="1865016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(aside from pharmaceutical companies of course)  have a much more straightforward relationship to the topic of drugs.  Basically, they are frustrated, concerned, and looking for solutions to increasing costs when it comes to covering employee and family prescriptions.  </a:t>
            </a:r>
          </a:p>
          <a:p>
            <a:endParaRPr lang="en-US" dirty="0"/>
          </a:p>
          <a:p>
            <a:r>
              <a:rPr lang="en-US" dirty="0"/>
              <a:t>This is true across the board but some important distinctions among the kinds of drugs they are concerned about…. </a:t>
            </a:r>
          </a:p>
          <a:p>
            <a:endParaRPr lang="en-US" dirty="0"/>
          </a:p>
          <a:p>
            <a:r>
              <a:rPr lang="en-US" dirty="0"/>
              <a:t>Further reading:  https://ww2.businessgrouphealth.org/</a:t>
            </a:r>
            <a:r>
              <a:rPr lang="en-US" dirty="0" err="1"/>
              <a:t>acton</a:t>
            </a:r>
            <a:r>
              <a:rPr lang="en-US" dirty="0"/>
              <a:t>/attachment/32043/f-7262a100-64a9-4b52-96f4-37a344f9fc47/1/-/-/-/-/2023_PDS-Exec%20Summary.pdf</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37</a:t>
            </a:fld>
            <a:endParaRPr lang="en-US"/>
          </a:p>
        </p:txBody>
      </p:sp>
    </p:spTree>
    <p:extLst>
      <p:ext uri="{BB962C8B-B14F-4D97-AF65-F5344CB8AC3E}">
        <p14:creationId xmlns:p14="http://schemas.microsoft.com/office/powerpoint/2010/main" val="43317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It’s worth calling out that employers are especially concerned right now with the rising cost of specialty drugs.  Not on the slide but the top spend category that employers are worried about in general recently switched from musculoskeletal (think, spine surgeries) to cancer – and one of the major concerns about cancer is the prevalence of increasingly high-cost specialty drugs.   Take a look at the statistics about the specialty drug PROBLEM along the 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 And some example employer strategies to try to mitigate the specialty drug problem along the bottom of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Source: Business Group on Health, “2023 Large Employers’ Health Care Strategy and Plan Design Survey,” August 2022.</a:t>
            </a:r>
            <a:endParaRPr lang="en-US" sz="1200" b="0" i="0" dirty="0">
              <a:solidFill>
                <a:schemeClr val="tx2"/>
              </a:solidFill>
              <a:effectLst/>
            </a:endParaRP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38</a:t>
            </a:fld>
            <a:endParaRPr lang="en-US"/>
          </a:p>
        </p:txBody>
      </p:sp>
    </p:spTree>
    <p:extLst>
      <p:ext uri="{BB962C8B-B14F-4D97-AF65-F5344CB8AC3E}">
        <p14:creationId xmlns:p14="http://schemas.microsoft.com/office/powerpoint/2010/main" val="3090312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hats to the government viewpoint, especially the federal government – basically the drug problem is a microcosm of the healthcare problem.  That is, the drug ecosystem is a MASSIVE part of the healthcare economy – which is a massive part of the national economy – and no one in the federal government wants to put a dent into that, nor do they want to run afoul of the major lobbying interests associated with the industry.   On the other hand,  there is a clear public interest mandate to keep drug costs low and drugs accessible and safe.  This makes regulating pharmacy and the drug ecosystem a constant balancing act.  </a:t>
            </a:r>
          </a:p>
          <a:p>
            <a:endParaRPr lang="en-US" dirty="0"/>
          </a:p>
          <a:p>
            <a:r>
              <a:rPr lang="en-US" dirty="0"/>
              <a:t>On this slide, follow along the life science value chain chronologically, noting all the different ways in which government interest and activity appears along the way.</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39</a:t>
            </a:fld>
            <a:endParaRPr lang="en-US"/>
          </a:p>
        </p:txBody>
      </p:sp>
    </p:spTree>
    <p:extLst>
      <p:ext uri="{BB962C8B-B14F-4D97-AF65-F5344CB8AC3E}">
        <p14:creationId xmlns:p14="http://schemas.microsoft.com/office/powerpoint/2010/main" val="258140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language and key concepts</a:t>
            </a:r>
          </a:p>
        </p:txBody>
      </p:sp>
      <p:sp>
        <p:nvSpPr>
          <p:cNvPr id="4" name="Slide Number Placeholder 3"/>
          <p:cNvSpPr>
            <a:spLocks noGrp="1"/>
          </p:cNvSpPr>
          <p:nvPr>
            <p:ph type="sldNum" sz="quarter" idx="5"/>
          </p:nvPr>
        </p:nvSpPr>
        <p:spPr/>
        <p:txBody>
          <a:bodyPr/>
          <a:lstStyle/>
          <a:p>
            <a:fld id="{802EB50F-7FAB-2147-9996-6BA8CE411099}" type="slidenum">
              <a:rPr lang="en-US" smtClean="0"/>
              <a:t>4</a:t>
            </a:fld>
            <a:endParaRPr lang="en-US"/>
          </a:p>
        </p:txBody>
      </p:sp>
    </p:spTree>
    <p:extLst>
      <p:ext uri="{BB962C8B-B14F-4D97-AF65-F5344CB8AC3E}">
        <p14:creationId xmlns:p14="http://schemas.microsoft.com/office/powerpoint/2010/main" val="590689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D2229"/>
                </a:solidFill>
                <a:effectLst/>
                <a:latin typeface="inherit"/>
              </a:rPr>
              <a:t>A graphic that shows the ‘value chain’ briefly lists broad player categories such as ‘manufacturers’ and ‘pharmacies’. In the real world, of course, it’s useful to understand these player types in a little more detail. So let’s establish a ‘major players’ learning layer. We put organizations into a few big categories, and then pick representative organizations to get to know in each, case-study style. What kind of organizations are these, what kind of economics do they have, what keystone people/stories do industry insiders tend to know about them? </a:t>
            </a:r>
            <a:endParaRPr lang="en-US" b="0" i="0" u="none" strike="noStrike" dirty="0">
              <a:solidFill>
                <a:srgbClr val="0D2229"/>
              </a:solidFill>
              <a:effectLst/>
              <a:latin typeface="poppins-extralight"/>
            </a:endParaRPr>
          </a:p>
          <a:p>
            <a:pPr algn="l" rtl="0" fontAlgn="base"/>
            <a:br>
              <a:rPr lang="en-US" b="0" i="0" u="none" strike="noStrike" dirty="0">
                <a:solidFill>
                  <a:srgbClr val="0D2229"/>
                </a:solidFill>
                <a:effectLst/>
                <a:latin typeface="inherit"/>
              </a:rPr>
            </a:br>
            <a:endParaRPr lang="en-US" b="0" i="0" u="none" strike="noStrike" dirty="0">
              <a:solidFill>
                <a:srgbClr val="0D2229"/>
              </a:solidFill>
              <a:effectLst/>
              <a:latin typeface="poppins-extralight"/>
            </a:endParaRPr>
          </a:p>
          <a:p>
            <a:pPr algn="l" rtl="0" fontAlgn="base"/>
            <a:endParaRPr lang="en-US" b="0" i="0" u="none" strike="noStrike" dirty="0">
              <a:solidFill>
                <a:srgbClr val="0D2229"/>
              </a:solidFill>
              <a:effectLst/>
              <a:latin typeface="poppins-extralight"/>
            </a:endParaRP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40</a:t>
            </a:fld>
            <a:endParaRPr lang="en-US"/>
          </a:p>
        </p:txBody>
      </p:sp>
    </p:spTree>
    <p:extLst>
      <p:ext uri="{BB962C8B-B14F-4D97-AF65-F5344CB8AC3E}">
        <p14:creationId xmlns:p14="http://schemas.microsoft.com/office/powerpoint/2010/main" val="2309581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D2229"/>
                </a:solidFill>
                <a:effectLst/>
                <a:latin typeface="inherit"/>
              </a:rPr>
              <a:t>An informed set of players in drugs/pharmacy will include both organizations that are often in the headlines and organizations that fly under the radar unless you're in the know. For example, take wholesalers such as </a:t>
            </a:r>
            <a:r>
              <a:rPr lang="en-US" b="1" i="0" u="none" strike="noStrike" dirty="0">
                <a:solidFill>
                  <a:srgbClr val="0D2229"/>
                </a:solidFill>
                <a:effectLst/>
                <a:latin typeface="inherit"/>
              </a:rPr>
              <a:t>Amerisource Bergen</a:t>
            </a:r>
            <a:r>
              <a:rPr lang="en-US" b="0" i="0" u="none" strike="noStrike" dirty="0">
                <a:solidFill>
                  <a:srgbClr val="0D2229"/>
                </a:solidFill>
                <a:effectLst/>
                <a:latin typeface="inherit"/>
              </a:rPr>
              <a:t>, </a:t>
            </a:r>
            <a:r>
              <a:rPr lang="en-US" b="1" i="0" u="none" strike="noStrike" dirty="0">
                <a:solidFill>
                  <a:srgbClr val="0D2229"/>
                </a:solidFill>
                <a:effectLst/>
                <a:latin typeface="inherit"/>
              </a:rPr>
              <a:t>McKesson</a:t>
            </a:r>
            <a:r>
              <a:rPr lang="en-US" b="0" i="0" u="none" strike="noStrike" dirty="0">
                <a:solidFill>
                  <a:srgbClr val="0D2229"/>
                </a:solidFill>
                <a:effectLst/>
                <a:latin typeface="inherit"/>
              </a:rPr>
              <a:t>, and </a:t>
            </a:r>
            <a:r>
              <a:rPr lang="en-US" b="1" i="0" u="none" strike="noStrike" dirty="0">
                <a:solidFill>
                  <a:srgbClr val="0D2229"/>
                </a:solidFill>
                <a:effectLst/>
                <a:latin typeface="inherit"/>
              </a:rPr>
              <a:t>Cardinal Health</a:t>
            </a:r>
            <a:r>
              <a:rPr lang="en-US" b="0" i="0" u="none" strike="noStrike" dirty="0">
                <a:solidFill>
                  <a:srgbClr val="0D2229"/>
                </a:solidFill>
                <a:effectLst/>
                <a:latin typeface="inherit"/>
              </a:rPr>
              <a:t>. As our go-to drug/pharmacy expert </a:t>
            </a:r>
            <a:r>
              <a:rPr lang="en-US" b="1" i="0" u="none" strike="noStrike" dirty="0">
                <a:solidFill>
                  <a:srgbClr val="0D2229"/>
                </a:solidFill>
                <a:effectLst/>
                <a:latin typeface="inherit"/>
              </a:rPr>
              <a:t>Lindsay Conway</a:t>
            </a:r>
            <a:r>
              <a:rPr lang="en-US" b="0" i="0" u="none" strike="noStrike" dirty="0">
                <a:solidFill>
                  <a:srgbClr val="0D2229"/>
                </a:solidFill>
                <a:effectLst/>
                <a:latin typeface="inherit"/>
              </a:rPr>
              <a:t>, Director at </a:t>
            </a:r>
            <a:r>
              <a:rPr lang="en-US" b="0" i="0" u="none" strike="noStrike" dirty="0" err="1">
                <a:solidFill>
                  <a:srgbClr val="0D2229"/>
                </a:solidFill>
                <a:effectLst/>
                <a:latin typeface="inherit"/>
              </a:rPr>
              <a:t>Vynamic</a:t>
            </a:r>
            <a:r>
              <a:rPr lang="en-US" b="0" i="0" u="none" strike="noStrike" dirty="0">
                <a:solidFill>
                  <a:srgbClr val="0D2229"/>
                </a:solidFill>
                <a:effectLst/>
                <a:latin typeface="inherit"/>
              </a:rPr>
              <a:t>, puts it: "These are the biggest, most influential organizations in pharmacy that most people don't know anything about." All three of the above companies are among the top-20 largest companies in the U.S.</a:t>
            </a:r>
            <a:endParaRPr lang="en-US" b="0" i="0" u="none" strike="noStrike" dirty="0">
              <a:solidFill>
                <a:srgbClr val="0D2229"/>
              </a:solidFill>
              <a:effectLst/>
              <a:latin typeface="poppins-extralight"/>
            </a:endParaRPr>
          </a:p>
          <a:p>
            <a:pPr algn="l" rtl="0" fontAlgn="base"/>
            <a:endParaRPr lang="en-US" b="0" i="0" u="none" strike="noStrike" dirty="0">
              <a:solidFill>
                <a:srgbClr val="0D2229"/>
              </a:solidFill>
              <a:effectLst/>
              <a:latin typeface="poppins-extralight"/>
            </a:endParaRPr>
          </a:p>
          <a:p>
            <a:pPr algn="l" rtl="0" fontAlgn="base"/>
            <a:r>
              <a:rPr lang="en-US" b="0" i="0" u="none" strike="noStrike" dirty="0">
                <a:solidFill>
                  <a:srgbClr val="0D2229"/>
                </a:solidFill>
                <a:effectLst/>
                <a:latin typeface="inherit"/>
              </a:rPr>
              <a:t>People like to say about organizations, ‘if you know one, you know one’, but in my opinion, getting to know one organization in a category is a huge leg up on understanding any industry sector at large. After all, once you have foundational familiarity with one, you’re in a position to compare and contrast with others in the category. To take a drug/pharmacy example: if you understand what </a:t>
            </a:r>
            <a:r>
              <a:rPr lang="en-US" b="0" i="0" u="none" strike="noStrike" dirty="0" err="1">
                <a:solidFill>
                  <a:srgbClr val="0D2229"/>
                </a:solidFill>
                <a:effectLst/>
                <a:latin typeface="inherit"/>
              </a:rPr>
              <a:t>GoodRx</a:t>
            </a:r>
            <a:r>
              <a:rPr lang="en-US" b="0" i="0" u="none" strike="noStrike" dirty="0">
                <a:solidFill>
                  <a:srgbClr val="0D2229"/>
                </a:solidFill>
                <a:effectLst/>
                <a:latin typeface="inherit"/>
              </a:rPr>
              <a:t> does as a drug/pharmacy disruptor, it’s much more feasible to add Marc Cuban's </a:t>
            </a:r>
            <a:r>
              <a:rPr lang="en-US" b="0" i="0" u="none" strike="noStrike" dirty="0" err="1">
                <a:solidFill>
                  <a:srgbClr val="0D2229"/>
                </a:solidFill>
                <a:effectLst/>
                <a:latin typeface="inherit"/>
              </a:rPr>
              <a:t>CostPlus</a:t>
            </a:r>
            <a:r>
              <a:rPr lang="en-US" b="0" i="0" u="none" strike="noStrike" dirty="0">
                <a:solidFill>
                  <a:srgbClr val="0D2229"/>
                </a:solidFill>
                <a:effectLst/>
                <a:latin typeface="inherit"/>
              </a:rPr>
              <a:t> and </a:t>
            </a:r>
            <a:r>
              <a:rPr lang="en-US" b="0" i="0" u="none" strike="noStrike" dirty="0" err="1">
                <a:solidFill>
                  <a:srgbClr val="0D2229"/>
                </a:solidFill>
                <a:effectLst/>
                <a:latin typeface="inherit"/>
              </a:rPr>
              <a:t>Civica</a:t>
            </a:r>
            <a:r>
              <a:rPr lang="en-US" b="0" i="0" u="none" strike="noStrike" dirty="0">
                <a:solidFill>
                  <a:srgbClr val="0D2229"/>
                </a:solidFill>
                <a:effectLst/>
                <a:latin typeface="inherit"/>
              </a:rPr>
              <a:t> Rx to your repertoire, gaining different angles and nuances on the general theme of drug/pharmacy disruption. </a:t>
            </a:r>
            <a:endParaRPr lang="en-US" b="0" i="0" u="none" strike="noStrike" dirty="0">
              <a:solidFill>
                <a:srgbClr val="0D2229"/>
              </a:solidFill>
              <a:effectLst/>
              <a:latin typeface="poppins-extralight"/>
            </a:endParaRP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41</a:t>
            </a:fld>
            <a:endParaRPr lang="en-US"/>
          </a:p>
        </p:txBody>
      </p:sp>
    </p:spTree>
    <p:extLst>
      <p:ext uri="{BB962C8B-B14F-4D97-AF65-F5344CB8AC3E}">
        <p14:creationId xmlns:p14="http://schemas.microsoft.com/office/powerpoint/2010/main" val="2391935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the top six </a:t>
            </a:r>
            <a:r>
              <a:rPr lang="en-US" dirty="0"/>
              <a:t>publicly traded pharma companies all had revenues above $50 B in 2022. </a:t>
            </a:r>
            <a:r>
              <a:rPr lang="en-US" b="0" dirty="0"/>
              <a:t>The</a:t>
            </a:r>
            <a:r>
              <a:rPr lang="en-US" b="1" dirty="0"/>
              <a:t> </a:t>
            </a:r>
            <a:r>
              <a:rPr lang="en-US" dirty="0"/>
              <a:t>largest are highly diversified into all segments, even see some outside of the human life sciences space (animal health or personal care products). This is probably related to the nature of pharmaceuticals (new better treatment, cyclical disease, patent expiration)  which can lead to boom-and-bust cycles. Diversification mitigates those highs and lows.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With that as context, let’s get to know a quintessential “big pharma” player – Pfizer, in a bit more detail.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Pfizer is an old (1800s) corporation with massive revenue -- $100.3 B in 2022, a record for them, driven by covid products (</a:t>
            </a:r>
            <a:r>
              <a:rPr lang="en-US" dirty="0" err="1"/>
              <a:t>Comirnity</a:t>
            </a:r>
            <a:r>
              <a:rPr lang="en-US" dirty="0"/>
              <a:t> – the vaccine– and </a:t>
            </a:r>
            <a:r>
              <a:rPr lang="en-US" dirty="0" err="1"/>
              <a:t>paxlovid</a:t>
            </a:r>
            <a:r>
              <a:rPr lang="en-US" dirty="0"/>
              <a:t>) but likely to dip. Followed by </a:t>
            </a:r>
            <a:r>
              <a:rPr lang="en-US" dirty="0">
                <a:hlinkClick r:id="rId3"/>
              </a:rPr>
              <a:t>j &amp; J </a:t>
            </a:r>
            <a:r>
              <a:rPr lang="en-US" dirty="0"/>
              <a:t>with $95 B. Main business lines include prescription and over the counter medications, with a major focus on vaccines in particular, and the small medical device segment. </a:t>
            </a:r>
          </a:p>
          <a:p>
            <a:pPr marL="285750" indent="-285750">
              <a:buFont typeface="Arial" panose="020B0604020202020204" pitchFamily="34" charset="0"/>
              <a:buChar char="•"/>
            </a:pPr>
            <a:r>
              <a:rPr lang="en-US" dirty="0"/>
              <a:t> </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42</a:t>
            </a:fld>
            <a:endParaRPr lang="en-US"/>
          </a:p>
        </p:txBody>
      </p:sp>
    </p:spTree>
    <p:extLst>
      <p:ext uri="{BB962C8B-B14F-4D97-AF65-F5344CB8AC3E}">
        <p14:creationId xmlns:p14="http://schemas.microsoft.com/office/powerpoint/2010/main" val="645735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In contrast, let’s look at an example of a small “startup” biotech company whose revenue is all tied to making a very small number of very high-ticket sales of one drug. Take a look at their profile information here on the slide.</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43</a:t>
            </a:fld>
            <a:endParaRPr lang="en-US"/>
          </a:p>
        </p:txBody>
      </p:sp>
    </p:spTree>
    <p:extLst>
      <p:ext uri="{BB962C8B-B14F-4D97-AF65-F5344CB8AC3E}">
        <p14:creationId xmlns:p14="http://schemas.microsoft.com/office/powerpoint/2010/main" val="573622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Case study #3 helps shed light on the world of distributers/wholesalers. T</a:t>
            </a:r>
            <a:r>
              <a:rPr lang="en-US" b="0" i="0" u="none" strike="noStrike" dirty="0">
                <a:solidFill>
                  <a:srgbClr val="212121"/>
                </a:solidFill>
                <a:effectLst/>
                <a:latin typeface="Calibri" panose="020F0502020204030204" pitchFamily="34" charset="0"/>
              </a:rPr>
              <a:t>hink of them as the interstitial tissue that holds the drug supply chain together. Most of the time, they're just there, out of the limelight; the bigger the drug economy, the better they do. And of course, if/when they make changes, they can have implications for a lot of stakeholders.  Here’s Amerisource Bergen. Headquartered in Conshohocken, PA– take a look at the information on the slide.</a:t>
            </a:r>
            <a:endParaRPr lang="en-US" b="1" dirty="0"/>
          </a:p>
          <a:p>
            <a:r>
              <a:rPr lang="en-US" b="1" dirty="0"/>
              <a:t> </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44</a:t>
            </a:fld>
            <a:endParaRPr lang="en-US"/>
          </a:p>
        </p:txBody>
      </p:sp>
    </p:spTree>
    <p:extLst>
      <p:ext uri="{BB962C8B-B14F-4D97-AF65-F5344CB8AC3E}">
        <p14:creationId xmlns:p14="http://schemas.microsoft.com/office/powerpoint/2010/main" val="94773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Turning to another major corporate entity, this one a ‘conglomerate’, the other major example of which is </a:t>
            </a:r>
            <a:r>
              <a:rPr lang="en-US" b="0" dirty="0" err="1"/>
              <a:t>walgreens</a:t>
            </a:r>
            <a:r>
              <a:rPr lang="en-US" b="0" dirty="0"/>
              <a:t> :  CVS health.   Let’s start with their magnitude – they are the 4</a:t>
            </a:r>
            <a:r>
              <a:rPr lang="en-US" b="0" baseline="30000" dirty="0"/>
              <a:t>th</a:t>
            </a:r>
            <a:r>
              <a:rPr lang="en-US" b="0" dirty="0"/>
              <a:t> biggest company in the country, and the biggest health care company in the world.  And their biggest revenue driver is…. their PBM. Let that sink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Take a look at the activities and aspects covered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dirty="0"/>
              <a:t>Not on the slide, but interesting, in 2023 CVS announced it was closing its clinical trails unit after less than two year to “focus on its core business.” With the clinical trails segment seemingly driving only a small portion of revenue, and the company’s clear pivot toward providers and clinical care, its likely they saw the trials trial as a distraction from a much larger potential profit center, and left the sector to the likes of Walmart, Walgreens, and Kroger, who have all recently launched clinical trials initiatives.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a:t>
            </a:r>
            <a:r>
              <a:rPr lang="en-US" sz="1200" dirty="0"/>
              <a:t>Source: Mathews, A. “CVS Plans to Overhaul How Much Drugs Cost”, Wall Street Journal, December 5, 2023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45</a:t>
            </a:fld>
            <a:endParaRPr lang="en-US"/>
          </a:p>
        </p:txBody>
      </p:sp>
    </p:spTree>
    <p:extLst>
      <p:ext uri="{BB962C8B-B14F-4D97-AF65-F5344CB8AC3E}">
        <p14:creationId xmlns:p14="http://schemas.microsoft.com/office/powerpoint/2010/main" val="4214613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let’s switch to a profile of a disruptor.  Marc Cuban </a:t>
            </a:r>
            <a:r>
              <a:rPr lang="en-US" sz="1200" dirty="0" err="1"/>
              <a:t>CostPlus</a:t>
            </a:r>
            <a:r>
              <a:rPr lang="en-US" sz="1200" dirty="0"/>
              <a:t> drug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F3F3F"/>
                </a:solidFill>
                <a:effectLst/>
                <a:latin typeface="Helvetica" pitchFamily="2" charset="0"/>
              </a:rPr>
              <a:t>Note that </a:t>
            </a:r>
            <a:r>
              <a:rPr lang="en-US" dirty="0">
                <a:solidFill>
                  <a:srgbClr val="3F3F3F"/>
                </a:solidFill>
                <a:effectLst/>
                <a:latin typeface="Helvetica" pitchFamily="2" charset="0"/>
              </a:rPr>
              <a:t>In a lot of the drug shortages discussion, some people are blaming GPOs for demanding lower prices for generic drugs. (</a:t>
            </a:r>
            <a:r>
              <a:rPr lang="en-US" dirty="0" err="1">
                <a:solidFill>
                  <a:srgbClr val="3F3F3F"/>
                </a:solidFill>
                <a:effectLst/>
                <a:latin typeface="Helvetica" pitchFamily="2" charset="0"/>
              </a:rPr>
              <a:t>CivicaRx</a:t>
            </a:r>
            <a:r>
              <a:rPr lang="en-US" dirty="0">
                <a:solidFill>
                  <a:srgbClr val="3F3F3F"/>
                </a:solidFill>
                <a:effectLst/>
                <a:latin typeface="Helvetica" pitchFamily="2" charset="0"/>
              </a:rPr>
              <a:t> is an interesting counter to that - their members are explicitly paying more for a RELIABLE supply of generics.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46</a:t>
            </a:fld>
            <a:endParaRPr lang="en-US"/>
          </a:p>
        </p:txBody>
      </p:sp>
    </p:spTree>
    <p:extLst>
      <p:ext uri="{BB962C8B-B14F-4D97-AF65-F5344CB8AC3E}">
        <p14:creationId xmlns:p14="http://schemas.microsoft.com/office/powerpoint/2010/main" val="404017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case study is an exemplar of the INFORMATION world specific to the drug ecosystem.  The other major one that leaps to mind is STAT Plus, which has extensive coverage of pharma issues.  But </a:t>
            </a:r>
            <a:r>
              <a:rPr lang="en-US" dirty="0" err="1"/>
              <a:t>StatPLUS</a:t>
            </a:r>
            <a:r>
              <a:rPr lang="en-US" dirty="0"/>
              <a:t> (which was founded by a bunch of Boston Globe alums), is pitched at a moderately general, or at least general healthcare industry, audience.</a:t>
            </a:r>
          </a:p>
          <a:p>
            <a:endParaRPr lang="en-US" dirty="0"/>
          </a:p>
          <a:p>
            <a:r>
              <a:rPr lang="en-US" dirty="0"/>
              <a:t>In contrast, “Drug Channels” by Adam Fein is a real insider’s source of information.  It has a definite worldview, largely a pharma-friendly one (so, tends to be critical of PBMs, 340b, and hospitals/health systems).   Contains instructional materials but, in our view, ones that may prove inaccessible to new health care learners.</a:t>
            </a:r>
          </a:p>
          <a:p>
            <a:endParaRPr lang="en-US" dirty="0"/>
          </a:p>
          <a:p>
            <a:r>
              <a:rPr lang="en-US" dirty="0"/>
              <a:t>Our favorite use of drug channels is basically as a self-test or opportunity to be a fly on the wall of insider conversations and see if you can understand what in the world is being discussed.   If you’re about to talk to a client with a pharmacy background or on a pharmacy topic, it would behoove you to take a few minutes to browse the topics on Drug Channels. As you run across unfamiliar jargon, stop and look things up.  Worst case, you’ll be coming in with close to their own baseline understanding, best case you might even impress them!</a:t>
            </a:r>
          </a:p>
        </p:txBody>
      </p:sp>
      <p:sp>
        <p:nvSpPr>
          <p:cNvPr id="4" name="Slide Number Placeholder 3"/>
          <p:cNvSpPr>
            <a:spLocks noGrp="1"/>
          </p:cNvSpPr>
          <p:nvPr>
            <p:ph type="sldNum" sz="quarter" idx="5"/>
          </p:nvPr>
        </p:nvSpPr>
        <p:spPr/>
        <p:txBody>
          <a:bodyPr/>
          <a:lstStyle/>
          <a:p>
            <a:fld id="{802EB50F-7FAB-2147-9996-6BA8CE411099}" type="slidenum">
              <a:rPr lang="en-US" smtClean="0"/>
              <a:t>47</a:t>
            </a:fld>
            <a:endParaRPr lang="en-US"/>
          </a:p>
        </p:txBody>
      </p:sp>
    </p:spTree>
    <p:extLst>
      <p:ext uri="{BB962C8B-B14F-4D97-AF65-F5344CB8AC3E}">
        <p14:creationId xmlns:p14="http://schemas.microsoft.com/office/powerpoint/2010/main" val="557763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2EB50F-7FAB-2147-9996-6BA8CE411099}" type="slidenum">
              <a:rPr lang="en-US" smtClean="0"/>
              <a:t>49</a:t>
            </a:fld>
            <a:endParaRPr lang="en-US"/>
          </a:p>
        </p:txBody>
      </p:sp>
    </p:spTree>
    <p:extLst>
      <p:ext uri="{BB962C8B-B14F-4D97-AF65-F5344CB8AC3E}">
        <p14:creationId xmlns:p14="http://schemas.microsoft.com/office/powerpoint/2010/main" val="4091651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C1C1C"/>
                </a:solidFill>
                <a:effectLst/>
                <a:latin typeface="circular"/>
              </a:rPr>
              <a:t>https://</a:t>
            </a:r>
            <a:r>
              <a:rPr lang="en-US" b="0" i="0" u="none" strike="noStrike" dirty="0" err="1">
                <a:solidFill>
                  <a:srgbClr val="1C1C1C"/>
                </a:solidFill>
                <a:effectLst/>
                <a:latin typeface="circular"/>
              </a:rPr>
              <a:t>www.bcg.com</a:t>
            </a:r>
            <a:r>
              <a:rPr lang="en-US" b="0" i="0" u="none" strike="noStrike" dirty="0">
                <a:solidFill>
                  <a:srgbClr val="1C1C1C"/>
                </a:solidFill>
                <a:effectLst/>
                <a:latin typeface="circular"/>
              </a:rPr>
              <a:t>/publications/2023/driving-the-future-of-digital-health</a:t>
            </a:r>
          </a:p>
          <a:p>
            <a:endParaRPr lang="en-US" b="0" i="0" u="none" strike="noStrike" dirty="0">
              <a:solidFill>
                <a:srgbClr val="1C1C1C"/>
              </a:solidFill>
              <a:effectLst/>
              <a:latin typeface="circ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Bonus: Great article on drug pricing. https://</a:t>
            </a:r>
            <a:r>
              <a:rPr lang="en-US" dirty="0" err="1">
                <a:solidFill>
                  <a:srgbClr val="3F3F3F"/>
                </a:solidFill>
                <a:effectLst/>
                <a:latin typeface="Helvetica" pitchFamily="2" charset="0"/>
              </a:rPr>
              <a:t>jamanetwork.com</a:t>
            </a:r>
            <a:r>
              <a:rPr lang="en-US" dirty="0">
                <a:solidFill>
                  <a:srgbClr val="3F3F3F"/>
                </a:solidFill>
                <a:effectLst/>
                <a:latin typeface="Helvetica" pitchFamily="2" charset="0"/>
              </a:rPr>
              <a:t>/journals/</a:t>
            </a:r>
            <a:r>
              <a:rPr lang="en-US" dirty="0" err="1">
                <a:solidFill>
                  <a:srgbClr val="3F3F3F"/>
                </a:solidFill>
                <a:effectLst/>
                <a:latin typeface="Helvetica" pitchFamily="2" charset="0"/>
              </a:rPr>
              <a:t>jama</a:t>
            </a:r>
            <a:r>
              <a:rPr lang="en-US" dirty="0">
                <a:solidFill>
                  <a:srgbClr val="3F3F3F"/>
                </a:solidFill>
                <a:effectLst/>
                <a:latin typeface="Helvetica" pitchFamily="2" charset="0"/>
              </a:rPr>
              <a:t>/article-abstract/2545691</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52</a:t>
            </a:fld>
            <a:endParaRPr lang="en-US"/>
          </a:p>
        </p:txBody>
      </p:sp>
    </p:spTree>
    <p:extLst>
      <p:ext uri="{BB962C8B-B14F-4D97-AF65-F5344CB8AC3E}">
        <p14:creationId xmlns:p14="http://schemas.microsoft.com/office/powerpoint/2010/main" val="367742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spent any time in the drug/pharmacy space, you may have seen an insanely convoluted picture of the drug value chain.  Here is a vastly simplified version that walks through the physical flow of drugs from development and manufacturing to distribution, prescribing, dispensing, and the end user. </a:t>
            </a:r>
          </a:p>
        </p:txBody>
      </p:sp>
      <p:sp>
        <p:nvSpPr>
          <p:cNvPr id="4" name="Slide Number Placeholder 3"/>
          <p:cNvSpPr>
            <a:spLocks noGrp="1"/>
          </p:cNvSpPr>
          <p:nvPr>
            <p:ph type="sldNum" sz="quarter" idx="5"/>
          </p:nvPr>
        </p:nvSpPr>
        <p:spPr/>
        <p:txBody>
          <a:bodyPr/>
          <a:lstStyle/>
          <a:p>
            <a:fld id="{802EB50F-7FAB-2147-9996-6BA8CE411099}" type="slidenum">
              <a:rPr lang="en-US" smtClean="0"/>
              <a:t>5</a:t>
            </a:fld>
            <a:endParaRPr lang="en-US"/>
          </a:p>
        </p:txBody>
      </p:sp>
    </p:spTree>
    <p:extLst>
      <p:ext uri="{BB962C8B-B14F-4D97-AF65-F5344CB8AC3E}">
        <p14:creationId xmlns:p14="http://schemas.microsoft.com/office/powerpoint/2010/main" val="37904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separated out the physical movement of drugs from place to place, it’s time to tackle the hairiest beast in the pharmacy/drug value chain: The pricing process.  This is where you can get infographics with bewildering dotted lines and arrows that curve back in on themselves.  Let’s simplify things so that you have a base-case understanding of the GENERAL linear flow of how drugs are priced and paid for.</a:t>
            </a:r>
          </a:p>
          <a:p>
            <a:endParaRPr lang="en-US" dirty="0"/>
          </a:p>
          <a:p>
            <a:r>
              <a:rPr lang="en-US" dirty="0"/>
              <a:t>Of course there are exceptions and caveats, which you may or may not need to know about depending on how deep you’re wading into this territory.  (For example, the pricing process actually works a little differently depending on the TYPE of drugs we are talking about—for example whether they are considered part D (retail-pharmacy-filled) drugs versus part B (physician-administered, medical benefit, specialty-type drugs).  But we think this is a good start for getting grounded.</a:t>
            </a:r>
          </a:p>
        </p:txBody>
      </p:sp>
      <p:sp>
        <p:nvSpPr>
          <p:cNvPr id="4" name="Slide Number Placeholder 3"/>
          <p:cNvSpPr>
            <a:spLocks noGrp="1"/>
          </p:cNvSpPr>
          <p:nvPr>
            <p:ph type="sldNum" sz="quarter" idx="5"/>
          </p:nvPr>
        </p:nvSpPr>
        <p:spPr/>
        <p:txBody>
          <a:bodyPr/>
          <a:lstStyle/>
          <a:p>
            <a:fld id="{802EB50F-7FAB-2147-9996-6BA8CE411099}" type="slidenum">
              <a:rPr lang="en-US" smtClean="0"/>
              <a:t>6</a:t>
            </a:fld>
            <a:endParaRPr lang="en-US"/>
          </a:p>
        </p:txBody>
      </p:sp>
    </p:spTree>
    <p:extLst>
      <p:ext uri="{BB962C8B-B14F-4D97-AF65-F5344CB8AC3E}">
        <p14:creationId xmlns:p14="http://schemas.microsoft.com/office/powerpoint/2010/main" val="362276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a more about this in the PBM section—and the CVS profile- and the Mark Cuban Cost Plus profile </a:t>
            </a:r>
            <a:r>
              <a:rPr lang="en-US" dirty="0">
                <a:sym typeface="Wingdings" pitchFamily="2" charset="2"/>
              </a:rPr>
              <a:t>  But</a:t>
            </a:r>
            <a:r>
              <a:rPr lang="en-US" dirty="0"/>
              <a:t>t, for now, suffice it to say the complex and obscure pricing process, with its many middle entities, has attracted the attention of many looking for a better way.  There is currently an upsurge in energy around the idea of a ‘cost </a:t>
            </a:r>
            <a:r>
              <a:rPr lang="en-US" dirty="0" err="1"/>
              <a:t>plus’</a:t>
            </a:r>
            <a:r>
              <a:rPr lang="en-US" dirty="0"/>
              <a:t> model in pharmaceutical pricing, to simplify and lower drug costs.  The most obvious pioneer of this approach, to date, has been the Mark Cuban ‘cost  </a:t>
            </a:r>
            <a:r>
              <a:rPr lang="en-US" dirty="0" err="1"/>
              <a:t>plus’</a:t>
            </a:r>
            <a:r>
              <a:rPr lang="en-US" dirty="0"/>
              <a:t> pharmacy.  In December, 2023 CVS announced it would would be moving its pharmacies to a cost-plus model, and its PBMs will offer a cost-plus product/service to employer clients.  Cigna’s PBM, </a:t>
            </a:r>
            <a:r>
              <a:rPr lang="en-US" dirty="0" err="1"/>
              <a:t>ExpressScripts</a:t>
            </a:r>
            <a:r>
              <a:rPr lang="en-US" dirty="0"/>
              <a:t>, has also announced a similar product, call Clear Network. </a:t>
            </a:r>
          </a:p>
        </p:txBody>
      </p:sp>
      <p:sp>
        <p:nvSpPr>
          <p:cNvPr id="4" name="Slide Number Placeholder 3"/>
          <p:cNvSpPr>
            <a:spLocks noGrp="1"/>
          </p:cNvSpPr>
          <p:nvPr>
            <p:ph type="sldNum" sz="quarter" idx="5"/>
          </p:nvPr>
        </p:nvSpPr>
        <p:spPr/>
        <p:txBody>
          <a:bodyPr/>
          <a:lstStyle/>
          <a:p>
            <a:fld id="{802EB50F-7FAB-2147-9996-6BA8CE411099}" type="slidenum">
              <a:rPr lang="en-US" smtClean="0"/>
              <a:t>7</a:t>
            </a:fld>
            <a:endParaRPr lang="en-US"/>
          </a:p>
        </p:txBody>
      </p:sp>
    </p:spTree>
    <p:extLst>
      <p:ext uri="{BB962C8B-B14F-4D97-AF65-F5344CB8AC3E}">
        <p14:creationId xmlns:p14="http://schemas.microsoft.com/office/powerpoint/2010/main" val="306595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374151"/>
                </a:solidFill>
                <a:effectLst/>
                <a:latin typeface="Söhne"/>
              </a:rPr>
              <a:t>The preferred term for ‘drug company’ is LIFE SCIENCE.  (‘the life science industry’’ ‘ a life science company’).  There are three major kinds of businesses in this terrain – and then a big ecosystem around them, which we will get into in the next slide.  There is a messy overlap among these companies, but GENERALLY SPEAKING, ‘pharma’ companies focus on developing drugs using chemical compounds or synthetic materials; they may also develop biologics (or at least, they now own former startup </a:t>
            </a:r>
            <a:r>
              <a:rPr lang="en-US" sz="1200" b="0" i="0" u="none" strike="noStrike" dirty="0" err="1">
                <a:solidFill>
                  <a:srgbClr val="374151"/>
                </a:solidFill>
                <a:effectLst/>
                <a:latin typeface="Söhne"/>
              </a:rPr>
              <a:t>biotechs</a:t>
            </a:r>
            <a:r>
              <a:rPr lang="en-US" sz="1200" b="0" i="0" u="none" strike="noStrike" dirty="0">
                <a:solidFill>
                  <a:srgbClr val="374151"/>
                </a:solidFill>
                <a:effectLst/>
                <a:latin typeface="Söhne"/>
              </a:rPr>
              <a:t> that do).  Big pharma is optimized for getting FDA approvals and marketing, which smaller biotech companies may not be set up to do. </a:t>
            </a:r>
          </a:p>
          <a:p>
            <a:r>
              <a:rPr lang="en-US" sz="1200" b="0" i="0" u="none" strike="noStrike" dirty="0">
                <a:solidFill>
                  <a:srgbClr val="374151"/>
                </a:solidFill>
                <a:effectLst/>
                <a:latin typeface="Söhne"/>
              </a:rPr>
              <a:t>Smaller biotech companies, including some that are true startups, tend to be laser focused on developing a single drug or a smaller portfolio of drugs. If successful, their exit may be that they get acquired by a big pharma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374151"/>
                </a:solidFill>
                <a:effectLst/>
                <a:latin typeface="Söhne"/>
              </a:rPr>
              <a:t>Device-makers are the smallest slice of the life sciences industry and are sometimes not part of the conversation if that conversation is strictly about drugs—but they are the third category of ‘life sciences’ companies.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dirty="0">
                <a:solidFill>
                  <a:srgbClr val="374151"/>
                </a:solidFill>
                <a:effectLst/>
                <a:latin typeface="Söhne"/>
              </a:rPr>
              <a:t>(See also </a:t>
            </a:r>
            <a:r>
              <a:rPr lang="en-US" i="1" dirty="0">
                <a:solidFill>
                  <a:srgbClr val="3F3F3F"/>
                </a:solidFill>
                <a:effectLst/>
                <a:latin typeface="Helvetica" pitchFamily="2" charset="0"/>
              </a:rPr>
              <a:t>this blog post about halfway down the page: https://</a:t>
            </a:r>
            <a:r>
              <a:rPr lang="en-US" i="1" dirty="0" err="1">
                <a:solidFill>
                  <a:srgbClr val="3F3F3F"/>
                </a:solidFill>
                <a:effectLst/>
                <a:latin typeface="Helvetica" pitchFamily="2" charset="0"/>
              </a:rPr>
              <a:t>www.alacrita.com</a:t>
            </a:r>
            <a:r>
              <a:rPr lang="en-US" i="1" dirty="0">
                <a:solidFill>
                  <a:srgbClr val="3F3F3F"/>
                </a:solidFill>
                <a:effectLst/>
                <a:latin typeface="Helvetica" pitchFamily="2" charset="0"/>
              </a:rPr>
              <a:t>/blog/</a:t>
            </a:r>
            <a:r>
              <a:rPr lang="en-US" i="1" dirty="0" err="1">
                <a:solidFill>
                  <a:srgbClr val="3F3F3F"/>
                </a:solidFill>
                <a:effectLst/>
                <a:latin typeface="Helvetica" pitchFamily="2" charset="0"/>
              </a:rPr>
              <a:t>whats</a:t>
            </a:r>
            <a:r>
              <a:rPr lang="en-US" i="1" dirty="0">
                <a:solidFill>
                  <a:srgbClr val="3F3F3F"/>
                </a:solidFill>
                <a:effectLst/>
                <a:latin typeface="Helvetica" pitchFamily="2" charset="0"/>
              </a:rPr>
              <a:t>-difference-biotech-pharma)</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8</a:t>
            </a:fld>
            <a:endParaRPr lang="en-US"/>
          </a:p>
        </p:txBody>
      </p:sp>
    </p:spTree>
    <p:extLst>
      <p:ext uri="{BB962C8B-B14F-4D97-AF65-F5344CB8AC3E}">
        <p14:creationId xmlns:p14="http://schemas.microsoft.com/office/powerpoint/2010/main" val="330219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companies are grouped into ‘life sciences’ because they have some key elements in common; see left.  On the right, key differences. </a:t>
            </a:r>
          </a:p>
          <a:p>
            <a:endParaRPr lang="en-US" dirty="0"/>
          </a:p>
        </p:txBody>
      </p:sp>
      <p:sp>
        <p:nvSpPr>
          <p:cNvPr id="4" name="Slide Number Placeholder 3"/>
          <p:cNvSpPr>
            <a:spLocks noGrp="1"/>
          </p:cNvSpPr>
          <p:nvPr>
            <p:ph type="sldNum" sz="quarter" idx="5"/>
          </p:nvPr>
        </p:nvSpPr>
        <p:spPr/>
        <p:txBody>
          <a:bodyPr/>
          <a:lstStyle/>
          <a:p>
            <a:fld id="{802EB50F-7FAB-2147-9996-6BA8CE411099}" type="slidenum">
              <a:rPr lang="en-US" smtClean="0"/>
              <a:t>9</a:t>
            </a:fld>
            <a:endParaRPr lang="en-US"/>
          </a:p>
        </p:txBody>
      </p:sp>
    </p:spTree>
    <p:extLst>
      <p:ext uri="{BB962C8B-B14F-4D97-AF65-F5344CB8AC3E}">
        <p14:creationId xmlns:p14="http://schemas.microsoft.com/office/powerpoint/2010/main" val="33125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5220-D22B-1B99-FF69-0C8E14BEF3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C873A-325E-402A-2687-0EBB668BB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E5C92-3403-D3D1-5EBF-91071D1C785D}"/>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5" name="Footer Placeholder 4">
            <a:extLst>
              <a:ext uri="{FF2B5EF4-FFF2-40B4-BE49-F238E27FC236}">
                <a16:creationId xmlns:a16="http://schemas.microsoft.com/office/drawing/2014/main" id="{79054906-0015-7D0B-B736-6160DD18B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E5DEF-CB0E-2140-5F89-6628D421F443}"/>
              </a:ext>
            </a:extLst>
          </p:cNvPr>
          <p:cNvSpPr>
            <a:spLocks noGrp="1"/>
          </p:cNvSpPr>
          <p:nvPr>
            <p:ph type="sldNum" sz="quarter" idx="12"/>
          </p:nvPr>
        </p:nvSpPr>
        <p:spPr/>
        <p:txBody>
          <a:bodyPr/>
          <a:lstStyle/>
          <a:p>
            <a:r>
              <a:rPr lang="en-US"/>
              <a:t>Source: </a:t>
            </a:r>
          </a:p>
        </p:txBody>
      </p:sp>
    </p:spTree>
    <p:extLst>
      <p:ext uri="{BB962C8B-B14F-4D97-AF65-F5344CB8AC3E}">
        <p14:creationId xmlns:p14="http://schemas.microsoft.com/office/powerpoint/2010/main" val="22993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EECB-0D83-090B-72EB-B43D5A6A2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D44A8-B9B3-2398-DAF2-B059500D91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C2DAF-D47C-9E6D-6337-A79AC703145B}"/>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5" name="Footer Placeholder 4">
            <a:extLst>
              <a:ext uri="{FF2B5EF4-FFF2-40B4-BE49-F238E27FC236}">
                <a16:creationId xmlns:a16="http://schemas.microsoft.com/office/drawing/2014/main" id="{A1DC44D7-04E2-B832-336F-027AA43F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84C1A-1305-85BA-DF5B-0F7060163257}"/>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102305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0420B9-9C9A-5E07-71BC-1CB3C0BFE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31CAA-53E1-CED3-3BC9-A7848ACAC4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61178-85FB-D9AE-FF97-CB49C77FBD58}"/>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5" name="Footer Placeholder 4">
            <a:extLst>
              <a:ext uri="{FF2B5EF4-FFF2-40B4-BE49-F238E27FC236}">
                <a16:creationId xmlns:a16="http://schemas.microsoft.com/office/drawing/2014/main" id="{A478C51C-9C48-7080-21C7-A3E55BA8D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AE94C-E5B2-4356-9D54-2C543102F919}"/>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188673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2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37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4F62-EB16-FA3A-DEA4-2E0C50E26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50746F-1651-A100-7482-F9D3F3321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032A2-8E5E-42D2-C7D5-6E07EECB0419}"/>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5" name="Footer Placeholder 4">
            <a:extLst>
              <a:ext uri="{FF2B5EF4-FFF2-40B4-BE49-F238E27FC236}">
                <a16:creationId xmlns:a16="http://schemas.microsoft.com/office/drawing/2014/main" id="{5873B26A-88DF-57E2-ED93-EB657CE16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81B86-E8CD-0D13-7240-CD5C93C9BB75}"/>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379181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0AE3-FFE9-6505-F114-89B9EDDD1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A4BD8-54E2-D39A-6686-4B85B44AA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38F87B-6DDE-B40F-B8DD-028C7675A53A}"/>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5" name="Footer Placeholder 4">
            <a:extLst>
              <a:ext uri="{FF2B5EF4-FFF2-40B4-BE49-F238E27FC236}">
                <a16:creationId xmlns:a16="http://schemas.microsoft.com/office/drawing/2014/main" id="{B78E6086-0921-29CB-652B-0BFE5D5C8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DE96C-C0EB-3598-EAC0-3FC63D3943F9}"/>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15361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E540-EA88-912A-458F-DB9FFAF68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9D9192-97B1-F074-E317-BA39446A7E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4845B2-A2FD-A969-17C7-E89E35ECD2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9ABF68-BA58-F913-0DC9-AF89D0A327EE}"/>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6" name="Footer Placeholder 5">
            <a:extLst>
              <a:ext uri="{FF2B5EF4-FFF2-40B4-BE49-F238E27FC236}">
                <a16:creationId xmlns:a16="http://schemas.microsoft.com/office/drawing/2014/main" id="{DFB9D0B8-DBB7-A662-6FB3-0EDF3562B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3AE45-9949-D749-B9E2-59463F73AE18}"/>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74039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B44D-9EC7-5417-C11B-A7D4898FFA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13834F-58D4-48AA-2D00-5EB619F19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1E0F3-B913-F7C1-FC71-72C545FBD2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3C07F-828D-ABC4-7618-B26C035EC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B569B6-954F-3531-F357-0C29ED889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64FA68-93EC-FAE3-507B-0C430043E8A1}"/>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8" name="Footer Placeholder 7">
            <a:extLst>
              <a:ext uri="{FF2B5EF4-FFF2-40B4-BE49-F238E27FC236}">
                <a16:creationId xmlns:a16="http://schemas.microsoft.com/office/drawing/2014/main" id="{349DA7D4-4260-665D-37A3-C3E5B351B6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A15E5D-2A34-BFC5-A8EC-BEE01B32255A}"/>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53616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D1B-1670-3FD6-AE10-37185BC499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E07D4-0D92-458D-ABA5-50F57B292966}"/>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4" name="Footer Placeholder 3">
            <a:extLst>
              <a:ext uri="{FF2B5EF4-FFF2-40B4-BE49-F238E27FC236}">
                <a16:creationId xmlns:a16="http://schemas.microsoft.com/office/drawing/2014/main" id="{C836A97B-0238-5791-A873-6CBC7204DE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55E539-723F-8390-1799-8B4BB7EF9767}"/>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4780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73607-64FA-9D53-E8E0-09E4DE8AE55B}"/>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3" name="Footer Placeholder 2">
            <a:extLst>
              <a:ext uri="{FF2B5EF4-FFF2-40B4-BE49-F238E27FC236}">
                <a16:creationId xmlns:a16="http://schemas.microsoft.com/office/drawing/2014/main" id="{411EC3F6-FAD3-2176-BB16-A7EF43D0CC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B3924-BCA7-D4BB-72A8-11FDD2CBE2BC}"/>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3516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CAFC-BDC5-80C9-EE7A-18CF86C40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DA6A3A-6EEE-D268-91AD-DB81EDCF60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07DC7-FB85-8795-CCD7-0EEB222A3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DC6E1-54A4-5455-C29C-6C37F79E4EEE}"/>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6" name="Footer Placeholder 5">
            <a:extLst>
              <a:ext uri="{FF2B5EF4-FFF2-40B4-BE49-F238E27FC236}">
                <a16:creationId xmlns:a16="http://schemas.microsoft.com/office/drawing/2014/main" id="{B4F318C8-C9F1-478D-5D51-B40009975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625B9-F191-9A9F-D934-18D40AF7A5AE}"/>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327871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B619-90D4-C405-91B1-AB595DBA1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BBAE11-20EA-D342-8A78-6043566DF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FBDB4F-5131-602F-ACE7-C483B69E3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D109C-57BA-3F28-88C1-1E6BC50F73B3}"/>
              </a:ext>
            </a:extLst>
          </p:cNvPr>
          <p:cNvSpPr>
            <a:spLocks noGrp="1"/>
          </p:cNvSpPr>
          <p:nvPr>
            <p:ph type="dt" sz="half" idx="10"/>
          </p:nvPr>
        </p:nvSpPr>
        <p:spPr/>
        <p:txBody>
          <a:bodyPr/>
          <a:lstStyle/>
          <a:p>
            <a:fld id="{5ADD6667-6AEC-494F-9920-6EB117400D94}" type="datetimeFigureOut">
              <a:rPr lang="en-US" smtClean="0"/>
              <a:t>11/30/23</a:t>
            </a:fld>
            <a:endParaRPr lang="en-US"/>
          </a:p>
        </p:txBody>
      </p:sp>
      <p:sp>
        <p:nvSpPr>
          <p:cNvPr id="6" name="Footer Placeholder 5">
            <a:extLst>
              <a:ext uri="{FF2B5EF4-FFF2-40B4-BE49-F238E27FC236}">
                <a16:creationId xmlns:a16="http://schemas.microsoft.com/office/drawing/2014/main" id="{1D926CCB-F0E1-7C54-79AC-1B0F8C2EA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664EC-0C40-A159-C651-4987A0242843}"/>
              </a:ext>
            </a:extLst>
          </p:cNvPr>
          <p:cNvSpPr>
            <a:spLocks noGrp="1"/>
          </p:cNvSpPr>
          <p:nvPr>
            <p:ph type="sldNum" sz="quarter" idx="12"/>
          </p:nvPr>
        </p:nvSpPr>
        <p:spPr/>
        <p:txBody>
          <a:bodyPr/>
          <a:lstStyle/>
          <a:p>
            <a:fld id="{711457B7-EC56-494E-9A26-D9066169D0EE}" type="slidenum">
              <a:rPr lang="en-US" smtClean="0"/>
              <a:t>‹#›</a:t>
            </a:fld>
            <a:endParaRPr lang="en-US"/>
          </a:p>
        </p:txBody>
      </p:sp>
    </p:spTree>
    <p:extLst>
      <p:ext uri="{BB962C8B-B14F-4D97-AF65-F5344CB8AC3E}">
        <p14:creationId xmlns:p14="http://schemas.microsoft.com/office/powerpoint/2010/main" val="399247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F588C7-D6D8-E1BE-6EFB-7B3AC10AB8B7}"/>
              </a:ext>
            </a:extLst>
          </p:cNvPr>
          <p:cNvSpPr>
            <a:spLocks noGrp="1"/>
          </p:cNvSpPr>
          <p:nvPr>
            <p:ph type="title"/>
          </p:nvPr>
        </p:nvSpPr>
        <p:spPr>
          <a:xfrm>
            <a:off x="838200" y="365125"/>
            <a:ext cx="10515600" cy="8929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815164-10E0-41E1-5DD9-214247DEF2DF}"/>
              </a:ext>
            </a:extLst>
          </p:cNvPr>
          <p:cNvSpPr>
            <a:spLocks noGrp="1"/>
          </p:cNvSpPr>
          <p:nvPr>
            <p:ph type="body" idx="1"/>
          </p:nvPr>
        </p:nvSpPr>
        <p:spPr>
          <a:xfrm>
            <a:off x="838200" y="1463040"/>
            <a:ext cx="10515600" cy="47139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BACA6-DE97-3A7C-7D2A-4821EDC17B6D}"/>
              </a:ext>
            </a:extLst>
          </p:cNvPr>
          <p:cNvSpPr>
            <a:spLocks noGrp="1"/>
          </p:cNvSpPr>
          <p:nvPr>
            <p:ph type="dt" sz="half" idx="2"/>
          </p:nvPr>
        </p:nvSpPr>
        <p:spPr>
          <a:xfrm>
            <a:off x="127254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D6667-6AEC-494F-9920-6EB117400D94}" type="datetimeFigureOut">
              <a:rPr lang="en-US" smtClean="0"/>
              <a:t>11/30/23</a:t>
            </a:fld>
            <a:endParaRPr lang="en-US"/>
          </a:p>
        </p:txBody>
      </p:sp>
      <p:sp>
        <p:nvSpPr>
          <p:cNvPr id="5" name="Footer Placeholder 4">
            <a:extLst>
              <a:ext uri="{FF2B5EF4-FFF2-40B4-BE49-F238E27FC236}">
                <a16:creationId xmlns:a16="http://schemas.microsoft.com/office/drawing/2014/main" id="{E6956C16-10BB-52C3-945C-16E12E95229C}"/>
              </a:ext>
            </a:extLst>
          </p:cNvPr>
          <p:cNvSpPr>
            <a:spLocks noGrp="1"/>
          </p:cNvSpPr>
          <p:nvPr>
            <p:ph type="ftr" sz="quarter" idx="3"/>
          </p:nvPr>
        </p:nvSpPr>
        <p:spPr>
          <a:xfrm>
            <a:off x="429006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DEB3E7-30ED-2557-0FF1-68D0F2729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Source: </a:t>
            </a:r>
          </a:p>
        </p:txBody>
      </p:sp>
      <p:pic>
        <p:nvPicPr>
          <p:cNvPr id="10" name="Picture 9">
            <a:extLst>
              <a:ext uri="{FF2B5EF4-FFF2-40B4-BE49-F238E27FC236}">
                <a16:creationId xmlns:a16="http://schemas.microsoft.com/office/drawing/2014/main" id="{1031CE5B-31FC-3659-D66A-42D19CCC30B0}"/>
              </a:ext>
            </a:extLst>
          </p:cNvPr>
          <p:cNvPicPr>
            <a:picLocks noChangeAspect="1"/>
          </p:cNvPicPr>
          <p:nvPr userDrawn="1"/>
        </p:nvPicPr>
        <p:blipFill>
          <a:blip r:embed="rId15"/>
          <a:stretch>
            <a:fillRect/>
          </a:stretch>
        </p:blipFill>
        <p:spPr>
          <a:xfrm>
            <a:off x="9100" y="5886449"/>
            <a:ext cx="1212797" cy="858043"/>
          </a:xfrm>
          <a:prstGeom prst="rect">
            <a:avLst/>
          </a:prstGeom>
        </p:spPr>
      </p:pic>
    </p:spTree>
    <p:extLst>
      <p:ext uri="{BB962C8B-B14F-4D97-AF65-F5344CB8AC3E}">
        <p14:creationId xmlns:p14="http://schemas.microsoft.com/office/powerpoint/2010/main" val="512744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hart" Target="../charts/chart1.xml"/><Relationship Id="rId7"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jpe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notesSlide" Target="../notesSlides/notesSlide26.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svg"/><Relationship Id="rId10" Type="http://schemas.openxmlformats.org/officeDocument/2006/relationships/image" Target="../media/image60.png"/><Relationship Id="rId19" Type="http://schemas.openxmlformats.org/officeDocument/2006/relationships/image" Target="../media/image69.jpe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29.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90.svg"/><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8.svg"/><Relationship Id="rId9" Type="http://schemas.openxmlformats.org/officeDocument/2006/relationships/image" Target="../media/image9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00.svg"/><Relationship Id="rId13" Type="http://schemas.openxmlformats.org/officeDocument/2006/relationships/image" Target="../media/image19.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sv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98.sv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svg"/><Relationship Id="rId4" Type="http://schemas.openxmlformats.org/officeDocument/2006/relationships/image" Target="../media/image96.svg"/><Relationship Id="rId9" Type="http://schemas.openxmlformats.org/officeDocument/2006/relationships/image" Target="../media/image101.png"/><Relationship Id="rId14" Type="http://schemas.openxmlformats.org/officeDocument/2006/relationships/image" Target="../media/image20.svg"/></Relationships>
</file>

<file path=ppt/slides/_rels/slide32.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image" Target="../media/image115.png"/><Relationship Id="rId18" Type="http://schemas.openxmlformats.org/officeDocument/2006/relationships/image" Target="../media/image120.sv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svg"/><Relationship Id="rId17" Type="http://schemas.openxmlformats.org/officeDocument/2006/relationships/image" Target="../media/image119.png"/><Relationship Id="rId2" Type="http://schemas.openxmlformats.org/officeDocument/2006/relationships/notesSlide" Target="../notesSlides/notesSlide32.xml"/><Relationship Id="rId16" Type="http://schemas.openxmlformats.org/officeDocument/2006/relationships/image" Target="../media/image118.svg"/><Relationship Id="rId20" Type="http://schemas.openxmlformats.org/officeDocument/2006/relationships/image" Target="../media/image122.svg"/><Relationship Id="rId1" Type="http://schemas.openxmlformats.org/officeDocument/2006/relationships/slideLayout" Target="../slideLayouts/slideLayout6.xml"/><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svg"/><Relationship Id="rId19" Type="http://schemas.openxmlformats.org/officeDocument/2006/relationships/image" Target="../media/image121.png"/><Relationship Id="rId4" Type="http://schemas.openxmlformats.org/officeDocument/2006/relationships/image" Target="../media/image106.svg"/><Relationship Id="rId9" Type="http://schemas.openxmlformats.org/officeDocument/2006/relationships/image" Target="../media/image111.png"/><Relationship Id="rId14" Type="http://schemas.openxmlformats.org/officeDocument/2006/relationships/image" Target="../media/image116.svg"/></Relationships>
</file>

<file path=ppt/slides/_rels/slide3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3.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12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32.sv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30.svg"/><Relationship Id="rId5" Type="http://schemas.openxmlformats.org/officeDocument/2006/relationships/image" Target="../media/image129.png"/><Relationship Id="rId10" Type="http://schemas.openxmlformats.org/officeDocument/2006/relationships/image" Target="../media/image134.svg"/><Relationship Id="rId4" Type="http://schemas.openxmlformats.org/officeDocument/2006/relationships/image" Target="../media/image128.svg"/><Relationship Id="rId9" Type="http://schemas.openxmlformats.org/officeDocument/2006/relationships/image" Target="../media/image133.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46.svg"/></Relationships>
</file>

<file path=ppt/slides/_rels/slide37.xml.rels><?xml version="1.0" encoding="UTF-8" standalone="yes"?>
<Relationships xmlns="http://schemas.openxmlformats.org/package/2006/relationships"><Relationship Id="rId8" Type="http://schemas.openxmlformats.org/officeDocument/2006/relationships/image" Target="../media/image142.sv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40.svg"/><Relationship Id="rId5" Type="http://schemas.openxmlformats.org/officeDocument/2006/relationships/image" Target="../media/image139.png"/><Relationship Id="rId10" Type="http://schemas.openxmlformats.org/officeDocument/2006/relationships/image" Target="../media/image144.svg"/><Relationship Id="rId4" Type="http://schemas.openxmlformats.org/officeDocument/2006/relationships/image" Target="../media/image138.svg"/><Relationship Id="rId9" Type="http://schemas.openxmlformats.org/officeDocument/2006/relationships/image" Target="../media/image143.png"/></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48.sv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47.png"/><Relationship Id="rId5" Type="http://schemas.openxmlformats.org/officeDocument/2006/relationships/image" Target="../media/image146.svg"/><Relationship Id="rId4" Type="http://schemas.openxmlformats.org/officeDocument/2006/relationships/image" Target="../media/image1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sv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53.png"/><Relationship Id="rId5" Type="http://schemas.openxmlformats.org/officeDocument/2006/relationships/image" Target="../media/image152.svg"/><Relationship Id="rId4" Type="http://schemas.openxmlformats.org/officeDocument/2006/relationships/image" Target="../media/image151.png"/></Relationships>
</file>

<file path=ppt/slides/_rels/slide4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158.png"/><Relationship Id="rId4" Type="http://schemas.openxmlformats.org/officeDocument/2006/relationships/image" Target="../media/image157.png"/></Relationships>
</file>

<file path=ppt/slides/_rels/slide4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60.png"/></Relationships>
</file>

<file path=ppt/slides/_rels/slide47.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1.png"/><Relationship Id="rId7" Type="http://schemas.openxmlformats.org/officeDocument/2006/relationships/image" Target="../media/image165.svg"/><Relationship Id="rId12" Type="http://schemas.openxmlformats.org/officeDocument/2006/relationships/image" Target="../media/image170.jpe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164.png"/><Relationship Id="rId11" Type="http://schemas.openxmlformats.org/officeDocument/2006/relationships/image" Target="../media/image169.svg"/><Relationship Id="rId5" Type="http://schemas.openxmlformats.org/officeDocument/2006/relationships/image" Target="../media/image163.sv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svg"/><Relationship Id="rId14" Type="http://schemas.openxmlformats.org/officeDocument/2006/relationships/image" Target="../media/image172.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4.svg"/><Relationship Id="rId2" Type="http://schemas.openxmlformats.org/officeDocument/2006/relationships/image" Target="../media/image17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s://www.pharmalive.com/top-pharma-companies-2023-a-satisfactory-year/" TargetMode="External"/><Relationship Id="rId3" Type="http://schemas.openxmlformats.org/officeDocument/2006/relationships/hyperlink" Target="https://www.economist.com/business/2023/04/20/big-pharmas-patent-cliff-is-fast-approaching" TargetMode="External"/><Relationship Id="rId7" Type="http://schemas.openxmlformats.org/officeDocument/2006/relationships/hyperlink" Target="https://www.finance.senate.gov/imo/media/doc/pbm_framework.pdf"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hyperlink" Target="https://www.sidley.com/en/insights/newsupdates/2023/11/major-340b-drug-pricing-program-developments-implicate-program-scope" TargetMode="External"/><Relationship Id="rId5" Type="http://schemas.openxmlformats.org/officeDocument/2006/relationships/hyperlink" Target="https://www.kff.org/medicare/issue-brief/explaining-the-prescription-drug-provisions-in-the-inflation-reduction-act/" TargetMode="External"/><Relationship Id="rId4" Type="http://schemas.openxmlformats.org/officeDocument/2006/relationships/hyperlink" Target="https://aspe.hhs.gov/sites/default/files/documents/d850985c20de42de984942c2d8e24341/price-tracking-brief.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fool.com/investing/2022/04/13/2-clues-that-biotech-revenue-may-rival-pharma/#:~:text=Pharma%20versus%20biotech&amp;text=We%27ll%20look%20at%20pharma,to%20%24312%20billion%20last%20year." TargetMode="Externa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hyperlink" Target="https://www.statista.com/outlook/hmo/medical-technology/medical-devices/worldwide"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81FBC-8A77-D21D-3829-0608F803AE58}"/>
              </a:ext>
            </a:extLst>
          </p:cNvPr>
          <p:cNvSpPr/>
          <p:nvPr/>
        </p:nvSpPr>
        <p:spPr>
          <a:xfrm>
            <a:off x="0" y="0"/>
            <a:ext cx="7117492" cy="6857990"/>
          </a:xfrm>
          <a:prstGeom prst="rect">
            <a:avLst/>
          </a:prstGeom>
          <a:solidFill>
            <a:srgbClr val="0E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BFB54D-6FB5-CF9E-CE49-C2B5048506B1}"/>
              </a:ext>
            </a:extLst>
          </p:cNvPr>
          <p:cNvSpPr/>
          <p:nvPr/>
        </p:nvSpPr>
        <p:spPr>
          <a:xfrm>
            <a:off x="332509" y="365760"/>
            <a:ext cx="6483927" cy="6084916"/>
          </a:xfrm>
          <a:prstGeom prst="rect">
            <a:avLst/>
          </a:prstGeom>
          <a:solidFill>
            <a:srgbClr val="49B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21DA861-6DB8-6C0E-DA76-D46BC2A13079}"/>
              </a:ext>
            </a:extLst>
          </p:cNvPr>
          <p:cNvSpPr txBox="1">
            <a:spLocks/>
          </p:cNvSpPr>
          <p:nvPr/>
        </p:nvSpPr>
        <p:spPr>
          <a:xfrm>
            <a:off x="332509" y="953611"/>
            <a:ext cx="6483927" cy="370889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bg1"/>
                </a:solidFill>
                <a:latin typeface="Poppins" pitchFamily="2" charset="77"/>
                <a:cs typeface="Poppins" pitchFamily="2" charset="77"/>
              </a:rPr>
              <a:t>How to speak pharmacy/</a:t>
            </a:r>
          </a:p>
          <a:p>
            <a:pPr algn="l"/>
            <a:r>
              <a:rPr lang="en-US" sz="4400" b="1" dirty="0">
                <a:solidFill>
                  <a:schemeClr val="bg1"/>
                </a:solidFill>
                <a:latin typeface="Poppins" pitchFamily="2" charset="77"/>
                <a:cs typeface="Poppins" pitchFamily="2" charset="77"/>
              </a:rPr>
              <a:t>’the drug ecosystem’</a:t>
            </a:r>
            <a:r>
              <a:rPr lang="en-US" sz="4400" dirty="0">
                <a:solidFill>
                  <a:schemeClr val="bg1"/>
                </a:solidFill>
                <a:latin typeface="Poppins" pitchFamily="2" charset="77"/>
                <a:cs typeface="Poppins" pitchFamily="2" charset="77"/>
              </a:rPr>
              <a:t> </a:t>
            </a:r>
            <a:r>
              <a:rPr lang="en-US" sz="4400" b="1" dirty="0">
                <a:solidFill>
                  <a:schemeClr val="bg1"/>
                </a:solidFill>
                <a:latin typeface="Poppins"/>
                <a:cs typeface="Poppins"/>
              </a:rPr>
              <a:t>in 2023 </a:t>
            </a:r>
            <a:endParaRPr lang="en-US" sz="4400" b="1" dirty="0">
              <a:solidFill>
                <a:schemeClr val="bg1"/>
              </a:solidFill>
              <a:highlight>
                <a:srgbClr val="FFFF00"/>
              </a:highlight>
              <a:latin typeface="Poppins" pitchFamily="2" charset="77"/>
              <a:cs typeface="Poppins" pitchFamily="2" charset="77"/>
            </a:endParaRPr>
          </a:p>
        </p:txBody>
      </p:sp>
      <p:pic>
        <p:nvPicPr>
          <p:cNvPr id="6" name="Picture 5">
            <a:extLst>
              <a:ext uri="{FF2B5EF4-FFF2-40B4-BE49-F238E27FC236}">
                <a16:creationId xmlns:a16="http://schemas.microsoft.com/office/drawing/2014/main" id="{D16D23D9-E701-C8D0-62FA-77A16C811D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13258" y="1058598"/>
            <a:ext cx="4778742" cy="4349578"/>
          </a:xfrm>
          <a:prstGeom prst="rect">
            <a:avLst/>
          </a:prstGeom>
        </p:spPr>
      </p:pic>
      <p:sp>
        <p:nvSpPr>
          <p:cNvPr id="2" name="TextBox 1">
            <a:extLst>
              <a:ext uri="{FF2B5EF4-FFF2-40B4-BE49-F238E27FC236}">
                <a16:creationId xmlns:a16="http://schemas.microsoft.com/office/drawing/2014/main" id="{84BA2619-CF09-0082-A698-2980FDD02310}"/>
              </a:ext>
            </a:extLst>
          </p:cNvPr>
          <p:cNvSpPr txBox="1"/>
          <p:nvPr/>
        </p:nvSpPr>
        <p:spPr>
          <a:xfrm>
            <a:off x="8766810" y="5223510"/>
            <a:ext cx="2788920" cy="369332"/>
          </a:xfrm>
          <a:prstGeom prst="rect">
            <a:avLst/>
          </a:prstGeom>
          <a:noFill/>
        </p:spPr>
        <p:txBody>
          <a:bodyPr wrap="square" rtlCol="0">
            <a:spAutoFit/>
          </a:bodyPr>
          <a:lstStyle/>
          <a:p>
            <a:r>
              <a:rPr lang="en-US">
                <a:solidFill>
                  <a:schemeClr val="tx2">
                    <a:lumMod val="60000"/>
                    <a:lumOff val="40000"/>
                  </a:schemeClr>
                </a:solidFill>
              </a:rPr>
              <a:t>Strategy Bootcamp</a:t>
            </a:r>
          </a:p>
        </p:txBody>
      </p:sp>
    </p:spTree>
    <p:extLst>
      <p:ext uri="{BB962C8B-B14F-4D97-AF65-F5344CB8AC3E}">
        <p14:creationId xmlns:p14="http://schemas.microsoft.com/office/powerpoint/2010/main" val="361072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9AC6946B-A146-9B09-001A-28FE9FFB2F68}"/>
              </a:ext>
            </a:extLst>
          </p:cNvPr>
          <p:cNvSpPr/>
          <p:nvPr/>
        </p:nvSpPr>
        <p:spPr>
          <a:xfrm rot="16200000">
            <a:off x="6210859" y="4043700"/>
            <a:ext cx="2137349" cy="1895148"/>
          </a:xfrm>
          <a:prstGeom prst="hexag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833877B-3093-E4EC-1E12-2172EF708FA5}"/>
              </a:ext>
            </a:extLst>
          </p:cNvPr>
          <p:cNvSpPr>
            <a:spLocks noGrp="1"/>
          </p:cNvSpPr>
          <p:nvPr>
            <p:ph type="title"/>
          </p:nvPr>
        </p:nvSpPr>
        <p:spPr/>
        <p:txBody>
          <a:bodyPr/>
          <a:lstStyle/>
          <a:p>
            <a:r>
              <a:rPr lang="en-US"/>
              <a:t>Surrounded by a big economic ecosystem</a:t>
            </a:r>
          </a:p>
        </p:txBody>
      </p:sp>
      <p:sp>
        <p:nvSpPr>
          <p:cNvPr id="98" name="Hexagon 97">
            <a:extLst>
              <a:ext uri="{FF2B5EF4-FFF2-40B4-BE49-F238E27FC236}">
                <a16:creationId xmlns:a16="http://schemas.microsoft.com/office/drawing/2014/main" id="{5FCB8BCC-0414-3E18-2760-3CE39DDC4282}"/>
              </a:ext>
            </a:extLst>
          </p:cNvPr>
          <p:cNvSpPr/>
          <p:nvPr/>
        </p:nvSpPr>
        <p:spPr>
          <a:xfrm rot="16200000">
            <a:off x="3801350" y="1747235"/>
            <a:ext cx="2137349" cy="189514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99" name="Hexagon 98">
            <a:extLst>
              <a:ext uri="{FF2B5EF4-FFF2-40B4-BE49-F238E27FC236}">
                <a16:creationId xmlns:a16="http://schemas.microsoft.com/office/drawing/2014/main" id="{B5211EB0-DA7F-E454-90E8-B137D67603B7}"/>
              </a:ext>
            </a:extLst>
          </p:cNvPr>
          <p:cNvSpPr/>
          <p:nvPr/>
        </p:nvSpPr>
        <p:spPr>
          <a:xfrm rot="16200000">
            <a:off x="6151146" y="1747235"/>
            <a:ext cx="2137349" cy="189514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01" name="Hexagon 100">
            <a:extLst>
              <a:ext uri="{FF2B5EF4-FFF2-40B4-BE49-F238E27FC236}">
                <a16:creationId xmlns:a16="http://schemas.microsoft.com/office/drawing/2014/main" id="{D3E69166-CCC9-AB29-B401-9E30B42C6E8E}"/>
              </a:ext>
            </a:extLst>
          </p:cNvPr>
          <p:cNvSpPr/>
          <p:nvPr/>
        </p:nvSpPr>
        <p:spPr>
          <a:xfrm rot="16200000">
            <a:off x="3743939" y="4171832"/>
            <a:ext cx="2137349" cy="189514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A26E3F0A-C1D7-91C8-7EAA-C312A5F8B903}"/>
              </a:ext>
            </a:extLst>
          </p:cNvPr>
          <p:cNvSpPr/>
          <p:nvPr/>
        </p:nvSpPr>
        <p:spPr>
          <a:xfrm>
            <a:off x="875190" y="2106932"/>
            <a:ext cx="2355701" cy="584775"/>
          </a:xfrm>
          <a:prstGeom prst="rect">
            <a:avLst/>
          </a:prstGeom>
        </p:spPr>
        <p:txBody>
          <a:bodyPr wrap="square">
            <a:spAutoFit/>
          </a:bodyPr>
          <a:lstStyle/>
          <a:p>
            <a:pPr algn="r"/>
            <a:r>
              <a:rPr lang="en-US" sz="1600" dirty="0">
                <a:solidFill>
                  <a:schemeClr val="accent1"/>
                </a:solidFill>
                <a:latin typeface="Arial" panose="020B0604020202020204" pitchFamily="34" charset="0"/>
                <a:ea typeface="Roboto Medium" panose="02000000000000000000" pitchFamily="2" charset="0"/>
                <a:cs typeface="Arial" panose="020B0604020202020204" pitchFamily="34" charset="0"/>
              </a:rPr>
              <a:t>Information technology  vendors</a:t>
            </a:r>
          </a:p>
        </p:txBody>
      </p:sp>
      <p:sp>
        <p:nvSpPr>
          <p:cNvPr id="104" name="Triangle 103">
            <a:extLst>
              <a:ext uri="{FF2B5EF4-FFF2-40B4-BE49-F238E27FC236}">
                <a16:creationId xmlns:a16="http://schemas.microsoft.com/office/drawing/2014/main" id="{91284861-0890-BB7D-F392-664D80F8D9AB}"/>
              </a:ext>
            </a:extLst>
          </p:cNvPr>
          <p:cNvSpPr/>
          <p:nvPr/>
        </p:nvSpPr>
        <p:spPr>
          <a:xfrm rot="5400000">
            <a:off x="3473108" y="2541212"/>
            <a:ext cx="313448" cy="2702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62B56A36-6596-E166-E014-ABE0D89D3F40}"/>
              </a:ext>
            </a:extLst>
          </p:cNvPr>
          <p:cNvSpPr/>
          <p:nvPr/>
        </p:nvSpPr>
        <p:spPr>
          <a:xfrm>
            <a:off x="8904477" y="3849788"/>
            <a:ext cx="1740745" cy="584775"/>
          </a:xfrm>
          <a:prstGeom prst="rect">
            <a:avLst/>
          </a:prstGeom>
        </p:spPr>
        <p:txBody>
          <a:bodyPr wrap="square">
            <a:spAutoFit/>
          </a:bodyPr>
          <a:lstStyle/>
          <a:p>
            <a:r>
              <a:rPr lang="en-US" sz="1600" b="1">
                <a:solidFill>
                  <a:schemeClr val="accent3">
                    <a:lumMod val="75000"/>
                  </a:schemeClr>
                </a:solidFill>
                <a:latin typeface="Arial" panose="020B0604020202020204" pitchFamily="34" charset="0"/>
                <a:ea typeface="Roboto Medium" panose="02000000000000000000" pitchFamily="2" charset="0"/>
                <a:cs typeface="Arial" panose="020B0604020202020204" pitchFamily="34" charset="0"/>
              </a:rPr>
              <a:t>Value chain participants</a:t>
            </a:r>
          </a:p>
        </p:txBody>
      </p:sp>
      <p:sp>
        <p:nvSpPr>
          <p:cNvPr id="106" name="TextBox 105">
            <a:extLst>
              <a:ext uri="{FF2B5EF4-FFF2-40B4-BE49-F238E27FC236}">
                <a16:creationId xmlns:a16="http://schemas.microsoft.com/office/drawing/2014/main" id="{A5D81B1F-2712-2F01-6C85-69EF5FE9FEDF}"/>
              </a:ext>
            </a:extLst>
          </p:cNvPr>
          <p:cNvSpPr txBox="1"/>
          <p:nvPr/>
        </p:nvSpPr>
        <p:spPr>
          <a:xfrm>
            <a:off x="8904477" y="4477955"/>
            <a:ext cx="2640989" cy="2062103"/>
          </a:xfrm>
          <a:prstGeom prst="rect">
            <a:avLst/>
          </a:prstGeom>
          <a:noFill/>
        </p:spPr>
        <p:txBody>
          <a:bodyPr wrap="square" rtlCol="0">
            <a:spAutoFit/>
          </a:bodyPr>
          <a:lstStyle/>
          <a:p>
            <a:r>
              <a:rPr lang="en-US" sz="1600" dirty="0">
                <a:latin typeface="Arial" panose="020B0604020202020204" pitchFamily="34" charset="0"/>
                <a:ea typeface="Lato Light" panose="020F0502020204030203" pitchFamily="34" charset="0"/>
                <a:cs typeface="Arial" panose="020B0604020202020204" pitchFamily="34" charset="0"/>
              </a:rPr>
              <a:t>Diagnostics companies; providers (health systems, medical groups), pharmacy benefit managers (PBMs), wholesalers, distributors;</a:t>
            </a:r>
          </a:p>
          <a:p>
            <a:r>
              <a:rPr lang="en-US" sz="1600" dirty="0">
                <a:latin typeface="Arial" panose="020B0604020202020204" pitchFamily="34" charset="0"/>
                <a:ea typeface="Lato Light" panose="020F0502020204030203" pitchFamily="34" charset="0"/>
                <a:cs typeface="Arial" panose="020B0604020202020204" pitchFamily="34" charset="0"/>
              </a:rPr>
              <a:t>disruptors (e.g., </a:t>
            </a:r>
            <a:r>
              <a:rPr lang="en-US" sz="1600" dirty="0" err="1">
                <a:latin typeface="Arial" panose="020B0604020202020204" pitchFamily="34" charset="0"/>
                <a:ea typeface="Lato Light" panose="020F0502020204030203" pitchFamily="34" charset="0"/>
                <a:cs typeface="Arial" panose="020B0604020202020204" pitchFamily="34" charset="0"/>
              </a:rPr>
              <a:t>GoodRx</a:t>
            </a:r>
            <a:r>
              <a:rPr lang="en-US" sz="1600" dirty="0">
                <a:latin typeface="Arial" panose="020B0604020202020204" pitchFamily="34" charset="0"/>
                <a:ea typeface="Lato Light" panose="020F0502020204030203" pitchFamily="34" charset="0"/>
                <a:cs typeface="Arial" panose="020B0604020202020204" pitchFamily="34" charset="0"/>
              </a:rPr>
              <a:t>, Amazon Pharmacy), insurers/payers</a:t>
            </a:r>
          </a:p>
        </p:txBody>
      </p:sp>
      <p:sp>
        <p:nvSpPr>
          <p:cNvPr id="107" name="Triangle 106">
            <a:extLst>
              <a:ext uri="{FF2B5EF4-FFF2-40B4-BE49-F238E27FC236}">
                <a16:creationId xmlns:a16="http://schemas.microsoft.com/office/drawing/2014/main" id="{C2BAE242-ADE6-12E3-F061-E4740F57D0C5}"/>
              </a:ext>
            </a:extLst>
          </p:cNvPr>
          <p:cNvSpPr/>
          <p:nvPr/>
        </p:nvSpPr>
        <p:spPr>
          <a:xfrm rot="5400000">
            <a:off x="3473108" y="4650009"/>
            <a:ext cx="313448" cy="27021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D6531BFA-56B0-BF42-5F5F-9F1048F46FD1}"/>
              </a:ext>
            </a:extLst>
          </p:cNvPr>
          <p:cNvSpPr/>
          <p:nvPr/>
        </p:nvSpPr>
        <p:spPr>
          <a:xfrm>
            <a:off x="8957641" y="2106932"/>
            <a:ext cx="1719036" cy="584775"/>
          </a:xfrm>
          <a:prstGeom prst="rect">
            <a:avLst/>
          </a:prstGeom>
        </p:spPr>
        <p:txBody>
          <a:bodyPr wrap="square">
            <a:spAutoFit/>
          </a:bodyPr>
          <a:lstStyle/>
          <a:p>
            <a:r>
              <a:rPr lang="en-US" sz="1600">
                <a:solidFill>
                  <a:schemeClr val="accent2"/>
                </a:solidFill>
                <a:latin typeface="Arial" panose="020B0604020202020204" pitchFamily="34" charset="0"/>
                <a:ea typeface="Roboto Medium" panose="02000000000000000000" pitchFamily="2" charset="0"/>
                <a:cs typeface="Arial" panose="020B0604020202020204" pitchFamily="34" charset="0"/>
              </a:rPr>
              <a:t>Professional services</a:t>
            </a:r>
          </a:p>
        </p:txBody>
      </p:sp>
      <p:sp>
        <p:nvSpPr>
          <p:cNvPr id="109" name="TextBox 108">
            <a:extLst>
              <a:ext uri="{FF2B5EF4-FFF2-40B4-BE49-F238E27FC236}">
                <a16:creationId xmlns:a16="http://schemas.microsoft.com/office/drawing/2014/main" id="{1433E448-FD3F-8CCA-3250-D10F462A073B}"/>
              </a:ext>
            </a:extLst>
          </p:cNvPr>
          <p:cNvSpPr txBox="1"/>
          <p:nvPr/>
        </p:nvSpPr>
        <p:spPr>
          <a:xfrm>
            <a:off x="8957640" y="2707096"/>
            <a:ext cx="1895149" cy="584775"/>
          </a:xfrm>
          <a:prstGeom prst="rect">
            <a:avLst/>
          </a:prstGeom>
          <a:noFill/>
        </p:spPr>
        <p:txBody>
          <a:bodyPr wrap="square" rtlCol="0">
            <a:spAutoFit/>
          </a:bodyPr>
          <a:lstStyle/>
          <a:p>
            <a:r>
              <a:rPr lang="en-US" sz="1600" dirty="0">
                <a:latin typeface="Arial" panose="020B0604020202020204" pitchFamily="34" charset="0"/>
                <a:ea typeface="Lato Light" panose="020F0502020204030203" pitchFamily="34" charset="0"/>
                <a:cs typeface="Arial" panose="020B0604020202020204" pitchFamily="34" charset="0"/>
              </a:rPr>
              <a:t>Advertising, consulting, staffing</a:t>
            </a:r>
          </a:p>
        </p:txBody>
      </p:sp>
      <p:sp>
        <p:nvSpPr>
          <p:cNvPr id="110" name="Triangle 109">
            <a:extLst>
              <a:ext uri="{FF2B5EF4-FFF2-40B4-BE49-F238E27FC236}">
                <a16:creationId xmlns:a16="http://schemas.microsoft.com/office/drawing/2014/main" id="{57F621C4-D176-40FC-97AA-84E6989C8F11}"/>
              </a:ext>
            </a:extLst>
          </p:cNvPr>
          <p:cNvSpPr/>
          <p:nvPr/>
        </p:nvSpPr>
        <p:spPr>
          <a:xfrm rot="16200000">
            <a:off x="8379212" y="2541212"/>
            <a:ext cx="313448" cy="2702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262FDDD7-DD2D-4DF8-7DA3-0D3DE0625784}"/>
              </a:ext>
            </a:extLst>
          </p:cNvPr>
          <p:cNvSpPr/>
          <p:nvPr/>
        </p:nvSpPr>
        <p:spPr>
          <a:xfrm>
            <a:off x="1080655" y="4142175"/>
            <a:ext cx="2029931" cy="584775"/>
          </a:xfrm>
          <a:prstGeom prst="rect">
            <a:avLst/>
          </a:prstGeom>
        </p:spPr>
        <p:txBody>
          <a:bodyPr wrap="square">
            <a:spAutoFit/>
          </a:bodyPr>
          <a:lstStyle/>
          <a:p>
            <a:pPr algn="r"/>
            <a:r>
              <a:rPr lang="en-US" sz="1600" dirty="0">
                <a:solidFill>
                  <a:schemeClr val="accent3"/>
                </a:solidFill>
                <a:latin typeface="Arial" panose="020B0604020202020204" pitchFamily="34" charset="0"/>
                <a:ea typeface="Roboto Medium" panose="02000000000000000000" pitchFamily="2" charset="0"/>
                <a:cs typeface="Arial" panose="020B0604020202020204" pitchFamily="34" charset="0"/>
              </a:rPr>
              <a:t>Legal, regulatory and public relations</a:t>
            </a:r>
          </a:p>
        </p:txBody>
      </p:sp>
      <p:sp>
        <p:nvSpPr>
          <p:cNvPr id="112" name="TextBox 111">
            <a:extLst>
              <a:ext uri="{FF2B5EF4-FFF2-40B4-BE49-F238E27FC236}">
                <a16:creationId xmlns:a16="http://schemas.microsoft.com/office/drawing/2014/main" id="{0359C1E2-B6F9-489D-98E4-B7B129CA69ED}"/>
              </a:ext>
            </a:extLst>
          </p:cNvPr>
          <p:cNvSpPr txBox="1"/>
          <p:nvPr/>
        </p:nvSpPr>
        <p:spPr>
          <a:xfrm>
            <a:off x="442196" y="4724176"/>
            <a:ext cx="3005760" cy="1815882"/>
          </a:xfrm>
          <a:prstGeom prst="rect">
            <a:avLst/>
          </a:prstGeom>
          <a:noFill/>
        </p:spPr>
        <p:txBody>
          <a:bodyPr wrap="square" rtlCol="0">
            <a:spAutoFit/>
          </a:bodyPr>
          <a:lstStyle/>
          <a:p>
            <a:pPr marL="285750" indent="-285750" algn="r">
              <a:buFont typeface="Arial" panose="020B0604020202020204" pitchFamily="34" charset="0"/>
              <a:buChar char="•"/>
            </a:pPr>
            <a:r>
              <a:rPr lang="en-US" sz="1600" dirty="0">
                <a:latin typeface="Arial" panose="020B0604020202020204" pitchFamily="34" charset="0"/>
                <a:ea typeface="Lato Light" panose="020F0502020204030203" pitchFamily="34" charset="0"/>
                <a:cs typeface="Arial" panose="020B0604020202020204" pitchFamily="34" charset="0"/>
              </a:rPr>
              <a:t>Food and Drug Administration (FDA), Center for Medicare and Medicaid Services (CMS)</a:t>
            </a:r>
          </a:p>
          <a:p>
            <a:pPr marL="285750" indent="-285750" algn="r">
              <a:buFont typeface="Arial" panose="020B0604020202020204" pitchFamily="34" charset="0"/>
              <a:buChar char="•"/>
            </a:pPr>
            <a:r>
              <a:rPr lang="en-US" sz="1600" dirty="0">
                <a:latin typeface="Arial" panose="020B0604020202020204" pitchFamily="34" charset="0"/>
                <a:ea typeface="Lato Light" panose="020F0502020204030203" pitchFamily="34" charset="0"/>
                <a:cs typeface="Arial" panose="020B0604020202020204" pitchFamily="34" charset="0"/>
              </a:rPr>
              <a:t>Lobbying groups (PhRMA, BIO)</a:t>
            </a:r>
          </a:p>
          <a:p>
            <a:pPr marL="285750" indent="-285750" algn="r">
              <a:buFont typeface="Arial" panose="020B0604020202020204" pitchFamily="34" charset="0"/>
              <a:buChar char="•"/>
            </a:pPr>
            <a:r>
              <a:rPr lang="en-US" sz="1600" dirty="0">
                <a:latin typeface="Arial" panose="020B0604020202020204" pitchFamily="34" charset="0"/>
                <a:ea typeface="Lato Light" panose="020F0502020204030203" pitchFamily="34" charset="0"/>
                <a:cs typeface="Arial" panose="020B0604020202020204" pitchFamily="34" charset="0"/>
              </a:rPr>
              <a:t>STAT News, Drug Channels</a:t>
            </a:r>
          </a:p>
        </p:txBody>
      </p:sp>
      <p:sp>
        <p:nvSpPr>
          <p:cNvPr id="113" name="Triangle 112">
            <a:extLst>
              <a:ext uri="{FF2B5EF4-FFF2-40B4-BE49-F238E27FC236}">
                <a16:creationId xmlns:a16="http://schemas.microsoft.com/office/drawing/2014/main" id="{3099A3C3-816F-82A8-57A4-2B3EB77B05D0}"/>
              </a:ext>
            </a:extLst>
          </p:cNvPr>
          <p:cNvSpPr/>
          <p:nvPr/>
        </p:nvSpPr>
        <p:spPr>
          <a:xfrm rot="16200000">
            <a:off x="8379212" y="4650009"/>
            <a:ext cx="313448" cy="2702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25" name="Forma libre 383">
            <a:extLst>
              <a:ext uri="{FF2B5EF4-FFF2-40B4-BE49-F238E27FC236}">
                <a16:creationId xmlns:a16="http://schemas.microsoft.com/office/drawing/2014/main" id="{FF235C6F-5565-B104-EF55-30E1BFE2B7BD}"/>
              </a:ext>
            </a:extLst>
          </p:cNvPr>
          <p:cNvSpPr/>
          <p:nvPr/>
        </p:nvSpPr>
        <p:spPr>
          <a:xfrm>
            <a:off x="6821954" y="4481760"/>
            <a:ext cx="741762" cy="741770"/>
          </a:xfrm>
          <a:custGeom>
            <a:avLst/>
            <a:gdLst>
              <a:gd name="connsiteX0" fmla="*/ 558255 w 571237"/>
              <a:gd name="connsiteY0" fmla="*/ 129831 h 571243"/>
              <a:gd name="connsiteX1" fmla="*/ 441411 w 571237"/>
              <a:gd name="connsiteY1" fmla="*/ 129831 h 571243"/>
              <a:gd name="connsiteX2" fmla="*/ 441411 w 571237"/>
              <a:gd name="connsiteY2" fmla="*/ 64918 h 571243"/>
              <a:gd name="connsiteX3" fmla="*/ 437607 w 571237"/>
              <a:gd name="connsiteY3" fmla="*/ 55739 h 571243"/>
              <a:gd name="connsiteX4" fmla="*/ 385692 w 571237"/>
              <a:gd name="connsiteY4" fmla="*/ 3825 h 571243"/>
              <a:gd name="connsiteX5" fmla="*/ 379814 w 571237"/>
              <a:gd name="connsiteY5" fmla="*/ 673 h 571243"/>
              <a:gd name="connsiteX6" fmla="*/ 378185 w 571237"/>
              <a:gd name="connsiteY6" fmla="*/ 345 h 571243"/>
              <a:gd name="connsiteX7" fmla="*/ 376497 w 571237"/>
              <a:gd name="connsiteY7" fmla="*/ 4 h 571243"/>
              <a:gd name="connsiteX8" fmla="*/ 246671 w 571237"/>
              <a:gd name="connsiteY8" fmla="*/ 4 h 571243"/>
              <a:gd name="connsiteX9" fmla="*/ 233688 w 571237"/>
              <a:gd name="connsiteY9" fmla="*/ 12987 h 571243"/>
              <a:gd name="connsiteX10" fmla="*/ 233688 w 571237"/>
              <a:gd name="connsiteY10" fmla="*/ 64918 h 571243"/>
              <a:gd name="connsiteX11" fmla="*/ 246671 w 571237"/>
              <a:gd name="connsiteY11" fmla="*/ 77901 h 571243"/>
              <a:gd name="connsiteX12" fmla="*/ 363515 w 571237"/>
              <a:gd name="connsiteY12" fmla="*/ 77901 h 571243"/>
              <a:gd name="connsiteX13" fmla="*/ 363515 w 571237"/>
              <a:gd name="connsiteY13" fmla="*/ 129832 h 571243"/>
              <a:gd name="connsiteX14" fmla="*/ 207723 w 571237"/>
              <a:gd name="connsiteY14" fmla="*/ 129832 h 571243"/>
              <a:gd name="connsiteX15" fmla="*/ 207723 w 571237"/>
              <a:gd name="connsiteY15" fmla="*/ 12988 h 571243"/>
              <a:gd name="connsiteX16" fmla="*/ 199711 w 571237"/>
              <a:gd name="connsiteY16" fmla="*/ 995 h 571243"/>
              <a:gd name="connsiteX17" fmla="*/ 185561 w 571237"/>
              <a:gd name="connsiteY17" fmla="*/ 3810 h 571243"/>
              <a:gd name="connsiteX18" fmla="*/ 133630 w 571237"/>
              <a:gd name="connsiteY18" fmla="*/ 55741 h 571243"/>
              <a:gd name="connsiteX19" fmla="*/ 129827 w 571237"/>
              <a:gd name="connsiteY19" fmla="*/ 64921 h 571243"/>
              <a:gd name="connsiteX20" fmla="*/ 129827 w 571237"/>
              <a:gd name="connsiteY20" fmla="*/ 129833 h 571243"/>
              <a:gd name="connsiteX21" fmla="*/ 12983 w 571237"/>
              <a:gd name="connsiteY21" fmla="*/ 129833 h 571243"/>
              <a:gd name="connsiteX22" fmla="*/ 0 w 571237"/>
              <a:gd name="connsiteY22" fmla="*/ 142816 h 571243"/>
              <a:gd name="connsiteX23" fmla="*/ 0 w 571237"/>
              <a:gd name="connsiteY23" fmla="*/ 519313 h 571243"/>
              <a:gd name="connsiteX24" fmla="*/ 51931 w 571237"/>
              <a:gd name="connsiteY24" fmla="*/ 571244 h 571243"/>
              <a:gd name="connsiteX25" fmla="*/ 519307 w 571237"/>
              <a:gd name="connsiteY25" fmla="*/ 571244 h 571243"/>
              <a:gd name="connsiteX26" fmla="*/ 571238 w 571237"/>
              <a:gd name="connsiteY26" fmla="*/ 519313 h 571243"/>
              <a:gd name="connsiteX27" fmla="*/ 571238 w 571237"/>
              <a:gd name="connsiteY27" fmla="*/ 142814 h 571243"/>
              <a:gd name="connsiteX28" fmla="*/ 558255 w 571237"/>
              <a:gd name="connsiteY28" fmla="*/ 129831 h 571243"/>
              <a:gd name="connsiteX29" fmla="*/ 285619 w 571237"/>
              <a:gd name="connsiteY29" fmla="*/ 493346 h 571243"/>
              <a:gd name="connsiteX30" fmla="*/ 142810 w 571237"/>
              <a:gd name="connsiteY30" fmla="*/ 350537 h 571243"/>
              <a:gd name="connsiteX31" fmla="*/ 285619 w 571237"/>
              <a:gd name="connsiteY31" fmla="*/ 207728 h 571243"/>
              <a:gd name="connsiteX32" fmla="*/ 428428 w 571237"/>
              <a:gd name="connsiteY32" fmla="*/ 350537 h 571243"/>
              <a:gd name="connsiteX33" fmla="*/ 285619 w 571237"/>
              <a:gd name="connsiteY33" fmla="*/ 493346 h 57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237" h="571243">
                <a:moveTo>
                  <a:pt x="558255" y="129831"/>
                </a:moveTo>
                <a:lnTo>
                  <a:pt x="441411" y="129831"/>
                </a:lnTo>
                <a:lnTo>
                  <a:pt x="441411" y="64918"/>
                </a:lnTo>
                <a:cubicBezTo>
                  <a:pt x="441411" y="61470"/>
                  <a:pt x="440041" y="58173"/>
                  <a:pt x="437607" y="55739"/>
                </a:cubicBezTo>
                <a:lnTo>
                  <a:pt x="385692" y="3825"/>
                </a:lnTo>
                <a:cubicBezTo>
                  <a:pt x="384111" y="2239"/>
                  <a:pt x="382041" y="1275"/>
                  <a:pt x="379814" y="673"/>
                </a:cubicBezTo>
                <a:cubicBezTo>
                  <a:pt x="379255" y="522"/>
                  <a:pt x="378759" y="421"/>
                  <a:pt x="378185" y="345"/>
                </a:cubicBezTo>
                <a:cubicBezTo>
                  <a:pt x="377608" y="267"/>
                  <a:pt x="377095" y="4"/>
                  <a:pt x="376497" y="4"/>
                </a:cubicBezTo>
                <a:lnTo>
                  <a:pt x="246671" y="4"/>
                </a:lnTo>
                <a:cubicBezTo>
                  <a:pt x="239495" y="4"/>
                  <a:pt x="233688" y="5811"/>
                  <a:pt x="233688" y="12987"/>
                </a:cubicBezTo>
                <a:lnTo>
                  <a:pt x="233688" y="64918"/>
                </a:lnTo>
                <a:cubicBezTo>
                  <a:pt x="233688" y="72094"/>
                  <a:pt x="239495" y="77901"/>
                  <a:pt x="246671" y="77901"/>
                </a:cubicBezTo>
                <a:lnTo>
                  <a:pt x="363515" y="77901"/>
                </a:lnTo>
                <a:lnTo>
                  <a:pt x="363515" y="129832"/>
                </a:lnTo>
                <a:lnTo>
                  <a:pt x="207723" y="129832"/>
                </a:lnTo>
                <a:lnTo>
                  <a:pt x="207723" y="12988"/>
                </a:lnTo>
                <a:cubicBezTo>
                  <a:pt x="207723" y="7740"/>
                  <a:pt x="204566" y="2998"/>
                  <a:pt x="199711" y="995"/>
                </a:cubicBezTo>
                <a:cubicBezTo>
                  <a:pt x="194854" y="-1034"/>
                  <a:pt x="189276" y="107"/>
                  <a:pt x="185561" y="3810"/>
                </a:cubicBezTo>
                <a:lnTo>
                  <a:pt x="133630" y="55741"/>
                </a:lnTo>
                <a:cubicBezTo>
                  <a:pt x="131196" y="58175"/>
                  <a:pt x="129827" y="61471"/>
                  <a:pt x="129827" y="64921"/>
                </a:cubicBezTo>
                <a:lnTo>
                  <a:pt x="129827" y="129833"/>
                </a:lnTo>
                <a:lnTo>
                  <a:pt x="12983" y="129833"/>
                </a:lnTo>
                <a:cubicBezTo>
                  <a:pt x="5807" y="129833"/>
                  <a:pt x="0" y="135640"/>
                  <a:pt x="0" y="142816"/>
                </a:cubicBezTo>
                <a:lnTo>
                  <a:pt x="0" y="519313"/>
                </a:lnTo>
                <a:cubicBezTo>
                  <a:pt x="0" y="547953"/>
                  <a:pt x="23290" y="571244"/>
                  <a:pt x="51931" y="571244"/>
                </a:cubicBezTo>
                <a:lnTo>
                  <a:pt x="519307" y="571244"/>
                </a:lnTo>
                <a:cubicBezTo>
                  <a:pt x="547947" y="571244"/>
                  <a:pt x="571238" y="547954"/>
                  <a:pt x="571238" y="519313"/>
                </a:cubicBezTo>
                <a:lnTo>
                  <a:pt x="571238" y="142814"/>
                </a:lnTo>
                <a:cubicBezTo>
                  <a:pt x="571238" y="135638"/>
                  <a:pt x="565431" y="129831"/>
                  <a:pt x="558255" y="129831"/>
                </a:cubicBezTo>
                <a:close/>
                <a:moveTo>
                  <a:pt x="285619" y="493346"/>
                </a:moveTo>
                <a:cubicBezTo>
                  <a:pt x="206885" y="493346"/>
                  <a:pt x="142810" y="429282"/>
                  <a:pt x="142810" y="350537"/>
                </a:cubicBezTo>
                <a:cubicBezTo>
                  <a:pt x="142810" y="271791"/>
                  <a:pt x="206887" y="207728"/>
                  <a:pt x="285619" y="207728"/>
                </a:cubicBezTo>
                <a:cubicBezTo>
                  <a:pt x="364351" y="207728"/>
                  <a:pt x="428428" y="271791"/>
                  <a:pt x="428428" y="350537"/>
                </a:cubicBezTo>
                <a:cubicBezTo>
                  <a:pt x="428428" y="429282"/>
                  <a:pt x="364352" y="493346"/>
                  <a:pt x="285619" y="493346"/>
                </a:cubicBezTo>
                <a:close/>
              </a:path>
            </a:pathLst>
          </a:custGeom>
          <a:solidFill>
            <a:schemeClr val="accent3"/>
          </a:solidFill>
          <a:ln w="1198" cap="flat">
            <a:noFill/>
            <a:prstDash val="solid"/>
            <a:miter/>
          </a:ln>
        </p:spPr>
        <p:txBody>
          <a:bodyPr rtlCol="0" anchor="ctr"/>
          <a:lstStyle/>
          <a:p>
            <a:endParaRPr lang="es-MX" sz="1600">
              <a:latin typeface="Arial" panose="020B0604020202020204" pitchFamily="34" charset="0"/>
              <a:cs typeface="Arial" panose="020B0604020202020204" pitchFamily="34" charset="0"/>
            </a:endParaRPr>
          </a:p>
        </p:txBody>
      </p:sp>
      <p:sp>
        <p:nvSpPr>
          <p:cNvPr id="126" name="Forma libre 384">
            <a:extLst>
              <a:ext uri="{FF2B5EF4-FFF2-40B4-BE49-F238E27FC236}">
                <a16:creationId xmlns:a16="http://schemas.microsoft.com/office/drawing/2014/main" id="{E9048CE2-97A2-48B6-7C4E-8BD36551CAFE}"/>
              </a:ext>
            </a:extLst>
          </p:cNvPr>
          <p:cNvSpPr/>
          <p:nvPr/>
        </p:nvSpPr>
        <p:spPr>
          <a:xfrm>
            <a:off x="7101090" y="4841165"/>
            <a:ext cx="168584" cy="168584"/>
          </a:xfrm>
          <a:custGeom>
            <a:avLst/>
            <a:gdLst>
              <a:gd name="connsiteX0" fmla="*/ 116845 w 129828"/>
              <a:gd name="connsiteY0" fmla="*/ 51931 h 129828"/>
              <a:gd name="connsiteX1" fmla="*/ 77897 w 129828"/>
              <a:gd name="connsiteY1" fmla="*/ 51931 h 129828"/>
              <a:gd name="connsiteX2" fmla="*/ 77897 w 129828"/>
              <a:gd name="connsiteY2" fmla="*/ 12983 h 129828"/>
              <a:gd name="connsiteX3" fmla="*/ 64914 w 129828"/>
              <a:gd name="connsiteY3" fmla="*/ 0 h 129828"/>
              <a:gd name="connsiteX4" fmla="*/ 51931 w 129828"/>
              <a:gd name="connsiteY4" fmla="*/ 12983 h 129828"/>
              <a:gd name="connsiteX5" fmla="*/ 51931 w 129828"/>
              <a:gd name="connsiteY5" fmla="*/ 51931 h 129828"/>
              <a:gd name="connsiteX6" fmla="*/ 12983 w 129828"/>
              <a:gd name="connsiteY6" fmla="*/ 51931 h 129828"/>
              <a:gd name="connsiteX7" fmla="*/ 0 w 129828"/>
              <a:gd name="connsiteY7" fmla="*/ 64914 h 129828"/>
              <a:gd name="connsiteX8" fmla="*/ 12983 w 129828"/>
              <a:gd name="connsiteY8" fmla="*/ 77897 h 129828"/>
              <a:gd name="connsiteX9" fmla="*/ 51931 w 129828"/>
              <a:gd name="connsiteY9" fmla="*/ 77897 h 129828"/>
              <a:gd name="connsiteX10" fmla="*/ 51931 w 129828"/>
              <a:gd name="connsiteY10" fmla="*/ 116845 h 129828"/>
              <a:gd name="connsiteX11" fmla="*/ 64914 w 129828"/>
              <a:gd name="connsiteY11" fmla="*/ 129828 h 129828"/>
              <a:gd name="connsiteX12" fmla="*/ 77897 w 129828"/>
              <a:gd name="connsiteY12" fmla="*/ 116845 h 129828"/>
              <a:gd name="connsiteX13" fmla="*/ 77897 w 129828"/>
              <a:gd name="connsiteY13" fmla="*/ 77897 h 129828"/>
              <a:gd name="connsiteX14" fmla="*/ 116845 w 129828"/>
              <a:gd name="connsiteY14" fmla="*/ 77897 h 129828"/>
              <a:gd name="connsiteX15" fmla="*/ 129828 w 129828"/>
              <a:gd name="connsiteY15" fmla="*/ 64914 h 129828"/>
              <a:gd name="connsiteX16" fmla="*/ 116845 w 129828"/>
              <a:gd name="connsiteY16" fmla="*/ 51931 h 1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28" h="129828">
                <a:moveTo>
                  <a:pt x="116845" y="51931"/>
                </a:moveTo>
                <a:lnTo>
                  <a:pt x="77897" y="51931"/>
                </a:lnTo>
                <a:lnTo>
                  <a:pt x="77897" y="12983"/>
                </a:lnTo>
                <a:cubicBezTo>
                  <a:pt x="77897" y="5807"/>
                  <a:pt x="72090" y="0"/>
                  <a:pt x="64914" y="0"/>
                </a:cubicBezTo>
                <a:cubicBezTo>
                  <a:pt x="57738" y="0"/>
                  <a:pt x="51931" y="5807"/>
                  <a:pt x="51931" y="12983"/>
                </a:cubicBezTo>
                <a:lnTo>
                  <a:pt x="51931" y="51931"/>
                </a:lnTo>
                <a:lnTo>
                  <a:pt x="12983" y="51931"/>
                </a:lnTo>
                <a:cubicBezTo>
                  <a:pt x="5807" y="51931"/>
                  <a:pt x="0" y="57738"/>
                  <a:pt x="0" y="64914"/>
                </a:cubicBezTo>
                <a:cubicBezTo>
                  <a:pt x="0" y="72090"/>
                  <a:pt x="5807" y="77897"/>
                  <a:pt x="12983" y="77897"/>
                </a:cubicBezTo>
                <a:lnTo>
                  <a:pt x="51931" y="77897"/>
                </a:lnTo>
                <a:lnTo>
                  <a:pt x="51931" y="116845"/>
                </a:lnTo>
                <a:cubicBezTo>
                  <a:pt x="51931" y="124021"/>
                  <a:pt x="57738" y="129828"/>
                  <a:pt x="64914" y="129828"/>
                </a:cubicBezTo>
                <a:cubicBezTo>
                  <a:pt x="72090" y="129828"/>
                  <a:pt x="77897" y="124021"/>
                  <a:pt x="77897" y="116845"/>
                </a:cubicBezTo>
                <a:lnTo>
                  <a:pt x="77897" y="77897"/>
                </a:lnTo>
                <a:lnTo>
                  <a:pt x="116845" y="77897"/>
                </a:lnTo>
                <a:cubicBezTo>
                  <a:pt x="124021" y="77897"/>
                  <a:pt x="129828" y="72090"/>
                  <a:pt x="129828" y="64914"/>
                </a:cubicBezTo>
                <a:cubicBezTo>
                  <a:pt x="129827" y="57738"/>
                  <a:pt x="124021" y="51931"/>
                  <a:pt x="116845" y="51931"/>
                </a:cubicBezTo>
                <a:close/>
              </a:path>
            </a:pathLst>
          </a:custGeom>
          <a:solidFill>
            <a:schemeClr val="accent3"/>
          </a:solidFill>
          <a:ln w="1198" cap="flat">
            <a:noFill/>
            <a:prstDash val="solid"/>
            <a:miter/>
          </a:ln>
        </p:spPr>
        <p:txBody>
          <a:bodyPr rtlCol="0" anchor="ctr"/>
          <a:lstStyle/>
          <a:p>
            <a:endParaRPr lang="es-MX" sz="1600">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B09F3BDF-4727-8B05-2380-310865953A8A}"/>
              </a:ext>
            </a:extLst>
          </p:cNvPr>
          <p:cNvSpPr txBox="1"/>
          <p:nvPr/>
        </p:nvSpPr>
        <p:spPr>
          <a:xfrm>
            <a:off x="740742" y="2720340"/>
            <a:ext cx="2526659" cy="830997"/>
          </a:xfrm>
          <a:prstGeom prst="rect">
            <a:avLst/>
          </a:prstGeom>
          <a:noFill/>
        </p:spPr>
        <p:txBody>
          <a:bodyPr wrap="square" rtlCol="0">
            <a:spAutoFit/>
          </a:bodyPr>
          <a:lstStyle/>
          <a:p>
            <a:pPr algn="r"/>
            <a:r>
              <a:rPr lang="en-US" sz="1600" dirty="0">
                <a:latin typeface="Arial" panose="020B0604020202020204" pitchFamily="34" charset="0"/>
                <a:ea typeface="Lato Light" panose="020F0502020204030203" pitchFamily="34" charset="0"/>
                <a:cs typeface="Arial" panose="020B0604020202020204" pitchFamily="34" charset="0"/>
              </a:rPr>
              <a:t>Tech solutions such as (or including) CRM, workflow, AI </a:t>
            </a:r>
          </a:p>
        </p:txBody>
      </p:sp>
      <p:pic>
        <p:nvPicPr>
          <p:cNvPr id="132" name="Graphic 131" descr="Research with solid fill">
            <a:extLst>
              <a:ext uri="{FF2B5EF4-FFF2-40B4-BE49-F238E27FC236}">
                <a16:creationId xmlns:a16="http://schemas.microsoft.com/office/drawing/2014/main" id="{D38DE41F-7233-FCE0-46CA-F926163BE1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1649" y="4552549"/>
            <a:ext cx="914400" cy="914400"/>
          </a:xfrm>
          <a:prstGeom prst="rect">
            <a:avLst/>
          </a:prstGeom>
        </p:spPr>
      </p:pic>
      <p:pic>
        <p:nvPicPr>
          <p:cNvPr id="136" name="Graphic 135" descr="Boardroom with solid fill">
            <a:extLst>
              <a:ext uri="{FF2B5EF4-FFF2-40B4-BE49-F238E27FC236}">
                <a16:creationId xmlns:a16="http://schemas.microsoft.com/office/drawing/2014/main" id="{189C93FD-4AD6-E0CC-9F43-030FAF24DC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3666" y="2198022"/>
            <a:ext cx="914400" cy="914400"/>
          </a:xfrm>
          <a:prstGeom prst="rect">
            <a:avLst/>
          </a:prstGeom>
        </p:spPr>
      </p:pic>
      <p:pic>
        <p:nvPicPr>
          <p:cNvPr id="138" name="Graphic 137" descr="Internet with solid fill">
            <a:extLst>
              <a:ext uri="{FF2B5EF4-FFF2-40B4-BE49-F238E27FC236}">
                <a16:creationId xmlns:a16="http://schemas.microsoft.com/office/drawing/2014/main" id="{F434409E-C787-4FF1-AC68-EA44C97A89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9988" y="2208194"/>
            <a:ext cx="914400" cy="914400"/>
          </a:xfrm>
          <a:prstGeom prst="rect">
            <a:avLst/>
          </a:prstGeom>
        </p:spPr>
      </p:pic>
      <p:sp>
        <p:nvSpPr>
          <p:cNvPr id="4" name="TextBox 3">
            <a:extLst>
              <a:ext uri="{FF2B5EF4-FFF2-40B4-BE49-F238E27FC236}">
                <a16:creationId xmlns:a16="http://schemas.microsoft.com/office/drawing/2014/main" id="{FB0E6EE3-6B31-6230-08CC-CB538DB4F737}"/>
              </a:ext>
            </a:extLst>
          </p:cNvPr>
          <p:cNvSpPr txBox="1"/>
          <p:nvPr/>
        </p:nvSpPr>
        <p:spPr>
          <a:xfrm>
            <a:off x="875190" y="1112044"/>
            <a:ext cx="9958754" cy="369332"/>
          </a:xfrm>
          <a:prstGeom prst="rect">
            <a:avLst/>
          </a:prstGeom>
          <a:noFill/>
        </p:spPr>
        <p:txBody>
          <a:bodyPr wrap="square" rtlCol="0">
            <a:spAutoFit/>
          </a:bodyPr>
          <a:lstStyle/>
          <a:p>
            <a:r>
              <a:rPr lang="en-US" i="1"/>
              <a:t>Therapeutics, as a sector, drives massive financial, informational, and regulatory activity</a:t>
            </a:r>
          </a:p>
        </p:txBody>
      </p:sp>
    </p:spTree>
    <p:extLst>
      <p:ext uri="{BB962C8B-B14F-4D97-AF65-F5344CB8AC3E}">
        <p14:creationId xmlns:p14="http://schemas.microsoft.com/office/powerpoint/2010/main" val="111665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A6CF-8CC7-C79D-3D63-15557FD8C810}"/>
              </a:ext>
            </a:extLst>
          </p:cNvPr>
          <p:cNvSpPr>
            <a:spLocks noGrp="1"/>
          </p:cNvSpPr>
          <p:nvPr>
            <p:ph type="title"/>
          </p:nvPr>
        </p:nvSpPr>
        <p:spPr>
          <a:xfrm>
            <a:off x="838200" y="365125"/>
            <a:ext cx="11158728" cy="892971"/>
          </a:xfrm>
        </p:spPr>
        <p:txBody>
          <a:bodyPr>
            <a:normAutofit/>
          </a:bodyPr>
          <a:lstStyle/>
          <a:p>
            <a:r>
              <a:rPr lang="en-US"/>
              <a:t>Pharmacy/life science is a jargon-intensive terrain</a:t>
            </a:r>
          </a:p>
        </p:txBody>
      </p:sp>
      <p:sp>
        <p:nvSpPr>
          <p:cNvPr id="13" name="TextBox 12">
            <a:extLst>
              <a:ext uri="{FF2B5EF4-FFF2-40B4-BE49-F238E27FC236}">
                <a16:creationId xmlns:a16="http://schemas.microsoft.com/office/drawing/2014/main" id="{8E1E9D86-ACC1-DBE5-E6D0-FECED65705A1}"/>
              </a:ext>
            </a:extLst>
          </p:cNvPr>
          <p:cNvSpPr txBox="1"/>
          <p:nvPr/>
        </p:nvSpPr>
        <p:spPr>
          <a:xfrm>
            <a:off x="2777082" y="5624313"/>
            <a:ext cx="4026408" cy="369332"/>
          </a:xfrm>
          <a:prstGeom prst="rect">
            <a:avLst/>
          </a:prstGeom>
          <a:noFill/>
        </p:spPr>
        <p:txBody>
          <a:bodyPr wrap="square" rtlCol="0">
            <a:spAutoFit/>
          </a:bodyPr>
          <a:lstStyle/>
          <a:p>
            <a:r>
              <a:rPr lang="en-US" b="1">
                <a:solidFill>
                  <a:schemeClr val="tx2"/>
                </a:solidFill>
                <a:latin typeface="Arial" panose="020B0604020202020204" pitchFamily="34" charset="0"/>
                <a:ea typeface="Roboto Medium" panose="02000000000000000000" pitchFamily="2" charset="0"/>
                <a:cs typeface="Arial" panose="020B0604020202020204" pitchFamily="34" charset="0"/>
              </a:rPr>
              <a:t>Clinical terms</a:t>
            </a:r>
          </a:p>
        </p:txBody>
      </p:sp>
      <p:sp>
        <p:nvSpPr>
          <p:cNvPr id="15" name="TextBox 14">
            <a:extLst>
              <a:ext uri="{FF2B5EF4-FFF2-40B4-BE49-F238E27FC236}">
                <a16:creationId xmlns:a16="http://schemas.microsoft.com/office/drawing/2014/main" id="{E60C2D60-CE98-AE62-53F7-2BBACBA0EC5E}"/>
              </a:ext>
            </a:extLst>
          </p:cNvPr>
          <p:cNvSpPr txBox="1"/>
          <p:nvPr/>
        </p:nvSpPr>
        <p:spPr>
          <a:xfrm>
            <a:off x="7763998" y="5531980"/>
            <a:ext cx="1753619" cy="923330"/>
          </a:xfrm>
          <a:prstGeom prst="rect">
            <a:avLst/>
          </a:prstGeom>
          <a:noFill/>
        </p:spPr>
        <p:txBody>
          <a:bodyPr wrap="square" rtlCol="0">
            <a:spAutoFit/>
          </a:bodyPr>
          <a:lstStyle/>
          <a:p>
            <a:r>
              <a:rPr lang="en-US" b="1">
                <a:solidFill>
                  <a:schemeClr val="tx2"/>
                </a:solidFill>
                <a:latin typeface="Arial" panose="020B0604020202020204" pitchFamily="34" charset="0"/>
                <a:ea typeface="Roboto Medium" panose="02000000000000000000" pitchFamily="2" charset="0"/>
                <a:cs typeface="Arial" panose="020B0604020202020204" pitchFamily="34" charset="0"/>
              </a:rPr>
              <a:t>Specialized </a:t>
            </a:r>
          </a:p>
          <a:p>
            <a:r>
              <a:rPr lang="en-US" b="1">
                <a:solidFill>
                  <a:schemeClr val="tx2"/>
                </a:solidFill>
                <a:latin typeface="Arial" panose="020B0604020202020204" pitchFamily="34" charset="0"/>
                <a:ea typeface="Roboto Medium" panose="02000000000000000000" pitchFamily="2" charset="0"/>
                <a:cs typeface="Arial" panose="020B0604020202020204" pitchFamily="34" charset="0"/>
              </a:rPr>
              <a:t>Business terms</a:t>
            </a:r>
          </a:p>
        </p:txBody>
      </p:sp>
      <p:grpSp>
        <p:nvGrpSpPr>
          <p:cNvPr id="5" name="Group 4">
            <a:extLst>
              <a:ext uri="{FF2B5EF4-FFF2-40B4-BE49-F238E27FC236}">
                <a16:creationId xmlns:a16="http://schemas.microsoft.com/office/drawing/2014/main" id="{56E4EC32-365D-4767-C576-15EEF5C84D4E}"/>
              </a:ext>
            </a:extLst>
          </p:cNvPr>
          <p:cNvGrpSpPr/>
          <p:nvPr/>
        </p:nvGrpSpPr>
        <p:grpSpPr>
          <a:xfrm>
            <a:off x="3055077" y="2311802"/>
            <a:ext cx="5585731" cy="2671358"/>
            <a:chOff x="19232531" y="8312583"/>
            <a:chExt cx="3694839" cy="2698341"/>
          </a:xfrm>
        </p:grpSpPr>
        <p:sp>
          <p:nvSpPr>
            <p:cNvPr id="6" name="Rounded Rectangle 5">
              <a:extLst>
                <a:ext uri="{FF2B5EF4-FFF2-40B4-BE49-F238E27FC236}">
                  <a16:creationId xmlns:a16="http://schemas.microsoft.com/office/drawing/2014/main" id="{5FE33112-7053-C3FD-D5D3-5B0DED450CD8}"/>
                </a:ext>
              </a:extLst>
            </p:cNvPr>
            <p:cNvSpPr/>
            <p:nvPr/>
          </p:nvSpPr>
          <p:spPr>
            <a:xfrm>
              <a:off x="19232533" y="8312583"/>
              <a:ext cx="444002" cy="269834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A3120DA6-29BC-13AF-721A-E7CA8A1F7E05}"/>
                </a:ext>
              </a:extLst>
            </p:cNvPr>
            <p:cNvSpPr/>
            <p:nvPr/>
          </p:nvSpPr>
          <p:spPr>
            <a:xfrm>
              <a:off x="19232531" y="9274971"/>
              <a:ext cx="422076" cy="9592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96BBF1A8-4DFB-81C0-36C4-8A5B16946E1A}"/>
                </a:ext>
              </a:extLst>
            </p:cNvPr>
            <p:cNvSpPr/>
            <p:nvPr/>
          </p:nvSpPr>
          <p:spPr>
            <a:xfrm>
              <a:off x="20846986" y="8312583"/>
              <a:ext cx="444002" cy="269834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F487F188-BF91-91FB-8D26-93170301E16B}"/>
                </a:ext>
              </a:extLst>
            </p:cNvPr>
            <p:cNvSpPr/>
            <p:nvPr/>
          </p:nvSpPr>
          <p:spPr>
            <a:xfrm>
              <a:off x="20846986" y="8793777"/>
              <a:ext cx="444002" cy="9130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3BFCB7AB-FB5B-1087-C492-262BEA7062E4}"/>
                </a:ext>
              </a:extLst>
            </p:cNvPr>
            <p:cNvSpPr/>
            <p:nvPr/>
          </p:nvSpPr>
          <p:spPr>
            <a:xfrm>
              <a:off x="22483368" y="8312583"/>
              <a:ext cx="444002" cy="269834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4635092D-F829-2EEF-A7A8-15D2D24F5E0B}"/>
                </a:ext>
              </a:extLst>
            </p:cNvPr>
            <p:cNvSpPr/>
            <p:nvPr/>
          </p:nvSpPr>
          <p:spPr>
            <a:xfrm>
              <a:off x="22483368" y="8312584"/>
              <a:ext cx="444002" cy="96238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2AAEB8F9-89AC-3339-FB23-0667DAF318D6}"/>
              </a:ext>
            </a:extLst>
          </p:cNvPr>
          <p:cNvSpPr txBox="1"/>
          <p:nvPr/>
        </p:nvSpPr>
        <p:spPr>
          <a:xfrm>
            <a:off x="5441187" y="5531980"/>
            <a:ext cx="1952754" cy="923330"/>
          </a:xfrm>
          <a:prstGeom prst="rect">
            <a:avLst/>
          </a:prstGeom>
          <a:noFill/>
        </p:spPr>
        <p:txBody>
          <a:bodyPr wrap="square" rtlCol="0">
            <a:spAutoFit/>
          </a:bodyPr>
          <a:lstStyle/>
          <a:p>
            <a:r>
              <a:rPr lang="en-US" b="1">
                <a:solidFill>
                  <a:schemeClr val="tx2"/>
                </a:solidFill>
                <a:latin typeface="Arial" panose="020B0604020202020204" pitchFamily="34" charset="0"/>
                <a:ea typeface="Roboto Medium" panose="02000000000000000000" pitchFamily="2" charset="0"/>
                <a:cs typeface="Arial" panose="020B0604020202020204" pitchFamily="34" charset="0"/>
              </a:rPr>
              <a:t>Policy/ </a:t>
            </a:r>
          </a:p>
          <a:p>
            <a:r>
              <a:rPr lang="en-US" b="1">
                <a:solidFill>
                  <a:schemeClr val="tx2"/>
                </a:solidFill>
                <a:latin typeface="Arial" panose="020B0604020202020204" pitchFamily="34" charset="0"/>
                <a:ea typeface="Roboto Medium" panose="02000000000000000000" pitchFamily="2" charset="0"/>
                <a:cs typeface="Arial" panose="020B0604020202020204" pitchFamily="34" charset="0"/>
              </a:rPr>
              <a:t>Regulatory terms</a:t>
            </a:r>
          </a:p>
        </p:txBody>
      </p:sp>
      <p:sp>
        <p:nvSpPr>
          <p:cNvPr id="33" name="TextBox 32">
            <a:extLst>
              <a:ext uri="{FF2B5EF4-FFF2-40B4-BE49-F238E27FC236}">
                <a16:creationId xmlns:a16="http://schemas.microsoft.com/office/drawing/2014/main" id="{EB4CA2A5-E5BD-9FBD-AD1C-BCEE3777704F}"/>
              </a:ext>
            </a:extLst>
          </p:cNvPr>
          <p:cNvSpPr txBox="1"/>
          <p:nvPr/>
        </p:nvSpPr>
        <p:spPr>
          <a:xfrm>
            <a:off x="2358229" y="1569830"/>
            <a:ext cx="6946232" cy="369332"/>
          </a:xfrm>
          <a:prstGeom prst="rect">
            <a:avLst/>
          </a:prstGeom>
          <a:noFill/>
        </p:spPr>
        <p:txBody>
          <a:bodyPr wrap="square" rtlCol="0">
            <a:spAutoFit/>
          </a:bodyPr>
          <a:lstStyle/>
          <a:p>
            <a:pPr algn="ctr"/>
            <a:r>
              <a:rPr lang="en-US" i="1"/>
              <a:t>The three major sources of arcane language </a:t>
            </a:r>
          </a:p>
        </p:txBody>
      </p:sp>
    </p:spTree>
    <p:extLst>
      <p:ext uri="{BB962C8B-B14F-4D97-AF65-F5344CB8AC3E}">
        <p14:creationId xmlns:p14="http://schemas.microsoft.com/office/powerpoint/2010/main" val="253077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A6CF-8CC7-C79D-3D63-15557FD8C810}"/>
              </a:ext>
            </a:extLst>
          </p:cNvPr>
          <p:cNvSpPr>
            <a:spLocks noGrp="1"/>
          </p:cNvSpPr>
          <p:nvPr>
            <p:ph type="title"/>
          </p:nvPr>
        </p:nvSpPr>
        <p:spPr>
          <a:xfrm>
            <a:off x="838200" y="365125"/>
            <a:ext cx="10847832" cy="892971"/>
          </a:xfrm>
        </p:spPr>
        <p:txBody>
          <a:bodyPr>
            <a:normAutofit/>
          </a:bodyPr>
          <a:lstStyle/>
          <a:p>
            <a:r>
              <a:rPr lang="en-US"/>
              <a:t>Clinical and regulatory/policy terms to know</a:t>
            </a:r>
          </a:p>
        </p:txBody>
      </p:sp>
      <p:sp>
        <p:nvSpPr>
          <p:cNvPr id="16" name="TextBox 15">
            <a:extLst>
              <a:ext uri="{FF2B5EF4-FFF2-40B4-BE49-F238E27FC236}">
                <a16:creationId xmlns:a16="http://schemas.microsoft.com/office/drawing/2014/main" id="{F6C3D8C8-F606-90FA-5C43-99CA12CB27D5}"/>
              </a:ext>
            </a:extLst>
          </p:cNvPr>
          <p:cNvSpPr txBox="1"/>
          <p:nvPr/>
        </p:nvSpPr>
        <p:spPr>
          <a:xfrm>
            <a:off x="875190" y="2894430"/>
            <a:ext cx="5220810" cy="3970318"/>
          </a:xfrm>
          <a:prstGeom prst="rect">
            <a:avLst/>
          </a:prstGeom>
          <a:noFill/>
        </p:spPr>
        <p:txBody>
          <a:bodyPr wrap="square" rtlCol="0">
            <a:spAutoFit/>
          </a:bodyPr>
          <a:lstStyle/>
          <a:p>
            <a:pPr algn="l"/>
            <a:r>
              <a:rPr lang="en-US" b="1" dirty="0">
                <a:solidFill>
                  <a:srgbClr val="374151"/>
                </a:solidFill>
                <a:latin typeface="Söhne"/>
              </a:rPr>
              <a:t>Small-molecule drugs</a:t>
            </a:r>
            <a:r>
              <a:rPr lang="en-US" dirty="0">
                <a:solidFill>
                  <a:srgbClr val="374151"/>
                </a:solidFill>
                <a:latin typeface="Söhne"/>
              </a:rPr>
              <a:t>: Synthesized chemically, administered orally</a:t>
            </a:r>
          </a:p>
          <a:p>
            <a:pPr algn="l"/>
            <a:r>
              <a:rPr lang="en-US" b="1" dirty="0">
                <a:solidFill>
                  <a:srgbClr val="374151"/>
                </a:solidFill>
                <a:latin typeface="Söhne"/>
              </a:rPr>
              <a:t>Lage molecule drugs</a:t>
            </a:r>
            <a:r>
              <a:rPr lang="en-US" dirty="0">
                <a:solidFill>
                  <a:srgbClr val="374151"/>
                </a:solidFill>
                <a:latin typeface="Söhne"/>
              </a:rPr>
              <a:t>, AKA “</a:t>
            </a:r>
            <a:r>
              <a:rPr lang="en-US" b="1" dirty="0">
                <a:solidFill>
                  <a:srgbClr val="374151"/>
                </a:solidFill>
                <a:latin typeface="Söhne"/>
              </a:rPr>
              <a:t>biologics</a:t>
            </a:r>
            <a:r>
              <a:rPr lang="en-US" dirty="0">
                <a:solidFill>
                  <a:srgbClr val="374151"/>
                </a:solidFill>
                <a:latin typeface="Söhne"/>
              </a:rPr>
              <a:t>”: Produced using living cells, such as bacteria, yeast, or mammalian cells, and are often administered by injection or IV. </a:t>
            </a:r>
            <a:endParaRPr lang="en-US" b="1" dirty="0">
              <a:solidFill>
                <a:srgbClr val="374151"/>
              </a:solidFill>
              <a:latin typeface="Söhne"/>
            </a:endParaRPr>
          </a:p>
          <a:p>
            <a:pPr algn="l"/>
            <a:r>
              <a:rPr lang="en-US" b="1" dirty="0">
                <a:solidFill>
                  <a:srgbClr val="374151"/>
                </a:solidFill>
                <a:latin typeface="Söhne"/>
              </a:rPr>
              <a:t>Immunotherapies:  </a:t>
            </a:r>
            <a:r>
              <a:rPr lang="en-US" dirty="0">
                <a:solidFill>
                  <a:srgbClr val="374151"/>
                </a:solidFill>
                <a:latin typeface="Söhne"/>
              </a:rPr>
              <a:t>Drugs that harness the immune system to treat cancer instead of using chemo, radiation, or surgery. E.g. the very-high-dollar </a:t>
            </a:r>
            <a:r>
              <a:rPr lang="en-US" b="1" dirty="0">
                <a:solidFill>
                  <a:srgbClr val="374151"/>
                </a:solidFill>
                <a:latin typeface="Söhne"/>
              </a:rPr>
              <a:t>CAR-T. </a:t>
            </a:r>
            <a:r>
              <a:rPr lang="en-US" dirty="0">
                <a:solidFill>
                  <a:srgbClr val="374151"/>
                </a:solidFill>
                <a:latin typeface="Söhne"/>
              </a:rPr>
              <a:t>Often used to treat cancer but in future could treat other diseases as well.</a:t>
            </a:r>
          </a:p>
          <a:p>
            <a:r>
              <a:rPr lang="en-US" b="1" dirty="0">
                <a:latin typeface="Calibri" panose="020F0502020204030204" pitchFamily="34" charset="0"/>
                <a:cs typeface="Calibri" panose="020F0502020204030204" pitchFamily="34" charset="0"/>
              </a:rPr>
              <a:t>Real-world evidence (RWE)</a:t>
            </a:r>
            <a:r>
              <a:rPr lang="en-US" dirty="0">
                <a:latin typeface="Calibri" panose="020F0502020204030204" pitchFamily="34" charset="0"/>
                <a:cs typeface="Calibri" panose="020F0502020204030204" pitchFamily="34" charset="0"/>
              </a:rPr>
              <a:t>: Clinical data about use, cost, and efficacy of drugs, from any source—patient reported data, claims electronic medical records, or other.</a:t>
            </a:r>
            <a:endParaRPr lang="en-US" dirty="0">
              <a:solidFill>
                <a:srgbClr val="374151"/>
              </a:solidFill>
              <a:latin typeface="Söhne"/>
            </a:endParaRPr>
          </a:p>
        </p:txBody>
      </p:sp>
      <p:sp>
        <p:nvSpPr>
          <p:cNvPr id="26" name="TextBox 25">
            <a:extLst>
              <a:ext uri="{FF2B5EF4-FFF2-40B4-BE49-F238E27FC236}">
                <a16:creationId xmlns:a16="http://schemas.microsoft.com/office/drawing/2014/main" id="{C01EA9DE-E979-5863-D93C-F7E236701EDA}"/>
              </a:ext>
            </a:extLst>
          </p:cNvPr>
          <p:cNvSpPr txBox="1"/>
          <p:nvPr/>
        </p:nvSpPr>
        <p:spPr>
          <a:xfrm>
            <a:off x="875190" y="1148620"/>
            <a:ext cx="10646250" cy="369332"/>
          </a:xfrm>
          <a:prstGeom prst="rect">
            <a:avLst/>
          </a:prstGeom>
          <a:noFill/>
        </p:spPr>
        <p:txBody>
          <a:bodyPr wrap="square" rtlCol="0">
            <a:spAutoFit/>
          </a:bodyPr>
          <a:lstStyle/>
          <a:p>
            <a:r>
              <a:rPr lang="en-US" i="1" dirty="0"/>
              <a:t>Be ready to recognize these terms in coverage, conversations</a:t>
            </a:r>
          </a:p>
        </p:txBody>
      </p:sp>
      <p:sp>
        <p:nvSpPr>
          <p:cNvPr id="3" name="TextBox 2">
            <a:extLst>
              <a:ext uri="{FF2B5EF4-FFF2-40B4-BE49-F238E27FC236}">
                <a16:creationId xmlns:a16="http://schemas.microsoft.com/office/drawing/2014/main" id="{081B32B1-B81B-5558-0E48-2586DE4D8EB8}"/>
              </a:ext>
            </a:extLst>
          </p:cNvPr>
          <p:cNvSpPr txBox="1"/>
          <p:nvPr/>
        </p:nvSpPr>
        <p:spPr>
          <a:xfrm>
            <a:off x="6465221" y="2894430"/>
            <a:ext cx="5726779" cy="2585323"/>
          </a:xfrm>
          <a:prstGeom prst="rect">
            <a:avLst/>
          </a:prstGeom>
          <a:noFill/>
        </p:spPr>
        <p:txBody>
          <a:bodyPr wrap="square" rtlCol="0">
            <a:spAutoFit/>
          </a:bodyPr>
          <a:lstStyle/>
          <a:p>
            <a:pPr algn="l"/>
            <a:r>
              <a:rPr lang="en-US" b="1" dirty="0">
                <a:solidFill>
                  <a:srgbClr val="374151"/>
                </a:solidFill>
                <a:latin typeface="Söhne"/>
              </a:rPr>
              <a:t>340B: </a:t>
            </a:r>
            <a:r>
              <a:rPr lang="en-US" dirty="0">
                <a:solidFill>
                  <a:srgbClr val="374151"/>
                </a:solidFill>
                <a:latin typeface="Söhne"/>
              </a:rPr>
              <a:t>Controversial Medicare program entitling some provider organizations (‘</a:t>
            </a:r>
            <a:r>
              <a:rPr lang="en-US" b="1" dirty="0">
                <a:solidFill>
                  <a:srgbClr val="374151"/>
                </a:solidFill>
                <a:latin typeface="Söhne"/>
              </a:rPr>
              <a:t>covered entities</a:t>
            </a:r>
            <a:r>
              <a:rPr lang="en-US" dirty="0">
                <a:solidFill>
                  <a:srgbClr val="374151"/>
                </a:solidFill>
                <a:latin typeface="Söhne"/>
              </a:rPr>
              <a:t>’) to discounts on outpatient prescription drugs. </a:t>
            </a:r>
            <a:r>
              <a:rPr lang="en-US" i="1" dirty="0">
                <a:solidFill>
                  <a:srgbClr val="374151"/>
                </a:solidFill>
                <a:latin typeface="Söhne"/>
              </a:rPr>
              <a:t>More detail follows</a:t>
            </a:r>
          </a:p>
          <a:p>
            <a:pPr algn="l"/>
            <a:r>
              <a:rPr lang="en-US" b="1" dirty="0">
                <a:solidFill>
                  <a:srgbClr val="374151"/>
                </a:solidFill>
                <a:latin typeface="Söhne"/>
              </a:rPr>
              <a:t>Medicare Part B drugs: (</a:t>
            </a:r>
            <a:r>
              <a:rPr lang="en-US" dirty="0">
                <a:solidFill>
                  <a:srgbClr val="374151"/>
                </a:solidFill>
                <a:latin typeface="Söhne"/>
              </a:rPr>
              <a:t>‘</a:t>
            </a:r>
            <a:r>
              <a:rPr lang="en-US" b="1" dirty="0">
                <a:solidFill>
                  <a:srgbClr val="374151"/>
                </a:solidFill>
                <a:latin typeface="Söhne"/>
              </a:rPr>
              <a:t>specialty’ drugs) </a:t>
            </a:r>
            <a:r>
              <a:rPr lang="en-US" dirty="0">
                <a:solidFill>
                  <a:srgbClr val="374151"/>
                </a:solidFill>
                <a:latin typeface="Söhne"/>
              </a:rPr>
              <a:t>Drugs administered by a provider in a clinical setting. E.g., chemotherapy, injectable medications and immunosuppressive drugs (more toxic, more expensive)</a:t>
            </a:r>
          </a:p>
          <a:p>
            <a:pPr algn="l"/>
            <a:r>
              <a:rPr lang="en-US" b="1" i="0" u="none" strike="noStrike" dirty="0">
                <a:solidFill>
                  <a:srgbClr val="374151"/>
                </a:solidFill>
                <a:effectLst/>
                <a:latin typeface="Söhne"/>
              </a:rPr>
              <a:t>Medicare </a:t>
            </a:r>
            <a:r>
              <a:rPr lang="en-US" b="1" dirty="0">
                <a:solidFill>
                  <a:srgbClr val="374151"/>
                </a:solidFill>
                <a:latin typeface="Söhne"/>
              </a:rPr>
              <a:t>Part D drugs: </a:t>
            </a:r>
            <a:r>
              <a:rPr lang="en-US" dirty="0">
                <a:solidFill>
                  <a:srgbClr val="374151"/>
                </a:solidFill>
                <a:latin typeface="Söhne"/>
              </a:rPr>
              <a:t>Patient-administered, pharmacy-filled drugs.</a:t>
            </a:r>
          </a:p>
        </p:txBody>
      </p:sp>
      <p:grpSp>
        <p:nvGrpSpPr>
          <p:cNvPr id="5" name="Group 4">
            <a:extLst>
              <a:ext uri="{FF2B5EF4-FFF2-40B4-BE49-F238E27FC236}">
                <a16:creationId xmlns:a16="http://schemas.microsoft.com/office/drawing/2014/main" id="{FB64A2A7-697D-1E66-774C-777C98339CD1}"/>
              </a:ext>
            </a:extLst>
          </p:cNvPr>
          <p:cNvGrpSpPr/>
          <p:nvPr/>
        </p:nvGrpSpPr>
        <p:grpSpPr>
          <a:xfrm>
            <a:off x="1277220" y="1574248"/>
            <a:ext cx="3808435" cy="1367326"/>
            <a:chOff x="1950718" y="4602480"/>
            <a:chExt cx="7942173" cy="3568126"/>
          </a:xfrm>
          <a:solidFill>
            <a:schemeClr val="accent3">
              <a:lumMod val="40000"/>
              <a:lumOff val="60000"/>
            </a:schemeClr>
          </a:solidFill>
        </p:grpSpPr>
        <p:sp>
          <p:nvSpPr>
            <p:cNvPr id="6" name="Rectangle 5">
              <a:extLst>
                <a:ext uri="{FF2B5EF4-FFF2-40B4-BE49-F238E27FC236}">
                  <a16:creationId xmlns:a16="http://schemas.microsoft.com/office/drawing/2014/main" id="{D23321D7-21C3-B600-3664-0D7A29EA5202}"/>
                </a:ext>
              </a:extLst>
            </p:cNvPr>
            <p:cNvSpPr/>
            <p:nvPr/>
          </p:nvSpPr>
          <p:spPr>
            <a:xfrm>
              <a:off x="1950718" y="4602480"/>
              <a:ext cx="7942173" cy="2255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sp>
          <p:nvSpPr>
            <p:cNvPr id="7" name="Right Triangle 6">
              <a:extLst>
                <a:ext uri="{FF2B5EF4-FFF2-40B4-BE49-F238E27FC236}">
                  <a16:creationId xmlns:a16="http://schemas.microsoft.com/office/drawing/2014/main" id="{56AB05DB-3F90-D0C1-C1E5-4FCCE230AF88}"/>
                </a:ext>
              </a:extLst>
            </p:cNvPr>
            <p:cNvSpPr/>
            <p:nvPr/>
          </p:nvSpPr>
          <p:spPr>
            <a:xfrm rot="10800000" flipH="1">
              <a:off x="2668308" y="6858000"/>
              <a:ext cx="2359742" cy="131260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A3F26134-4DB7-4ED9-F608-A2A471DB2D1E}"/>
              </a:ext>
            </a:extLst>
          </p:cNvPr>
          <p:cNvGrpSpPr/>
          <p:nvPr/>
        </p:nvGrpSpPr>
        <p:grpSpPr>
          <a:xfrm>
            <a:off x="6762246" y="1574248"/>
            <a:ext cx="4343903" cy="1367326"/>
            <a:chOff x="1950718" y="4602480"/>
            <a:chExt cx="9058847" cy="3568126"/>
          </a:xfrm>
          <a:solidFill>
            <a:schemeClr val="accent3">
              <a:lumMod val="60000"/>
              <a:lumOff val="40000"/>
            </a:schemeClr>
          </a:solidFill>
        </p:grpSpPr>
        <p:sp>
          <p:nvSpPr>
            <p:cNvPr id="9" name="Rectangle 8">
              <a:extLst>
                <a:ext uri="{FF2B5EF4-FFF2-40B4-BE49-F238E27FC236}">
                  <a16:creationId xmlns:a16="http://schemas.microsoft.com/office/drawing/2014/main" id="{E43F9DF1-BBA5-3233-8671-C75F0B4AC778}"/>
                </a:ext>
              </a:extLst>
            </p:cNvPr>
            <p:cNvSpPr/>
            <p:nvPr/>
          </p:nvSpPr>
          <p:spPr>
            <a:xfrm>
              <a:off x="1950718" y="4602480"/>
              <a:ext cx="9058847" cy="2255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23FF93E6-54BD-D24C-D3DB-083251567CBE}"/>
                </a:ext>
              </a:extLst>
            </p:cNvPr>
            <p:cNvSpPr/>
            <p:nvPr/>
          </p:nvSpPr>
          <p:spPr>
            <a:xfrm rot="10800000" flipH="1">
              <a:off x="2668308" y="6858000"/>
              <a:ext cx="2359742" cy="131260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EF48377B-3D91-E5AF-02E8-E50378CFBE3C}"/>
              </a:ext>
            </a:extLst>
          </p:cNvPr>
          <p:cNvSpPr/>
          <p:nvPr/>
        </p:nvSpPr>
        <p:spPr>
          <a:xfrm>
            <a:off x="2433517" y="1826552"/>
            <a:ext cx="1832793" cy="369332"/>
          </a:xfrm>
          <a:prstGeom prst="rect">
            <a:avLst/>
          </a:prstGeom>
        </p:spPr>
        <p:txBody>
          <a:bodyPr wrap="square">
            <a:spAutoFit/>
          </a:bodyPr>
          <a:lstStyle/>
          <a:p>
            <a:pPr defTabSz="914217"/>
            <a:r>
              <a:rPr lang="en-US" dirty="0">
                <a:latin typeface="Arial" panose="020B0604020202020204" pitchFamily="34" charset="0"/>
                <a:ea typeface="Roboto Medium" panose="02000000000000000000" pitchFamily="2" charset="0"/>
                <a:cs typeface="Arial" panose="020B0604020202020204" pitchFamily="34" charset="0"/>
              </a:rPr>
              <a:t>Clinical terms</a:t>
            </a:r>
            <a:endParaRPr lang="en-US" sz="2700" dirty="0">
              <a:latin typeface="Arial" panose="020B0604020202020204" pitchFamily="34" charset="0"/>
              <a:ea typeface="Roboto Medium" panose="02000000000000000000" pitchFamily="2" charset="0"/>
              <a:cs typeface="Arial" panose="020B0604020202020204" pitchFamily="34" charset="0"/>
            </a:endParaRPr>
          </a:p>
        </p:txBody>
      </p:sp>
      <p:sp>
        <p:nvSpPr>
          <p:cNvPr id="12" name="Rectangle 11">
            <a:extLst>
              <a:ext uri="{FF2B5EF4-FFF2-40B4-BE49-F238E27FC236}">
                <a16:creationId xmlns:a16="http://schemas.microsoft.com/office/drawing/2014/main" id="{4B1F7E82-8B30-3F0A-7852-B2B5D90C0C7C}"/>
              </a:ext>
            </a:extLst>
          </p:cNvPr>
          <p:cNvSpPr/>
          <p:nvPr/>
        </p:nvSpPr>
        <p:spPr>
          <a:xfrm>
            <a:off x="7896067" y="1826552"/>
            <a:ext cx="2657625" cy="369332"/>
          </a:xfrm>
          <a:prstGeom prst="rect">
            <a:avLst/>
          </a:prstGeom>
        </p:spPr>
        <p:txBody>
          <a:bodyPr wrap="square">
            <a:spAutoFit/>
          </a:bodyPr>
          <a:lstStyle/>
          <a:p>
            <a:pPr defTabSz="914217"/>
            <a:r>
              <a:rPr lang="en-US">
                <a:latin typeface="Arial" panose="020B0604020202020204" pitchFamily="34" charset="0"/>
                <a:ea typeface="Roboto Medium" panose="02000000000000000000" pitchFamily="2" charset="0"/>
                <a:cs typeface="Arial" panose="020B0604020202020204" pitchFamily="34" charset="0"/>
              </a:rPr>
              <a:t>Regulatory/ policy terms</a:t>
            </a:r>
            <a:endParaRPr lang="en-US" sz="2700">
              <a:latin typeface="Arial" panose="020B0604020202020204" pitchFamily="34" charset="0"/>
              <a:ea typeface="Roboto Medium" panose="02000000000000000000" pitchFamily="2"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51B2E3-4C46-0839-7203-5441B0CDC3ED}"/>
              </a:ext>
            </a:extLst>
          </p:cNvPr>
          <p:cNvCxnSpPr/>
          <p:nvPr/>
        </p:nvCxnSpPr>
        <p:spPr>
          <a:xfrm>
            <a:off x="2192549" y="1822676"/>
            <a:ext cx="0" cy="504560"/>
          </a:xfrm>
          <a:prstGeom prst="line">
            <a:avLst/>
          </a:prstGeom>
          <a:ln w="50800">
            <a:solidFill>
              <a:srgbClr val="FFFFFF">
                <a:alpha val="29804"/>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D30225-3BF1-AC80-6971-A4E5A426E32B}"/>
              </a:ext>
            </a:extLst>
          </p:cNvPr>
          <p:cNvCxnSpPr/>
          <p:nvPr/>
        </p:nvCxnSpPr>
        <p:spPr>
          <a:xfrm>
            <a:off x="7655100" y="1773546"/>
            <a:ext cx="0" cy="504560"/>
          </a:xfrm>
          <a:prstGeom prst="line">
            <a:avLst/>
          </a:prstGeom>
          <a:ln w="50800">
            <a:solidFill>
              <a:srgbClr val="FFFFFF">
                <a:alpha val="29804"/>
              </a:srgbClr>
            </a:solidFill>
          </a:ln>
        </p:spPr>
        <p:style>
          <a:lnRef idx="1">
            <a:schemeClr val="accent1"/>
          </a:lnRef>
          <a:fillRef idx="0">
            <a:schemeClr val="accent1"/>
          </a:fillRef>
          <a:effectRef idx="0">
            <a:schemeClr val="accent1"/>
          </a:effectRef>
          <a:fontRef idx="minor">
            <a:schemeClr val="tx1"/>
          </a:fontRef>
        </p:style>
      </p:cxnSp>
      <p:pic>
        <p:nvPicPr>
          <p:cNvPr id="22" name="Graphic 21" descr="Test tubes with solid fill">
            <a:extLst>
              <a:ext uri="{FF2B5EF4-FFF2-40B4-BE49-F238E27FC236}">
                <a16:creationId xmlns:a16="http://schemas.microsoft.com/office/drawing/2014/main" id="{8CF160FC-E890-38F2-644C-3D8C901EEE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351" y="1815168"/>
            <a:ext cx="740992" cy="740992"/>
          </a:xfrm>
          <a:prstGeom prst="rect">
            <a:avLst/>
          </a:prstGeom>
        </p:spPr>
      </p:pic>
      <p:pic>
        <p:nvPicPr>
          <p:cNvPr id="27" name="Graphic 26" descr="Court with solid fill">
            <a:extLst>
              <a:ext uri="{FF2B5EF4-FFF2-40B4-BE49-F238E27FC236}">
                <a16:creationId xmlns:a16="http://schemas.microsoft.com/office/drawing/2014/main" id="{564B5328-4668-BE8A-CF44-FD4AEAA8D4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5773" y="1676873"/>
            <a:ext cx="685800" cy="685800"/>
          </a:xfrm>
          <a:prstGeom prst="rect">
            <a:avLst/>
          </a:prstGeom>
        </p:spPr>
      </p:pic>
    </p:spTree>
    <p:extLst>
      <p:ext uri="{BB962C8B-B14F-4D97-AF65-F5344CB8AC3E}">
        <p14:creationId xmlns:p14="http://schemas.microsoft.com/office/powerpoint/2010/main" val="249879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A6CF-8CC7-C79D-3D63-15557FD8C810}"/>
              </a:ext>
            </a:extLst>
          </p:cNvPr>
          <p:cNvSpPr>
            <a:spLocks noGrp="1"/>
          </p:cNvSpPr>
          <p:nvPr>
            <p:ph type="title"/>
          </p:nvPr>
        </p:nvSpPr>
        <p:spPr>
          <a:xfrm>
            <a:off x="670560" y="429995"/>
            <a:ext cx="11510772" cy="892971"/>
          </a:xfrm>
        </p:spPr>
        <p:txBody>
          <a:bodyPr>
            <a:normAutofit/>
          </a:bodyPr>
          <a:lstStyle/>
          <a:p>
            <a:r>
              <a:rPr lang="en-US"/>
              <a:t>Business terms to know</a:t>
            </a:r>
          </a:p>
        </p:txBody>
      </p:sp>
      <p:sp>
        <p:nvSpPr>
          <p:cNvPr id="18" name="TextBox 17">
            <a:extLst>
              <a:ext uri="{FF2B5EF4-FFF2-40B4-BE49-F238E27FC236}">
                <a16:creationId xmlns:a16="http://schemas.microsoft.com/office/drawing/2014/main" id="{4E3308A7-66F4-801F-DB28-CA26221BB2F7}"/>
              </a:ext>
            </a:extLst>
          </p:cNvPr>
          <p:cNvSpPr txBox="1"/>
          <p:nvPr/>
        </p:nvSpPr>
        <p:spPr>
          <a:xfrm>
            <a:off x="838200" y="3206733"/>
            <a:ext cx="5151657" cy="258532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The Wholesale Acquisition Cost (WAC): </a:t>
            </a:r>
            <a:r>
              <a:rPr lang="en-US" dirty="0">
                <a:latin typeface="Calibri" panose="020F0502020204030204" pitchFamily="34" charset="0"/>
                <a:cs typeface="Calibri" panose="020F0502020204030204" pitchFamily="34" charset="0"/>
              </a:rPr>
              <a:t>the list price that drug manufacturers set for their products. Acts as a starting point for negotiations re: discounts, rebates, or other price concessions that may be offered to pharmacy benefit managers (PBMs) or other purchasers.</a:t>
            </a:r>
          </a:p>
          <a:p>
            <a:r>
              <a:rPr lang="en-US" b="1" dirty="0">
                <a:latin typeface="Calibri" panose="020F0502020204030204" pitchFamily="34" charset="0"/>
                <a:cs typeface="Calibri" panose="020F0502020204030204" pitchFamily="34" charset="0"/>
              </a:rPr>
              <a:t>‘Trend’– </a:t>
            </a:r>
            <a:r>
              <a:rPr lang="en-US" dirty="0">
                <a:latin typeface="Calibri" panose="020F0502020204030204" pitchFamily="34" charset="0"/>
                <a:cs typeface="Calibri" panose="020F0502020204030204" pitchFamily="34" charset="0"/>
              </a:rPr>
              <a:t>as in ‘</a:t>
            </a:r>
            <a:r>
              <a:rPr lang="en-US" b="1" dirty="0">
                <a:latin typeface="Calibri" panose="020F0502020204030204" pitchFamily="34" charset="0"/>
                <a:cs typeface="Calibri" panose="020F0502020204030204" pitchFamily="34" charset="0"/>
              </a:rPr>
              <a:t>healthcare trend</a:t>
            </a:r>
            <a:r>
              <a:rPr lang="en-US" dirty="0">
                <a:latin typeface="Calibri" panose="020F0502020204030204" pitchFamily="34" charset="0"/>
                <a:cs typeface="Calibri" panose="020F0502020204030204" pitchFamily="34" charset="0"/>
              </a:rPr>
              <a:t>’ or </a:t>
            </a:r>
            <a:r>
              <a:rPr lang="en-US" b="1" dirty="0">
                <a:latin typeface="Calibri" panose="020F0502020204030204" pitchFamily="34" charset="0"/>
                <a:cs typeface="Calibri" panose="020F0502020204030204" pitchFamily="34" charset="0"/>
              </a:rPr>
              <a:t>‘pharmacy trend’ </a:t>
            </a:r>
            <a:r>
              <a:rPr lang="en-US" dirty="0">
                <a:latin typeface="Calibri" panose="020F0502020204030204" pitchFamily="34" charset="0"/>
                <a:cs typeface="Calibri" panose="020F0502020204030204" pitchFamily="34" charset="0"/>
              </a:rPr>
              <a:t>without specifying WHICH healthcare trend – means ‘trends in </a:t>
            </a:r>
            <a:r>
              <a:rPr lang="en-US" i="1" dirty="0">
                <a:latin typeface="Calibri" panose="020F0502020204030204" pitchFamily="34" charset="0"/>
                <a:cs typeface="Calibri" panose="020F0502020204030204" pitchFamily="34" charset="0"/>
              </a:rPr>
              <a:t>total spending. </a:t>
            </a:r>
            <a:r>
              <a:rPr lang="en-US" dirty="0">
                <a:latin typeface="Calibri" panose="020F0502020204030204" pitchFamily="34" charset="0"/>
                <a:cs typeface="Calibri" panose="020F0502020204030204" pitchFamily="34" charset="0"/>
              </a:rPr>
              <a:t>(Employer/payer term)</a:t>
            </a:r>
          </a:p>
        </p:txBody>
      </p:sp>
      <p:sp>
        <p:nvSpPr>
          <p:cNvPr id="26" name="TextBox 25">
            <a:extLst>
              <a:ext uri="{FF2B5EF4-FFF2-40B4-BE49-F238E27FC236}">
                <a16:creationId xmlns:a16="http://schemas.microsoft.com/office/drawing/2014/main" id="{C01EA9DE-E979-5863-D93C-F7E236701EDA}"/>
              </a:ext>
            </a:extLst>
          </p:cNvPr>
          <p:cNvSpPr txBox="1"/>
          <p:nvPr/>
        </p:nvSpPr>
        <p:spPr>
          <a:xfrm>
            <a:off x="722790" y="1148620"/>
            <a:ext cx="10646250" cy="369332"/>
          </a:xfrm>
          <a:prstGeom prst="rect">
            <a:avLst/>
          </a:prstGeom>
          <a:noFill/>
        </p:spPr>
        <p:txBody>
          <a:bodyPr wrap="square" rtlCol="0">
            <a:spAutoFit/>
          </a:bodyPr>
          <a:lstStyle/>
          <a:p>
            <a:r>
              <a:rPr lang="en-US" i="1" dirty="0"/>
              <a:t>Fittingly, the pharmacy world has developed its own arcane language to discuss its opaque value chain</a:t>
            </a:r>
          </a:p>
        </p:txBody>
      </p:sp>
      <p:grpSp>
        <p:nvGrpSpPr>
          <p:cNvPr id="5" name="Group 4">
            <a:extLst>
              <a:ext uri="{FF2B5EF4-FFF2-40B4-BE49-F238E27FC236}">
                <a16:creationId xmlns:a16="http://schemas.microsoft.com/office/drawing/2014/main" id="{008DD484-AB3B-00A3-E481-0A933613BA20}"/>
              </a:ext>
            </a:extLst>
          </p:cNvPr>
          <p:cNvGrpSpPr/>
          <p:nvPr/>
        </p:nvGrpSpPr>
        <p:grpSpPr>
          <a:xfrm>
            <a:off x="984504" y="1717433"/>
            <a:ext cx="4844796" cy="1367326"/>
            <a:chOff x="1950718" y="4602480"/>
            <a:chExt cx="9058847" cy="3568126"/>
          </a:xfrm>
          <a:solidFill>
            <a:schemeClr val="accent3">
              <a:lumMod val="60000"/>
              <a:lumOff val="40000"/>
            </a:schemeClr>
          </a:solidFill>
        </p:grpSpPr>
        <p:sp>
          <p:nvSpPr>
            <p:cNvPr id="6" name="Rectangle 5">
              <a:extLst>
                <a:ext uri="{FF2B5EF4-FFF2-40B4-BE49-F238E27FC236}">
                  <a16:creationId xmlns:a16="http://schemas.microsoft.com/office/drawing/2014/main" id="{3C778B9F-0FF9-FC6D-907A-7099A71F4499}"/>
                </a:ext>
              </a:extLst>
            </p:cNvPr>
            <p:cNvSpPr/>
            <p:nvPr/>
          </p:nvSpPr>
          <p:spPr>
            <a:xfrm>
              <a:off x="1950718" y="4602480"/>
              <a:ext cx="9058847" cy="22555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sp>
          <p:nvSpPr>
            <p:cNvPr id="7" name="Right Triangle 6">
              <a:extLst>
                <a:ext uri="{FF2B5EF4-FFF2-40B4-BE49-F238E27FC236}">
                  <a16:creationId xmlns:a16="http://schemas.microsoft.com/office/drawing/2014/main" id="{C221C359-02A1-B6B7-3958-A061568FEE3E}"/>
                </a:ext>
              </a:extLst>
            </p:cNvPr>
            <p:cNvSpPr/>
            <p:nvPr/>
          </p:nvSpPr>
          <p:spPr>
            <a:xfrm rot="10800000" flipH="1">
              <a:off x="2668308" y="6858000"/>
              <a:ext cx="2359742" cy="1312606"/>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14377CAB-681A-9E96-748A-CD67CC19066E}"/>
              </a:ext>
            </a:extLst>
          </p:cNvPr>
          <p:cNvSpPr/>
          <p:nvPr/>
        </p:nvSpPr>
        <p:spPr>
          <a:xfrm>
            <a:off x="2779776" y="1950974"/>
            <a:ext cx="3210081" cy="369332"/>
          </a:xfrm>
          <a:prstGeom prst="rect">
            <a:avLst/>
          </a:prstGeom>
        </p:spPr>
        <p:txBody>
          <a:bodyPr wrap="square">
            <a:spAutoFit/>
          </a:bodyPr>
          <a:lstStyle/>
          <a:p>
            <a:pPr defTabSz="914217"/>
            <a:r>
              <a:rPr lang="en-US">
                <a:latin typeface="Arial" panose="020B0604020202020204" pitchFamily="34" charset="0"/>
                <a:ea typeface="Roboto Medium" panose="02000000000000000000" pitchFamily="2" charset="0"/>
                <a:cs typeface="Arial" panose="020B0604020202020204" pitchFamily="34" charset="0"/>
              </a:rPr>
              <a:t>Business</a:t>
            </a:r>
            <a:endParaRPr lang="en-US" sz="2700">
              <a:latin typeface="Arial" panose="020B0604020202020204" pitchFamily="34" charset="0"/>
              <a:ea typeface="Roboto Medium" panose="02000000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F07C83DF-4841-07F7-B9F7-E676A62ED96E}"/>
              </a:ext>
            </a:extLst>
          </p:cNvPr>
          <p:cNvSpPr txBox="1"/>
          <p:nvPr/>
        </p:nvSpPr>
        <p:spPr>
          <a:xfrm>
            <a:off x="6096000" y="3206732"/>
            <a:ext cx="5750324" cy="2585323"/>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Gross-to-net bubble</a:t>
            </a:r>
            <a:r>
              <a:rPr lang="en-US" dirty="0">
                <a:latin typeface="Calibri" panose="020F0502020204030204" pitchFamily="34" charset="0"/>
                <a:cs typeface="Calibri" panose="020F0502020204030204" pitchFamily="34" charset="0"/>
              </a:rPr>
              <a:t>: The difference between the list price versus the actual price; has been quite high due to pharmacy value chain dynamics </a:t>
            </a:r>
          </a:p>
          <a:p>
            <a:r>
              <a:rPr lang="en-US" b="1" dirty="0">
                <a:latin typeface="Calibri" panose="020F0502020204030204" pitchFamily="34" charset="0"/>
                <a:cs typeface="Calibri" panose="020F0502020204030204" pitchFamily="34" charset="0"/>
              </a:rPr>
              <a:t>Drug channels: </a:t>
            </a:r>
            <a:r>
              <a:rPr lang="en-US" dirty="0">
                <a:latin typeface="Calibri" panose="020F0502020204030204" pitchFamily="34" charset="0"/>
                <a:cs typeface="Calibri" panose="020F0502020204030204" pitchFamily="34" charset="0"/>
              </a:rPr>
              <a:t>the complex network of manufacturers, wholesalers, distributors, pharmacies, pharmacy benefit managers (PBMs), insurers, and other intermediaries involved in the distribution and reimbursement of prescription drugs– each of which adds its own markups, fees, and rebates.</a:t>
            </a:r>
          </a:p>
        </p:txBody>
      </p:sp>
      <p:pic>
        <p:nvPicPr>
          <p:cNvPr id="14" name="Graphic 13" descr="Money with solid fill">
            <a:extLst>
              <a:ext uri="{FF2B5EF4-FFF2-40B4-BE49-F238E27FC236}">
                <a16:creationId xmlns:a16="http://schemas.microsoft.com/office/drawing/2014/main" id="{B4D916D2-B705-26EA-8410-935D8047A4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3342" y="1667361"/>
            <a:ext cx="914400" cy="914400"/>
          </a:xfrm>
          <a:prstGeom prst="rect">
            <a:avLst/>
          </a:prstGeom>
        </p:spPr>
      </p:pic>
    </p:spTree>
    <p:extLst>
      <p:ext uri="{BB962C8B-B14F-4D97-AF65-F5344CB8AC3E}">
        <p14:creationId xmlns:p14="http://schemas.microsoft.com/office/powerpoint/2010/main" val="180655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39C7-69BD-3ABD-C6F9-7D2E68CEBA35}"/>
              </a:ext>
            </a:extLst>
          </p:cNvPr>
          <p:cNvSpPr>
            <a:spLocks noGrp="1"/>
          </p:cNvSpPr>
          <p:nvPr>
            <p:ph type="title"/>
          </p:nvPr>
        </p:nvSpPr>
        <p:spPr>
          <a:xfrm>
            <a:off x="490448" y="315981"/>
            <a:ext cx="10515600" cy="892971"/>
          </a:xfrm>
        </p:spPr>
        <p:txBody>
          <a:bodyPr>
            <a:normAutofit fontScale="90000"/>
          </a:bodyPr>
          <a:lstStyle/>
          <a:p>
            <a:r>
              <a:rPr lang="en-US" dirty="0"/>
              <a:t>One more: ‘</a:t>
            </a:r>
            <a:r>
              <a:rPr lang="en-US" b="1" dirty="0"/>
              <a:t>White bagging,’ </a:t>
            </a:r>
            <a:r>
              <a:rPr lang="en-US" dirty="0"/>
              <a:t>which</a:t>
            </a:r>
            <a:r>
              <a:rPr lang="en-US" b="1" dirty="0"/>
              <a:t> </a:t>
            </a:r>
            <a:r>
              <a:rPr lang="en-US" dirty="0"/>
              <a:t>needs its own slide</a:t>
            </a:r>
          </a:p>
        </p:txBody>
      </p:sp>
      <p:sp>
        <p:nvSpPr>
          <p:cNvPr id="4" name="TextBox 3">
            <a:extLst>
              <a:ext uri="{FF2B5EF4-FFF2-40B4-BE49-F238E27FC236}">
                <a16:creationId xmlns:a16="http://schemas.microsoft.com/office/drawing/2014/main" id="{3340F83A-2916-4E1A-977F-FBE33AEB2D53}"/>
              </a:ext>
            </a:extLst>
          </p:cNvPr>
          <p:cNvSpPr txBox="1"/>
          <p:nvPr/>
        </p:nvSpPr>
        <p:spPr>
          <a:xfrm>
            <a:off x="490448" y="1516080"/>
            <a:ext cx="8952807" cy="369332"/>
          </a:xfrm>
          <a:prstGeom prst="rect">
            <a:avLst/>
          </a:prstGeom>
          <a:noFill/>
        </p:spPr>
        <p:txBody>
          <a:bodyPr wrap="square">
            <a:spAutoFit/>
          </a:bodyPr>
          <a:lstStyle/>
          <a:p>
            <a:r>
              <a:rPr lang="en-US" dirty="0">
                <a:solidFill>
                  <a:srgbClr val="374151"/>
                </a:solidFill>
                <a:latin typeface="Söhne"/>
              </a:rPr>
              <a:t>1. White bagging is a term that only applies to Part B (infused or injected) drugs</a:t>
            </a:r>
          </a:p>
        </p:txBody>
      </p:sp>
      <p:sp>
        <p:nvSpPr>
          <p:cNvPr id="5" name="TextBox 4">
            <a:extLst>
              <a:ext uri="{FF2B5EF4-FFF2-40B4-BE49-F238E27FC236}">
                <a16:creationId xmlns:a16="http://schemas.microsoft.com/office/drawing/2014/main" id="{04399982-AF40-2623-A8B1-44E1327B24AF}"/>
              </a:ext>
            </a:extLst>
          </p:cNvPr>
          <p:cNvSpPr txBox="1"/>
          <p:nvPr/>
        </p:nvSpPr>
        <p:spPr>
          <a:xfrm>
            <a:off x="490448" y="1073430"/>
            <a:ext cx="10646250" cy="369332"/>
          </a:xfrm>
          <a:prstGeom prst="rect">
            <a:avLst/>
          </a:prstGeom>
          <a:noFill/>
        </p:spPr>
        <p:txBody>
          <a:bodyPr wrap="square" rtlCol="0">
            <a:spAutoFit/>
          </a:bodyPr>
          <a:lstStyle/>
          <a:p>
            <a:r>
              <a:rPr lang="en-US" i="1" dirty="0"/>
              <a:t>An explanation in seven points</a:t>
            </a:r>
          </a:p>
        </p:txBody>
      </p:sp>
      <p:sp>
        <p:nvSpPr>
          <p:cNvPr id="6" name="TextBox 5">
            <a:extLst>
              <a:ext uri="{FF2B5EF4-FFF2-40B4-BE49-F238E27FC236}">
                <a16:creationId xmlns:a16="http://schemas.microsoft.com/office/drawing/2014/main" id="{EECB4288-1544-F44B-DAB5-9DD9EE2F0D84}"/>
              </a:ext>
            </a:extLst>
          </p:cNvPr>
          <p:cNvSpPr txBox="1"/>
          <p:nvPr/>
        </p:nvSpPr>
        <p:spPr>
          <a:xfrm>
            <a:off x="490449" y="2051296"/>
            <a:ext cx="11430001" cy="369332"/>
          </a:xfrm>
          <a:prstGeom prst="rect">
            <a:avLst/>
          </a:prstGeom>
          <a:noFill/>
        </p:spPr>
        <p:txBody>
          <a:bodyPr wrap="square">
            <a:spAutoFit/>
          </a:bodyPr>
          <a:lstStyle/>
          <a:p>
            <a:r>
              <a:rPr lang="en-US" dirty="0">
                <a:solidFill>
                  <a:srgbClr val="374151"/>
                </a:solidFill>
                <a:latin typeface="Söhne"/>
              </a:rPr>
              <a:t>2. Previously, doctors and hospitals would purchase Part B drugs, add a mark-up, and bill the patient's medical insurance</a:t>
            </a:r>
          </a:p>
        </p:txBody>
      </p:sp>
      <p:sp>
        <p:nvSpPr>
          <p:cNvPr id="8" name="TextBox 7">
            <a:extLst>
              <a:ext uri="{FF2B5EF4-FFF2-40B4-BE49-F238E27FC236}">
                <a16:creationId xmlns:a16="http://schemas.microsoft.com/office/drawing/2014/main" id="{D99C4F0F-ADF2-0C6B-E863-BF40B253268F}"/>
              </a:ext>
            </a:extLst>
          </p:cNvPr>
          <p:cNvSpPr txBox="1"/>
          <p:nvPr/>
        </p:nvSpPr>
        <p:spPr>
          <a:xfrm>
            <a:off x="490449" y="2514381"/>
            <a:ext cx="11210131" cy="646331"/>
          </a:xfrm>
          <a:prstGeom prst="rect">
            <a:avLst/>
          </a:prstGeom>
          <a:noFill/>
        </p:spPr>
        <p:txBody>
          <a:bodyPr wrap="square">
            <a:spAutoFit/>
          </a:bodyPr>
          <a:lstStyle/>
          <a:p>
            <a:r>
              <a:rPr lang="en-US" dirty="0">
                <a:solidFill>
                  <a:srgbClr val="374151"/>
                </a:solidFill>
                <a:latin typeface="Söhne"/>
              </a:rPr>
              <a:t>3. About 15 years ago, payers hypothesized that they could reduce cost by moving some Part B drugs from the medical to the pharmacy (Part D) benefit. This practice became known as "white bagging."</a:t>
            </a:r>
          </a:p>
        </p:txBody>
      </p:sp>
      <p:sp>
        <p:nvSpPr>
          <p:cNvPr id="10" name="TextBox 9">
            <a:extLst>
              <a:ext uri="{FF2B5EF4-FFF2-40B4-BE49-F238E27FC236}">
                <a16:creationId xmlns:a16="http://schemas.microsoft.com/office/drawing/2014/main" id="{C0BF3F2B-033F-A4C7-8D08-4F3EA0EAE65E}"/>
              </a:ext>
            </a:extLst>
          </p:cNvPr>
          <p:cNvSpPr txBox="1"/>
          <p:nvPr/>
        </p:nvSpPr>
        <p:spPr>
          <a:xfrm>
            <a:off x="490448" y="3218122"/>
            <a:ext cx="11610526" cy="923330"/>
          </a:xfrm>
          <a:prstGeom prst="rect">
            <a:avLst/>
          </a:prstGeom>
          <a:noFill/>
        </p:spPr>
        <p:txBody>
          <a:bodyPr wrap="square">
            <a:spAutoFit/>
          </a:bodyPr>
          <a:lstStyle/>
          <a:p>
            <a:r>
              <a:rPr lang="en-US" dirty="0">
                <a:solidFill>
                  <a:srgbClr val="374151"/>
                </a:solidFill>
                <a:latin typeface="Söhne"/>
              </a:rPr>
              <a:t>4. Under white bagging, providers can no longer bill the patient's insurance for the drug. Instead, the patient must acquire the drug through their in-network specialty pharmacy, have it paid for by their PBM, and then have it administered by the provider.</a:t>
            </a:r>
          </a:p>
        </p:txBody>
      </p:sp>
      <p:sp>
        <p:nvSpPr>
          <p:cNvPr id="12" name="TextBox 11">
            <a:extLst>
              <a:ext uri="{FF2B5EF4-FFF2-40B4-BE49-F238E27FC236}">
                <a16:creationId xmlns:a16="http://schemas.microsoft.com/office/drawing/2014/main" id="{D02D995D-0468-62FA-1977-DCF37DD3F094}"/>
              </a:ext>
            </a:extLst>
          </p:cNvPr>
          <p:cNvSpPr txBox="1"/>
          <p:nvPr/>
        </p:nvSpPr>
        <p:spPr>
          <a:xfrm>
            <a:off x="490448" y="4269906"/>
            <a:ext cx="11485628" cy="369332"/>
          </a:xfrm>
          <a:prstGeom prst="rect">
            <a:avLst/>
          </a:prstGeom>
          <a:noFill/>
        </p:spPr>
        <p:txBody>
          <a:bodyPr wrap="square">
            <a:spAutoFit/>
          </a:bodyPr>
          <a:lstStyle/>
          <a:p>
            <a:r>
              <a:rPr lang="en-US" dirty="0">
                <a:solidFill>
                  <a:srgbClr val="374151"/>
                </a:solidFill>
                <a:latin typeface="Söhne"/>
              </a:rPr>
              <a:t>5. One of the implications, and one way it saves payer cost, is that it cuts providers from the drug revenue chain.</a:t>
            </a:r>
          </a:p>
        </p:txBody>
      </p:sp>
      <p:sp>
        <p:nvSpPr>
          <p:cNvPr id="14" name="TextBox 13">
            <a:extLst>
              <a:ext uri="{FF2B5EF4-FFF2-40B4-BE49-F238E27FC236}">
                <a16:creationId xmlns:a16="http://schemas.microsoft.com/office/drawing/2014/main" id="{9F145E23-15AF-884E-A7B2-08576DBA16C0}"/>
              </a:ext>
            </a:extLst>
          </p:cNvPr>
          <p:cNvSpPr txBox="1"/>
          <p:nvPr/>
        </p:nvSpPr>
        <p:spPr>
          <a:xfrm>
            <a:off x="518261" y="4779747"/>
            <a:ext cx="11430001" cy="923330"/>
          </a:xfrm>
          <a:prstGeom prst="rect">
            <a:avLst/>
          </a:prstGeom>
          <a:noFill/>
        </p:spPr>
        <p:txBody>
          <a:bodyPr wrap="square">
            <a:spAutoFit/>
          </a:bodyPr>
          <a:lstStyle/>
          <a:p>
            <a:r>
              <a:rPr lang="en-US" dirty="0">
                <a:solidFill>
                  <a:srgbClr val="374151"/>
                </a:solidFill>
                <a:latin typeface="Söhne"/>
              </a:rPr>
              <a:t>6. Some providers like this because it relieves them of the risk associated with trying to secure reimbursement for high-cost drugs. Other providers do not like white bagging because they want the revenue, and/or, are looking to avoid additional costs and risk that come from administering a drug supplied by an outside party.</a:t>
            </a:r>
          </a:p>
        </p:txBody>
      </p:sp>
      <p:sp>
        <p:nvSpPr>
          <p:cNvPr id="16" name="TextBox 15">
            <a:extLst>
              <a:ext uri="{FF2B5EF4-FFF2-40B4-BE49-F238E27FC236}">
                <a16:creationId xmlns:a16="http://schemas.microsoft.com/office/drawing/2014/main" id="{C3BA379D-7246-C53B-96D8-BA8869D468E4}"/>
              </a:ext>
            </a:extLst>
          </p:cNvPr>
          <p:cNvSpPr txBox="1"/>
          <p:nvPr/>
        </p:nvSpPr>
        <p:spPr>
          <a:xfrm>
            <a:off x="1104205" y="5774437"/>
            <a:ext cx="10871871" cy="646331"/>
          </a:xfrm>
          <a:prstGeom prst="rect">
            <a:avLst/>
          </a:prstGeom>
          <a:noFill/>
        </p:spPr>
        <p:txBody>
          <a:bodyPr wrap="square">
            <a:spAutoFit/>
          </a:bodyPr>
          <a:lstStyle/>
          <a:p>
            <a:r>
              <a:rPr lang="en-US" dirty="0">
                <a:solidFill>
                  <a:srgbClr val="374151"/>
                </a:solidFill>
                <a:latin typeface="Söhne"/>
              </a:rPr>
              <a:t>7. One workaround that providers have devised to continue participating in the drug revenue chain is to start their own specialty pharmacies and require patients to buy the drugs from them (still reimbursed by the PBM).</a:t>
            </a:r>
          </a:p>
        </p:txBody>
      </p:sp>
    </p:spTree>
    <p:extLst>
      <p:ext uri="{BB962C8B-B14F-4D97-AF65-F5344CB8AC3E}">
        <p14:creationId xmlns:p14="http://schemas.microsoft.com/office/powerpoint/2010/main" val="181660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97A7-E28C-5968-5E35-724C944C7BF9}"/>
              </a:ext>
            </a:extLst>
          </p:cNvPr>
          <p:cNvSpPr>
            <a:spLocks noGrp="1"/>
          </p:cNvSpPr>
          <p:nvPr>
            <p:ph type="title"/>
          </p:nvPr>
        </p:nvSpPr>
        <p:spPr>
          <a:xfrm>
            <a:off x="838199" y="365125"/>
            <a:ext cx="10958587" cy="892971"/>
          </a:xfrm>
        </p:spPr>
        <p:txBody>
          <a:bodyPr>
            <a:normAutofit/>
          </a:bodyPr>
          <a:lstStyle/>
          <a:p>
            <a:r>
              <a:rPr lang="en-US" dirty="0"/>
              <a:t>‘Value’ terms to know</a:t>
            </a:r>
          </a:p>
        </p:txBody>
      </p:sp>
      <p:sp>
        <p:nvSpPr>
          <p:cNvPr id="7" name="TextBox 6">
            <a:extLst>
              <a:ext uri="{FF2B5EF4-FFF2-40B4-BE49-F238E27FC236}">
                <a16:creationId xmlns:a16="http://schemas.microsoft.com/office/drawing/2014/main" id="{F23E5EAD-E886-A6A2-402D-4A44846DE2AD}"/>
              </a:ext>
            </a:extLst>
          </p:cNvPr>
          <p:cNvSpPr txBox="1"/>
          <p:nvPr/>
        </p:nvSpPr>
        <p:spPr>
          <a:xfrm>
            <a:off x="660724" y="3404015"/>
            <a:ext cx="5264805" cy="584775"/>
          </a:xfrm>
          <a:prstGeom prst="rect">
            <a:avLst/>
          </a:prstGeom>
          <a:noFill/>
        </p:spPr>
        <p:txBody>
          <a:bodyPr wrap="square" rtlCol="0">
            <a:spAutoFit/>
          </a:bodyPr>
          <a:lstStyle/>
          <a:p>
            <a:r>
              <a:rPr lang="en-US" sz="1600" b="1" dirty="0"/>
              <a:t>Outcomes-based pricing </a:t>
            </a:r>
            <a:r>
              <a:rPr lang="en-US" sz="1600" dirty="0"/>
              <a:t>– Making manufacturer reimbursement contingent on defined outcomes</a:t>
            </a:r>
          </a:p>
        </p:txBody>
      </p:sp>
      <p:sp>
        <p:nvSpPr>
          <p:cNvPr id="8" name="TextBox 7">
            <a:extLst>
              <a:ext uri="{FF2B5EF4-FFF2-40B4-BE49-F238E27FC236}">
                <a16:creationId xmlns:a16="http://schemas.microsoft.com/office/drawing/2014/main" id="{6038EF0F-3D3A-0C99-D9B8-0CF646C340FB}"/>
              </a:ext>
            </a:extLst>
          </p:cNvPr>
          <p:cNvSpPr txBox="1"/>
          <p:nvPr/>
        </p:nvSpPr>
        <p:spPr>
          <a:xfrm>
            <a:off x="599276" y="4444961"/>
            <a:ext cx="4844796" cy="1569660"/>
          </a:xfrm>
          <a:prstGeom prst="rect">
            <a:avLst/>
          </a:prstGeom>
          <a:noFill/>
        </p:spPr>
        <p:txBody>
          <a:bodyPr wrap="square" rtlCol="0">
            <a:spAutoFit/>
          </a:bodyPr>
          <a:lstStyle/>
          <a:p>
            <a:r>
              <a:rPr lang="en-US" sz="1600" b="1" dirty="0"/>
              <a:t>‘Clinical trial end points’: </a:t>
            </a:r>
            <a:r>
              <a:rPr lang="en-US" sz="1600" dirty="0"/>
              <a:t>The measures used to assess trial outcomes e.g., </a:t>
            </a:r>
            <a:r>
              <a:rPr lang="en-US" sz="1600" b="0" i="0" u="none" strike="noStrike" dirty="0">
                <a:solidFill>
                  <a:srgbClr val="374151"/>
                </a:solidFill>
                <a:effectLst/>
                <a:latin typeface="Söhne"/>
              </a:rPr>
              <a:t>survival, disease progression, response rate, symptom improvement, or specific laboratory or diagnostic results. Factors into value discussions about what ‘</a:t>
            </a:r>
            <a:r>
              <a:rPr lang="en-US" sz="1600" dirty="0">
                <a:solidFill>
                  <a:srgbClr val="374151"/>
                </a:solidFill>
                <a:latin typeface="Söhne"/>
              </a:rPr>
              <a:t>end points’ </a:t>
            </a:r>
            <a:r>
              <a:rPr lang="en-US" sz="1600" b="0" i="0" u="none" strike="noStrike" dirty="0">
                <a:solidFill>
                  <a:srgbClr val="374151"/>
                </a:solidFill>
                <a:effectLst/>
                <a:latin typeface="Söhne"/>
              </a:rPr>
              <a:t>are worth developing new drugs for, at what cost</a:t>
            </a:r>
            <a:endParaRPr lang="en-US" sz="1600" dirty="0"/>
          </a:p>
        </p:txBody>
      </p:sp>
      <p:sp>
        <p:nvSpPr>
          <p:cNvPr id="13" name="TextBox 12">
            <a:extLst>
              <a:ext uri="{FF2B5EF4-FFF2-40B4-BE49-F238E27FC236}">
                <a16:creationId xmlns:a16="http://schemas.microsoft.com/office/drawing/2014/main" id="{6FB0D9C8-B7AD-6232-F95E-012BB5CC26D4}"/>
              </a:ext>
            </a:extLst>
          </p:cNvPr>
          <p:cNvSpPr txBox="1"/>
          <p:nvPr/>
        </p:nvSpPr>
        <p:spPr>
          <a:xfrm>
            <a:off x="6253568" y="2745925"/>
            <a:ext cx="5837691" cy="830997"/>
          </a:xfrm>
          <a:prstGeom prst="rect">
            <a:avLst/>
          </a:prstGeom>
          <a:noFill/>
        </p:spPr>
        <p:txBody>
          <a:bodyPr wrap="square" rtlCol="0">
            <a:spAutoFit/>
          </a:bodyPr>
          <a:lstStyle/>
          <a:p>
            <a:r>
              <a:rPr lang="en-US" sz="1600" b="1" dirty="0"/>
              <a:t>Patient assistance programs </a:t>
            </a:r>
            <a:r>
              <a:rPr lang="en-US" sz="1600" dirty="0"/>
              <a:t>– free, discounted, or copay-assisted medications provided by manufacturer for patients who meet eligibility criteria</a:t>
            </a:r>
          </a:p>
        </p:txBody>
      </p:sp>
      <p:sp>
        <p:nvSpPr>
          <p:cNvPr id="14" name="TextBox 13">
            <a:extLst>
              <a:ext uri="{FF2B5EF4-FFF2-40B4-BE49-F238E27FC236}">
                <a16:creationId xmlns:a16="http://schemas.microsoft.com/office/drawing/2014/main" id="{31B7D74C-B310-0242-7CD1-1CC06F7A5B5E}"/>
              </a:ext>
            </a:extLst>
          </p:cNvPr>
          <p:cNvSpPr txBox="1"/>
          <p:nvPr/>
        </p:nvSpPr>
        <p:spPr>
          <a:xfrm>
            <a:off x="6253568" y="3836778"/>
            <a:ext cx="5326254" cy="1077218"/>
          </a:xfrm>
          <a:prstGeom prst="rect">
            <a:avLst/>
          </a:prstGeom>
          <a:noFill/>
        </p:spPr>
        <p:txBody>
          <a:bodyPr wrap="square" rtlCol="0">
            <a:spAutoFit/>
          </a:bodyPr>
          <a:lstStyle/>
          <a:p>
            <a:r>
              <a:rPr lang="en-US" sz="1600" b="1" dirty="0"/>
              <a:t>‘Copay accumulator’: </a:t>
            </a:r>
            <a:r>
              <a:rPr lang="en-US" sz="1600" dirty="0">
                <a:latin typeface="Söhne"/>
              </a:rPr>
              <a:t>I</a:t>
            </a:r>
            <a:r>
              <a:rPr lang="en-US" sz="1600" b="0" i="0" u="none" strike="noStrike" dirty="0">
                <a:effectLst/>
                <a:latin typeface="Söhne"/>
              </a:rPr>
              <a:t>nsurance policies that do not allow manufacturer copay assistance or coupons to count toward a patient's deductible or out-of-pocket maximum.  Keeps patient exposed to overall drug price</a:t>
            </a:r>
          </a:p>
        </p:txBody>
      </p:sp>
      <p:sp>
        <p:nvSpPr>
          <p:cNvPr id="19" name="TextBox 18">
            <a:extLst>
              <a:ext uri="{FF2B5EF4-FFF2-40B4-BE49-F238E27FC236}">
                <a16:creationId xmlns:a16="http://schemas.microsoft.com/office/drawing/2014/main" id="{C39EFFEA-39C1-1FB6-30E5-6873731B0CFA}"/>
              </a:ext>
            </a:extLst>
          </p:cNvPr>
          <p:cNvSpPr txBox="1"/>
          <p:nvPr/>
        </p:nvSpPr>
        <p:spPr>
          <a:xfrm>
            <a:off x="6253568" y="1807472"/>
            <a:ext cx="5658168" cy="830997"/>
          </a:xfrm>
          <a:prstGeom prst="rect">
            <a:avLst/>
          </a:prstGeom>
          <a:noFill/>
        </p:spPr>
        <p:txBody>
          <a:bodyPr wrap="square" rtlCol="0">
            <a:spAutoFit/>
          </a:bodyPr>
          <a:lstStyle/>
          <a:p>
            <a:r>
              <a:rPr lang="en-US" sz="1600" b="1" dirty="0"/>
              <a:t>‘Financial toxicity’ </a:t>
            </a:r>
            <a:r>
              <a:rPr lang="en-US" sz="1600" dirty="0"/>
              <a:t>– </a:t>
            </a:r>
            <a:r>
              <a:rPr lang="en-US" sz="1600" b="0" i="0" u="none" strike="noStrike" dirty="0">
                <a:solidFill>
                  <a:srgbClr val="374151"/>
                </a:solidFill>
                <a:effectLst/>
                <a:latin typeface="Söhne"/>
              </a:rPr>
              <a:t>adverse financial effects of medical expenses, highlighting similarities with the toxic side effects of of some treatments</a:t>
            </a:r>
            <a:endParaRPr lang="en-US" sz="1600" dirty="0"/>
          </a:p>
        </p:txBody>
      </p:sp>
      <p:grpSp>
        <p:nvGrpSpPr>
          <p:cNvPr id="6" name="Group 5">
            <a:extLst>
              <a:ext uri="{FF2B5EF4-FFF2-40B4-BE49-F238E27FC236}">
                <a16:creationId xmlns:a16="http://schemas.microsoft.com/office/drawing/2014/main" id="{14993AA1-ED9E-44C0-2622-816F9B71DBB7}"/>
              </a:ext>
            </a:extLst>
          </p:cNvPr>
          <p:cNvGrpSpPr/>
          <p:nvPr/>
        </p:nvGrpSpPr>
        <p:grpSpPr>
          <a:xfrm>
            <a:off x="607879" y="1862931"/>
            <a:ext cx="4844796" cy="1367326"/>
            <a:chOff x="1950718" y="4602480"/>
            <a:chExt cx="9058847" cy="3568126"/>
          </a:xfrm>
          <a:solidFill>
            <a:schemeClr val="accent3">
              <a:lumMod val="60000"/>
              <a:lumOff val="40000"/>
            </a:schemeClr>
          </a:solidFill>
        </p:grpSpPr>
        <p:sp>
          <p:nvSpPr>
            <p:cNvPr id="9" name="Rectangle 8">
              <a:extLst>
                <a:ext uri="{FF2B5EF4-FFF2-40B4-BE49-F238E27FC236}">
                  <a16:creationId xmlns:a16="http://schemas.microsoft.com/office/drawing/2014/main" id="{B9040FDF-B98B-C0BB-EA40-69E089BCFEA2}"/>
                </a:ext>
              </a:extLst>
            </p:cNvPr>
            <p:cNvSpPr/>
            <p:nvPr/>
          </p:nvSpPr>
          <p:spPr>
            <a:xfrm>
              <a:off x="1950718" y="4602480"/>
              <a:ext cx="9058847" cy="22555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5CCEAFC1-5FE4-E8F1-A78C-4354B5FC73CF}"/>
                </a:ext>
              </a:extLst>
            </p:cNvPr>
            <p:cNvSpPr/>
            <p:nvPr/>
          </p:nvSpPr>
          <p:spPr>
            <a:xfrm rot="10800000" flipH="1">
              <a:off x="2668308" y="6858000"/>
              <a:ext cx="2359742" cy="1312606"/>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chemeClr val="tx1"/>
                </a:solidFill>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D5BDB206-45E8-45D5-942B-1381450A2E39}"/>
              </a:ext>
            </a:extLst>
          </p:cNvPr>
          <p:cNvSpPr/>
          <p:nvPr/>
        </p:nvSpPr>
        <p:spPr>
          <a:xfrm>
            <a:off x="2728353" y="2090185"/>
            <a:ext cx="3210081" cy="369332"/>
          </a:xfrm>
          <a:prstGeom prst="rect">
            <a:avLst/>
          </a:prstGeom>
        </p:spPr>
        <p:txBody>
          <a:bodyPr wrap="square">
            <a:spAutoFit/>
          </a:bodyPr>
          <a:lstStyle/>
          <a:p>
            <a:pPr defTabSz="914217"/>
            <a:r>
              <a:rPr lang="en-US" dirty="0">
                <a:latin typeface="Arial" panose="020B0604020202020204" pitchFamily="34" charset="0"/>
                <a:ea typeface="Roboto Medium" panose="02000000000000000000" pitchFamily="2" charset="0"/>
                <a:cs typeface="Arial" panose="020B0604020202020204" pitchFamily="34" charset="0"/>
              </a:rPr>
              <a:t>Value</a:t>
            </a:r>
            <a:endParaRPr lang="en-US" sz="2700" dirty="0">
              <a:latin typeface="Arial" panose="020B0604020202020204" pitchFamily="34" charset="0"/>
              <a:ea typeface="Roboto Medium" panose="02000000000000000000" pitchFamily="2" charset="0"/>
              <a:cs typeface="Arial" panose="020B0604020202020204" pitchFamily="34" charset="0"/>
            </a:endParaRPr>
          </a:p>
        </p:txBody>
      </p:sp>
      <p:pic>
        <p:nvPicPr>
          <p:cNvPr id="20" name="Graphic 19" descr="Chat with solid fill">
            <a:extLst>
              <a:ext uri="{FF2B5EF4-FFF2-40B4-BE49-F238E27FC236}">
                <a16:creationId xmlns:a16="http://schemas.microsoft.com/office/drawing/2014/main" id="{D8EA77AE-193E-1E0F-D548-92AE7EADBE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178" y="1862931"/>
            <a:ext cx="914400" cy="914400"/>
          </a:xfrm>
          <a:prstGeom prst="rect">
            <a:avLst/>
          </a:prstGeom>
        </p:spPr>
      </p:pic>
      <p:sp>
        <p:nvSpPr>
          <p:cNvPr id="22" name="TextBox 21">
            <a:extLst>
              <a:ext uri="{FF2B5EF4-FFF2-40B4-BE49-F238E27FC236}">
                <a16:creationId xmlns:a16="http://schemas.microsoft.com/office/drawing/2014/main" id="{68E8B930-EF1B-6B89-A1F4-AB2CE2DAAA68}"/>
              </a:ext>
            </a:extLst>
          </p:cNvPr>
          <p:cNvSpPr txBox="1"/>
          <p:nvPr/>
        </p:nvSpPr>
        <p:spPr>
          <a:xfrm>
            <a:off x="722790" y="1148620"/>
            <a:ext cx="10646250" cy="369332"/>
          </a:xfrm>
          <a:prstGeom prst="rect">
            <a:avLst/>
          </a:prstGeom>
          <a:noFill/>
        </p:spPr>
        <p:txBody>
          <a:bodyPr wrap="square" rtlCol="0">
            <a:spAutoFit/>
          </a:bodyPr>
          <a:lstStyle/>
          <a:p>
            <a:r>
              <a:rPr lang="en-US" i="1" dirty="0"/>
              <a:t>Discussions about drug value have their own constellation of key concepts and terms of art</a:t>
            </a:r>
          </a:p>
        </p:txBody>
      </p:sp>
      <p:sp>
        <p:nvSpPr>
          <p:cNvPr id="25" name="TextBox 24">
            <a:extLst>
              <a:ext uri="{FF2B5EF4-FFF2-40B4-BE49-F238E27FC236}">
                <a16:creationId xmlns:a16="http://schemas.microsoft.com/office/drawing/2014/main" id="{3F06C195-5EA6-4E89-18F1-97CF562E1788}"/>
              </a:ext>
            </a:extLst>
          </p:cNvPr>
          <p:cNvSpPr txBox="1"/>
          <p:nvPr/>
        </p:nvSpPr>
        <p:spPr>
          <a:xfrm>
            <a:off x="6253568" y="5148053"/>
            <a:ext cx="5658168" cy="1569660"/>
          </a:xfrm>
          <a:prstGeom prst="rect">
            <a:avLst/>
          </a:prstGeom>
          <a:noFill/>
        </p:spPr>
        <p:txBody>
          <a:bodyPr wrap="square" rtlCol="0">
            <a:spAutoFit/>
          </a:bodyPr>
          <a:lstStyle/>
          <a:p>
            <a:r>
              <a:rPr lang="en-US" sz="1600" b="1" dirty="0"/>
              <a:t>QALY (quality-adjusted life year): </a:t>
            </a:r>
            <a:r>
              <a:rPr lang="en-US" sz="1600" dirty="0">
                <a:latin typeface="Söhne"/>
              </a:rPr>
              <a:t>A method </a:t>
            </a:r>
            <a:r>
              <a:rPr lang="en-US" sz="1600" b="0" i="0" u="none" strike="noStrike" dirty="0">
                <a:effectLst/>
                <a:latin typeface="Söhne"/>
              </a:rPr>
              <a:t>used abroad, especially in the UK, to assign a price that the government is willing to pay for a drug based on its ability to support additional (quality adjusted) life years.  This term is studiously avoided by US policymakers due to </a:t>
            </a:r>
            <a:r>
              <a:rPr lang="en-US" sz="1600" dirty="0">
                <a:latin typeface="Söhne"/>
              </a:rPr>
              <a:t>political sensitivities (‘how do you put a price on an extra year of life?’)</a:t>
            </a:r>
            <a:r>
              <a:rPr lang="en-US" sz="1600" b="0" i="0" u="none" strike="noStrike" dirty="0">
                <a:effectLst/>
                <a:latin typeface="Söhne"/>
              </a:rPr>
              <a:t> </a:t>
            </a:r>
          </a:p>
        </p:txBody>
      </p:sp>
    </p:spTree>
    <p:extLst>
      <p:ext uri="{BB962C8B-B14F-4D97-AF65-F5344CB8AC3E}">
        <p14:creationId xmlns:p14="http://schemas.microsoft.com/office/powerpoint/2010/main" val="271971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189A-30B6-ACC7-4D82-D451ED056D78}"/>
              </a:ext>
            </a:extLst>
          </p:cNvPr>
          <p:cNvSpPr>
            <a:spLocks noGrp="1"/>
          </p:cNvSpPr>
          <p:nvPr>
            <p:ph type="title"/>
          </p:nvPr>
        </p:nvSpPr>
        <p:spPr>
          <a:xfrm>
            <a:off x="831850" y="1322876"/>
            <a:ext cx="10515600" cy="2852737"/>
          </a:xfrm>
        </p:spPr>
        <p:txBody>
          <a:bodyPr/>
          <a:lstStyle/>
          <a:p>
            <a:r>
              <a:rPr lang="en-US"/>
              <a:t>Section 02</a:t>
            </a:r>
          </a:p>
        </p:txBody>
      </p:sp>
      <p:sp>
        <p:nvSpPr>
          <p:cNvPr id="3" name="Text Placeholder 2">
            <a:extLst>
              <a:ext uri="{FF2B5EF4-FFF2-40B4-BE49-F238E27FC236}">
                <a16:creationId xmlns:a16="http://schemas.microsoft.com/office/drawing/2014/main" id="{B6EF22D4-01E5-17CA-BEAD-221CC9775A6D}"/>
              </a:ext>
            </a:extLst>
          </p:cNvPr>
          <p:cNvSpPr>
            <a:spLocks noGrp="1"/>
          </p:cNvSpPr>
          <p:nvPr>
            <p:ph type="body" idx="1"/>
          </p:nvPr>
        </p:nvSpPr>
        <p:spPr>
          <a:xfrm>
            <a:off x="831850" y="4202601"/>
            <a:ext cx="10515600" cy="1500187"/>
          </a:xfrm>
        </p:spPr>
        <p:txBody>
          <a:bodyPr>
            <a:normAutofit/>
          </a:bodyPr>
          <a:lstStyle/>
          <a:p>
            <a:pPr marR="0" lvl="0">
              <a:tabLst>
                <a:tab pos="457200" algn="l"/>
              </a:tabLst>
            </a:pPr>
            <a:r>
              <a:rPr lang="en-US" sz="2400">
                <a:latin typeface="Arial" panose="020B0604020202020204" pitchFamily="34" charset="0"/>
                <a:ea typeface="Lato Light" panose="020F0302020204030204" pitchFamily="34" charset="0"/>
                <a:cs typeface="Arial" panose="020B0604020202020204" pitchFamily="34" charset="0"/>
              </a:rPr>
              <a:t>High-level trends</a:t>
            </a:r>
            <a:endParaRPr lang="en-US" sz="2400">
              <a:effectLst/>
              <a:latin typeface="Arial" panose="020B0604020202020204" pitchFamily="34" charset="0"/>
              <a:ea typeface="Lato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275746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54BA16F-FFDC-867C-E1CD-E36168A29FE0}"/>
              </a:ext>
            </a:extLst>
          </p:cNvPr>
          <p:cNvGraphicFramePr/>
          <p:nvPr/>
        </p:nvGraphicFramePr>
        <p:xfrm>
          <a:off x="557817" y="2038674"/>
          <a:ext cx="3658586" cy="3461477"/>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95">
            <a:extLst>
              <a:ext uri="{FF2B5EF4-FFF2-40B4-BE49-F238E27FC236}">
                <a16:creationId xmlns:a16="http://schemas.microsoft.com/office/drawing/2014/main" id="{A91085DB-EBEE-10B9-FF59-C0BE1113B936}"/>
              </a:ext>
            </a:extLst>
          </p:cNvPr>
          <p:cNvSpPr txBox="1"/>
          <p:nvPr/>
        </p:nvSpPr>
        <p:spPr>
          <a:xfrm>
            <a:off x="821270" y="1469598"/>
            <a:ext cx="3546819" cy="830997"/>
          </a:xfrm>
          <a:prstGeom prst="rect">
            <a:avLst/>
          </a:prstGeom>
          <a:noFill/>
        </p:spPr>
        <p:txBody>
          <a:bodyPr wrap="square" rtlCol="0">
            <a:spAutoFit/>
          </a:bodyPr>
          <a:lstStyle/>
          <a:p>
            <a:r>
              <a:rPr lang="en-US" sz="1600">
                <a:solidFill>
                  <a:schemeClr val="tx2"/>
                </a:solidFill>
                <a:latin typeface="Arial" panose="020B0604020202020204" pitchFamily="34" charset="0"/>
                <a:ea typeface="Lato Semibold" panose="020F0502020204030203" pitchFamily="34" charset="0"/>
                <a:cs typeface="Arial" panose="020B0604020202020204" pitchFamily="34" charset="0"/>
              </a:rPr>
              <a:t>Projected Annual National Health Expenditure Growth Rate By Category, 2022-2031</a:t>
            </a:r>
          </a:p>
        </p:txBody>
      </p:sp>
      <p:sp>
        <p:nvSpPr>
          <p:cNvPr id="5" name="TextBox 4">
            <a:extLst>
              <a:ext uri="{FF2B5EF4-FFF2-40B4-BE49-F238E27FC236}">
                <a16:creationId xmlns:a16="http://schemas.microsoft.com/office/drawing/2014/main" id="{631AF4F0-4B84-28FB-4448-F74A56BF9A59}"/>
              </a:ext>
            </a:extLst>
          </p:cNvPr>
          <p:cNvSpPr txBox="1"/>
          <p:nvPr/>
        </p:nvSpPr>
        <p:spPr>
          <a:xfrm>
            <a:off x="821270" y="5529833"/>
            <a:ext cx="948267" cy="307777"/>
          </a:xfrm>
          <a:prstGeom prst="rect">
            <a:avLst/>
          </a:prstGeom>
          <a:noFill/>
        </p:spPr>
        <p:txBody>
          <a:bodyPr wrap="square" rtlCol="0">
            <a:spAutoFit/>
          </a:bodyPr>
          <a:lstStyle/>
          <a:p>
            <a:r>
              <a:rPr lang="en-US" sz="1400"/>
              <a:t>Overall</a:t>
            </a:r>
          </a:p>
        </p:txBody>
      </p:sp>
      <p:cxnSp>
        <p:nvCxnSpPr>
          <p:cNvPr id="6" name="Straight Connector 5">
            <a:extLst>
              <a:ext uri="{FF2B5EF4-FFF2-40B4-BE49-F238E27FC236}">
                <a16:creationId xmlns:a16="http://schemas.microsoft.com/office/drawing/2014/main" id="{59900719-636C-DA51-7385-4F10B8B70518}"/>
              </a:ext>
            </a:extLst>
          </p:cNvPr>
          <p:cNvCxnSpPr>
            <a:cxnSpLocks/>
          </p:cNvCxnSpPr>
          <p:nvPr/>
        </p:nvCxnSpPr>
        <p:spPr>
          <a:xfrm>
            <a:off x="997528" y="2924573"/>
            <a:ext cx="294859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A4A338-8ED0-DAF4-58EB-A3D45EEA775A}"/>
              </a:ext>
            </a:extLst>
          </p:cNvPr>
          <p:cNvSpPr txBox="1"/>
          <p:nvPr/>
        </p:nvSpPr>
        <p:spPr>
          <a:xfrm>
            <a:off x="1646412" y="5529833"/>
            <a:ext cx="948267" cy="307777"/>
          </a:xfrm>
          <a:prstGeom prst="rect">
            <a:avLst/>
          </a:prstGeom>
          <a:noFill/>
        </p:spPr>
        <p:txBody>
          <a:bodyPr wrap="square" rtlCol="0">
            <a:spAutoFit/>
          </a:bodyPr>
          <a:lstStyle/>
          <a:p>
            <a:r>
              <a:rPr lang="en-US" sz="1400"/>
              <a:t>Hospital</a:t>
            </a:r>
          </a:p>
        </p:txBody>
      </p:sp>
      <p:sp>
        <p:nvSpPr>
          <p:cNvPr id="8" name="TextBox 7">
            <a:extLst>
              <a:ext uri="{FF2B5EF4-FFF2-40B4-BE49-F238E27FC236}">
                <a16:creationId xmlns:a16="http://schemas.microsoft.com/office/drawing/2014/main" id="{8B393C2E-9857-E702-C444-047B3082FB0F}"/>
              </a:ext>
            </a:extLst>
          </p:cNvPr>
          <p:cNvSpPr txBox="1"/>
          <p:nvPr/>
        </p:nvSpPr>
        <p:spPr>
          <a:xfrm>
            <a:off x="2391836" y="5514122"/>
            <a:ext cx="948267" cy="738664"/>
          </a:xfrm>
          <a:prstGeom prst="rect">
            <a:avLst/>
          </a:prstGeom>
          <a:noFill/>
        </p:spPr>
        <p:txBody>
          <a:bodyPr wrap="square" rtlCol="0">
            <a:spAutoFit/>
          </a:bodyPr>
          <a:lstStyle/>
          <a:p>
            <a:r>
              <a:rPr lang="en-US" sz="1400"/>
              <a:t>Physician/ clinical services</a:t>
            </a:r>
          </a:p>
        </p:txBody>
      </p:sp>
      <p:sp>
        <p:nvSpPr>
          <p:cNvPr id="9" name="TextBox 8">
            <a:extLst>
              <a:ext uri="{FF2B5EF4-FFF2-40B4-BE49-F238E27FC236}">
                <a16:creationId xmlns:a16="http://schemas.microsoft.com/office/drawing/2014/main" id="{BA9FB226-192A-E649-BC4D-8B41F2F6C816}"/>
              </a:ext>
            </a:extLst>
          </p:cNvPr>
          <p:cNvSpPr txBox="1"/>
          <p:nvPr/>
        </p:nvSpPr>
        <p:spPr>
          <a:xfrm>
            <a:off x="3181354" y="5514121"/>
            <a:ext cx="948267" cy="307777"/>
          </a:xfrm>
          <a:prstGeom prst="rect">
            <a:avLst/>
          </a:prstGeom>
          <a:noFill/>
        </p:spPr>
        <p:txBody>
          <a:bodyPr wrap="square" rtlCol="0">
            <a:spAutoFit/>
          </a:bodyPr>
          <a:lstStyle/>
          <a:p>
            <a:r>
              <a:rPr lang="en-US" sz="1400"/>
              <a:t>Rx drugs</a:t>
            </a:r>
          </a:p>
        </p:txBody>
      </p:sp>
      <p:sp>
        <p:nvSpPr>
          <p:cNvPr id="19" name="Title 1">
            <a:extLst>
              <a:ext uri="{FF2B5EF4-FFF2-40B4-BE49-F238E27FC236}">
                <a16:creationId xmlns:a16="http://schemas.microsoft.com/office/drawing/2014/main" id="{CB7F01CA-7C33-5B09-FA99-8D3DDF97A827}"/>
              </a:ext>
            </a:extLst>
          </p:cNvPr>
          <p:cNvSpPr>
            <a:spLocks noGrp="1"/>
          </p:cNvSpPr>
          <p:nvPr>
            <p:ph type="title"/>
          </p:nvPr>
        </p:nvSpPr>
        <p:spPr>
          <a:xfrm>
            <a:off x="838200" y="365125"/>
            <a:ext cx="10957560" cy="892971"/>
          </a:xfrm>
        </p:spPr>
        <p:txBody>
          <a:bodyPr>
            <a:noAutofit/>
          </a:bodyPr>
          <a:lstStyle/>
          <a:p>
            <a:r>
              <a:rPr lang="en-US" sz="3200"/>
              <a:t>Let’s characterize some key patterns in Rx drug spend</a:t>
            </a:r>
          </a:p>
        </p:txBody>
      </p:sp>
      <p:sp>
        <p:nvSpPr>
          <p:cNvPr id="20" name="TextBox 19">
            <a:extLst>
              <a:ext uri="{FF2B5EF4-FFF2-40B4-BE49-F238E27FC236}">
                <a16:creationId xmlns:a16="http://schemas.microsoft.com/office/drawing/2014/main" id="{94A85E8C-6FB9-F2B8-EF46-C6827D0CB369}"/>
              </a:ext>
            </a:extLst>
          </p:cNvPr>
          <p:cNvSpPr txBox="1"/>
          <p:nvPr/>
        </p:nvSpPr>
        <p:spPr>
          <a:xfrm>
            <a:off x="7422820" y="2417902"/>
            <a:ext cx="4211363" cy="1077218"/>
          </a:xfrm>
          <a:prstGeom prst="rect">
            <a:avLst/>
          </a:prstGeom>
          <a:noFill/>
        </p:spPr>
        <p:txBody>
          <a:bodyPr wrap="square" rtlCol="0">
            <a:spAutoFit/>
          </a:bodyPr>
          <a:lstStyle/>
          <a:p>
            <a:pPr defTabSz="914217"/>
            <a:r>
              <a:rPr lang="en-US" sz="1600">
                <a:latin typeface="Arial" panose="020B0604020202020204" pitchFamily="34" charset="0"/>
                <a:ea typeface="Lato Light" panose="020F0502020204030203" pitchFamily="34" charset="0"/>
                <a:cs typeface="Arial" panose="020B0604020202020204" pitchFamily="34" charset="0"/>
              </a:rPr>
              <a:t>Rx drug spending increases tend to be driven by changes in price more than changes in utilization (number of prescriptions filled)</a:t>
            </a:r>
          </a:p>
        </p:txBody>
      </p:sp>
      <p:sp>
        <p:nvSpPr>
          <p:cNvPr id="21" name="CuadroTexto 395">
            <a:extLst>
              <a:ext uri="{FF2B5EF4-FFF2-40B4-BE49-F238E27FC236}">
                <a16:creationId xmlns:a16="http://schemas.microsoft.com/office/drawing/2014/main" id="{86DBC490-6B1C-FCA2-B6A8-88BEC5830690}"/>
              </a:ext>
            </a:extLst>
          </p:cNvPr>
          <p:cNvSpPr txBox="1"/>
          <p:nvPr/>
        </p:nvSpPr>
        <p:spPr>
          <a:xfrm>
            <a:off x="7574692" y="1690539"/>
            <a:ext cx="3546819" cy="338554"/>
          </a:xfrm>
          <a:prstGeom prst="rect">
            <a:avLst/>
          </a:prstGeom>
          <a:noFill/>
        </p:spPr>
        <p:txBody>
          <a:bodyPr wrap="square" rtlCol="0">
            <a:spAutoFit/>
          </a:bodyPr>
          <a:lstStyle/>
          <a:p>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Key Patterns to Know</a:t>
            </a:r>
          </a:p>
        </p:txBody>
      </p:sp>
      <p:pic>
        <p:nvPicPr>
          <p:cNvPr id="23" name="Graphic 22" descr="Tag outline">
            <a:extLst>
              <a:ext uri="{FF2B5EF4-FFF2-40B4-BE49-F238E27FC236}">
                <a16:creationId xmlns:a16="http://schemas.microsoft.com/office/drawing/2014/main" id="{245BEAC4-4434-3CA8-7F35-CF1BD25362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8613" y="2417902"/>
            <a:ext cx="590909" cy="590909"/>
          </a:xfrm>
          <a:prstGeom prst="rect">
            <a:avLst/>
          </a:prstGeom>
        </p:spPr>
      </p:pic>
      <p:sp>
        <p:nvSpPr>
          <p:cNvPr id="24" name="TextBox 23">
            <a:extLst>
              <a:ext uri="{FF2B5EF4-FFF2-40B4-BE49-F238E27FC236}">
                <a16:creationId xmlns:a16="http://schemas.microsoft.com/office/drawing/2014/main" id="{0CDB5E91-095B-E563-070D-D5D56B941D06}"/>
              </a:ext>
            </a:extLst>
          </p:cNvPr>
          <p:cNvSpPr txBox="1"/>
          <p:nvPr/>
        </p:nvSpPr>
        <p:spPr>
          <a:xfrm>
            <a:off x="7422821" y="3637762"/>
            <a:ext cx="4064950" cy="584775"/>
          </a:xfrm>
          <a:prstGeom prst="rect">
            <a:avLst/>
          </a:prstGeom>
          <a:noFill/>
        </p:spPr>
        <p:txBody>
          <a:bodyPr wrap="square" rtlCol="0">
            <a:spAutoFit/>
          </a:bodyPr>
          <a:lstStyle/>
          <a:p>
            <a:pPr defTabSz="914217"/>
            <a:r>
              <a:rPr lang="en-US" sz="1600">
                <a:latin typeface="Arial" panose="020B0604020202020204" pitchFamily="34" charset="0"/>
                <a:ea typeface="Lato Light" panose="020F0502020204030203" pitchFamily="34" charset="0"/>
                <a:cs typeface="Arial" panose="020B0604020202020204" pitchFamily="34" charset="0"/>
              </a:rPr>
              <a:t>Non-retail (e.g., specialty) spend growth is faster than retail spend growth</a:t>
            </a:r>
          </a:p>
        </p:txBody>
      </p:sp>
      <p:pic>
        <p:nvPicPr>
          <p:cNvPr id="27" name="Graphic 26" descr="Needle outline">
            <a:extLst>
              <a:ext uri="{FF2B5EF4-FFF2-40B4-BE49-F238E27FC236}">
                <a16:creationId xmlns:a16="http://schemas.microsoft.com/office/drawing/2014/main" id="{45D042EE-40E9-A4E8-3F6E-568817E798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2153" y="3574102"/>
            <a:ext cx="641230" cy="641230"/>
          </a:xfrm>
          <a:prstGeom prst="rect">
            <a:avLst/>
          </a:prstGeom>
        </p:spPr>
      </p:pic>
      <p:sp>
        <p:nvSpPr>
          <p:cNvPr id="28" name="TextBox 27">
            <a:extLst>
              <a:ext uri="{FF2B5EF4-FFF2-40B4-BE49-F238E27FC236}">
                <a16:creationId xmlns:a16="http://schemas.microsoft.com/office/drawing/2014/main" id="{759944CE-B449-EFAC-5BDE-0438CD368558}"/>
              </a:ext>
            </a:extLst>
          </p:cNvPr>
          <p:cNvSpPr txBox="1"/>
          <p:nvPr/>
        </p:nvSpPr>
        <p:spPr>
          <a:xfrm>
            <a:off x="7422821" y="4590840"/>
            <a:ext cx="4064950" cy="1077218"/>
          </a:xfrm>
          <a:prstGeom prst="rect">
            <a:avLst/>
          </a:prstGeom>
          <a:noFill/>
        </p:spPr>
        <p:txBody>
          <a:bodyPr wrap="square" rtlCol="0">
            <a:spAutoFit/>
          </a:bodyPr>
          <a:lstStyle/>
          <a:p>
            <a:pPr defTabSz="914217"/>
            <a:r>
              <a:rPr lang="en-US" sz="1600">
                <a:latin typeface="Arial" panose="020B0604020202020204" pitchFamily="34" charset="0"/>
                <a:ea typeface="Lato Light" panose="020F0502020204030203" pitchFamily="34" charset="0"/>
                <a:cs typeface="Arial" panose="020B0604020202020204" pitchFamily="34" charset="0"/>
              </a:rPr>
              <a:t>Brand name drugs (versus generic drugs) and the top-10 costliest drugs both represent a disproportionate share of total drug spending</a:t>
            </a:r>
          </a:p>
        </p:txBody>
      </p:sp>
      <p:pic>
        <p:nvPicPr>
          <p:cNvPr id="31" name="Graphic 30" descr="Badge Tm outline">
            <a:extLst>
              <a:ext uri="{FF2B5EF4-FFF2-40B4-BE49-F238E27FC236}">
                <a16:creationId xmlns:a16="http://schemas.microsoft.com/office/drawing/2014/main" id="{71F8550B-F750-5C80-756F-D73EEA3CDE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9149" y="4590840"/>
            <a:ext cx="641230" cy="641230"/>
          </a:xfrm>
          <a:prstGeom prst="rect">
            <a:avLst/>
          </a:prstGeom>
        </p:spPr>
      </p:pic>
      <p:sp>
        <p:nvSpPr>
          <p:cNvPr id="32" name="TextBox 31">
            <a:extLst>
              <a:ext uri="{FF2B5EF4-FFF2-40B4-BE49-F238E27FC236}">
                <a16:creationId xmlns:a16="http://schemas.microsoft.com/office/drawing/2014/main" id="{F688E858-3DE6-2771-9068-D936304A8801}"/>
              </a:ext>
            </a:extLst>
          </p:cNvPr>
          <p:cNvSpPr txBox="1"/>
          <p:nvPr/>
        </p:nvSpPr>
        <p:spPr>
          <a:xfrm>
            <a:off x="2776031" y="6331283"/>
            <a:ext cx="9597321" cy="400110"/>
          </a:xfrm>
          <a:prstGeom prst="rect">
            <a:avLst/>
          </a:prstGeom>
          <a:noFill/>
        </p:spPr>
        <p:txBody>
          <a:bodyPr wrap="square" rtlCol="0">
            <a:spAutoFit/>
          </a:bodyPr>
          <a:lstStyle/>
          <a:p>
            <a:r>
              <a:rPr lang="en-US" sz="1000" dirty="0">
                <a:latin typeface="+mj-lt"/>
              </a:rPr>
              <a:t>Source: </a:t>
            </a:r>
            <a:r>
              <a:rPr lang="en-US" sz="1000" dirty="0" err="1">
                <a:latin typeface="+mj-lt"/>
              </a:rPr>
              <a:t>Keehan</a:t>
            </a:r>
            <a:r>
              <a:rPr lang="en-US" sz="1000" dirty="0">
                <a:latin typeface="+mj-lt"/>
              </a:rPr>
              <a:t>, S. et al. “</a:t>
            </a:r>
            <a:r>
              <a:rPr lang="en-US" sz="1000" i="0" u="none" strike="noStrike" dirty="0">
                <a:solidFill>
                  <a:srgbClr val="3C3C3B"/>
                </a:solidFill>
                <a:effectLst/>
                <a:latin typeface="+mj-lt"/>
              </a:rPr>
              <a:t>National Health Expenditure Projections, 2022–31: Growth To Stabilize Once The COVID-19 Public Health Emergency Ends,</a:t>
            </a:r>
            <a:r>
              <a:rPr lang="en-US" sz="1000" dirty="0">
                <a:latin typeface="+mj-lt"/>
              </a:rPr>
              <a:t>“  Health Affairs,  June 14, 2023. ASPE. “Trends in Prescription Drug Spending, 2016-2021”. </a:t>
            </a:r>
          </a:p>
        </p:txBody>
      </p:sp>
    </p:spTree>
    <p:extLst>
      <p:ext uri="{BB962C8B-B14F-4D97-AF65-F5344CB8AC3E}">
        <p14:creationId xmlns:p14="http://schemas.microsoft.com/office/powerpoint/2010/main" val="222229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756017-8C32-A1FC-D7A6-9454EED00EF7}"/>
              </a:ext>
            </a:extLst>
          </p:cNvPr>
          <p:cNvSpPr>
            <a:spLocks noGrp="1"/>
          </p:cNvSpPr>
          <p:nvPr>
            <p:ph type="title"/>
          </p:nvPr>
        </p:nvSpPr>
        <p:spPr/>
        <p:txBody>
          <a:bodyPr>
            <a:normAutofit/>
          </a:bodyPr>
          <a:lstStyle/>
          <a:p>
            <a:r>
              <a:rPr lang="en-US" sz="3200" dirty="0"/>
              <a:t>Understanding the ‘why’ of drug spending trends</a:t>
            </a:r>
          </a:p>
        </p:txBody>
      </p:sp>
      <p:sp>
        <p:nvSpPr>
          <p:cNvPr id="15" name="TextBox 14">
            <a:extLst>
              <a:ext uri="{FF2B5EF4-FFF2-40B4-BE49-F238E27FC236}">
                <a16:creationId xmlns:a16="http://schemas.microsoft.com/office/drawing/2014/main" id="{FF1ED9A1-AF65-9C92-1752-48226C1CF5B8}"/>
              </a:ext>
            </a:extLst>
          </p:cNvPr>
          <p:cNvSpPr txBox="1"/>
          <p:nvPr/>
        </p:nvSpPr>
        <p:spPr>
          <a:xfrm>
            <a:off x="870802" y="1079888"/>
            <a:ext cx="9965162" cy="400110"/>
          </a:xfrm>
          <a:prstGeom prst="rect">
            <a:avLst/>
          </a:prstGeom>
          <a:noFill/>
        </p:spPr>
        <p:txBody>
          <a:bodyPr wrap="square" lIns="91440" tIns="45720" rIns="91440" bIns="45720" rtlCol="0" anchor="t">
            <a:spAutoFit/>
          </a:bodyPr>
          <a:lstStyle/>
          <a:p>
            <a:r>
              <a:rPr lang="en-US" sz="2000" dirty="0">
                <a:solidFill>
                  <a:schemeClr val="tx2"/>
                </a:solidFill>
              </a:rPr>
              <a:t>Why pharmaceutical spending is so high—and its ongoing trajectory so steep</a:t>
            </a:r>
          </a:p>
        </p:txBody>
      </p:sp>
      <p:grpSp>
        <p:nvGrpSpPr>
          <p:cNvPr id="22" name="Group 21">
            <a:extLst>
              <a:ext uri="{FF2B5EF4-FFF2-40B4-BE49-F238E27FC236}">
                <a16:creationId xmlns:a16="http://schemas.microsoft.com/office/drawing/2014/main" id="{50581B5A-7C7A-1C72-300D-73033C48E83D}"/>
              </a:ext>
            </a:extLst>
          </p:cNvPr>
          <p:cNvGrpSpPr/>
          <p:nvPr/>
        </p:nvGrpSpPr>
        <p:grpSpPr>
          <a:xfrm>
            <a:off x="1003300" y="2572052"/>
            <a:ext cx="10350500" cy="2997453"/>
            <a:chOff x="1744551" y="3773032"/>
            <a:chExt cx="4175790" cy="2094119"/>
          </a:xfrm>
        </p:grpSpPr>
        <p:sp>
          <p:nvSpPr>
            <p:cNvPr id="17" name="Oval 16">
              <a:extLst>
                <a:ext uri="{FF2B5EF4-FFF2-40B4-BE49-F238E27FC236}">
                  <a16:creationId xmlns:a16="http://schemas.microsoft.com/office/drawing/2014/main" id="{83F45DD6-096B-EFAC-228B-379390E1603B}"/>
                </a:ext>
              </a:extLst>
            </p:cNvPr>
            <p:cNvSpPr/>
            <p:nvPr/>
          </p:nvSpPr>
          <p:spPr>
            <a:xfrm>
              <a:off x="1744551" y="3773032"/>
              <a:ext cx="2744925" cy="2094119"/>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C6C5BFF-BB9F-EA8D-0CB5-DFE7EB527E73}"/>
                </a:ext>
              </a:extLst>
            </p:cNvPr>
            <p:cNvSpPr/>
            <p:nvPr/>
          </p:nvSpPr>
          <p:spPr>
            <a:xfrm>
              <a:off x="3175416" y="3773032"/>
              <a:ext cx="2744925" cy="209411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0165AA64-D358-7A5E-2CA1-2B42A6A59986}"/>
              </a:ext>
            </a:extLst>
          </p:cNvPr>
          <p:cNvSpPr txBox="1"/>
          <p:nvPr/>
        </p:nvSpPr>
        <p:spPr>
          <a:xfrm>
            <a:off x="1289239" y="3486494"/>
            <a:ext cx="3260736" cy="1323439"/>
          </a:xfrm>
          <a:prstGeom prst="rect">
            <a:avLst/>
          </a:prstGeom>
          <a:noFill/>
        </p:spPr>
        <p:txBody>
          <a:bodyPr wrap="square" rtlCol="0">
            <a:spAutoFit/>
          </a:bodyPr>
          <a:lstStyle/>
          <a:p>
            <a:pPr algn="r"/>
            <a:r>
              <a:rPr lang="en-US" sz="1600" dirty="0"/>
              <a:t>Each year, manufacturers raise the price of a share of existing drugs. Price adjustments usually happen twice a year, in January and July</a:t>
            </a:r>
          </a:p>
        </p:txBody>
      </p:sp>
      <p:sp>
        <p:nvSpPr>
          <p:cNvPr id="26" name="TextBox 25">
            <a:extLst>
              <a:ext uri="{FF2B5EF4-FFF2-40B4-BE49-F238E27FC236}">
                <a16:creationId xmlns:a16="http://schemas.microsoft.com/office/drawing/2014/main" id="{D336207E-FF64-6FA2-556D-64A6622C6DEA}"/>
              </a:ext>
            </a:extLst>
          </p:cNvPr>
          <p:cNvSpPr txBox="1"/>
          <p:nvPr/>
        </p:nvSpPr>
        <p:spPr>
          <a:xfrm>
            <a:off x="2402023" y="2949266"/>
            <a:ext cx="2153789" cy="338554"/>
          </a:xfrm>
          <a:prstGeom prst="rect">
            <a:avLst/>
          </a:prstGeom>
          <a:noFill/>
        </p:spPr>
        <p:txBody>
          <a:bodyPr wrap="square" rtlCol="0">
            <a:spAutoFit/>
          </a:bodyPr>
          <a:lstStyle/>
          <a:p>
            <a:pPr algn="r"/>
            <a:r>
              <a:rPr lang="en-US" sz="1600" b="1" dirty="0"/>
              <a:t>Price increases</a:t>
            </a:r>
          </a:p>
        </p:txBody>
      </p:sp>
      <p:sp>
        <p:nvSpPr>
          <p:cNvPr id="27" name="TextBox 26">
            <a:extLst>
              <a:ext uri="{FF2B5EF4-FFF2-40B4-BE49-F238E27FC236}">
                <a16:creationId xmlns:a16="http://schemas.microsoft.com/office/drawing/2014/main" id="{35B769FE-E645-4FE1-0136-D400051BF63F}"/>
              </a:ext>
            </a:extLst>
          </p:cNvPr>
          <p:cNvSpPr txBox="1"/>
          <p:nvPr/>
        </p:nvSpPr>
        <p:spPr>
          <a:xfrm>
            <a:off x="7943079" y="3473971"/>
            <a:ext cx="2893742" cy="1323439"/>
          </a:xfrm>
          <a:prstGeom prst="rect">
            <a:avLst/>
          </a:prstGeom>
          <a:noFill/>
        </p:spPr>
        <p:txBody>
          <a:bodyPr wrap="square" rtlCol="0">
            <a:spAutoFit/>
          </a:bodyPr>
          <a:lstStyle/>
          <a:p>
            <a:r>
              <a:rPr lang="en-US" sz="1600" dirty="0">
                <a:solidFill>
                  <a:schemeClr val="bg1"/>
                </a:solidFill>
              </a:rPr>
              <a:t>Due in part to an aging population and rising chronic disease rates, the number of active prescriptions in the U.S. is on the rise.  </a:t>
            </a:r>
          </a:p>
        </p:txBody>
      </p:sp>
      <p:sp>
        <p:nvSpPr>
          <p:cNvPr id="28" name="TextBox 27">
            <a:extLst>
              <a:ext uri="{FF2B5EF4-FFF2-40B4-BE49-F238E27FC236}">
                <a16:creationId xmlns:a16="http://schemas.microsoft.com/office/drawing/2014/main" id="{DFBB85AC-5C09-24F1-AF52-3FE47FB41818}"/>
              </a:ext>
            </a:extLst>
          </p:cNvPr>
          <p:cNvSpPr txBox="1"/>
          <p:nvPr/>
        </p:nvSpPr>
        <p:spPr>
          <a:xfrm>
            <a:off x="7895350" y="2949266"/>
            <a:ext cx="2387393" cy="338554"/>
          </a:xfrm>
          <a:prstGeom prst="rect">
            <a:avLst/>
          </a:prstGeom>
          <a:noFill/>
        </p:spPr>
        <p:txBody>
          <a:bodyPr wrap="square" rtlCol="0">
            <a:spAutoFit/>
          </a:bodyPr>
          <a:lstStyle/>
          <a:p>
            <a:r>
              <a:rPr lang="en-US" sz="1600" b="1">
                <a:solidFill>
                  <a:schemeClr val="bg1"/>
                </a:solidFill>
              </a:rPr>
              <a:t>Utilization increases  </a:t>
            </a:r>
          </a:p>
        </p:txBody>
      </p:sp>
      <p:sp>
        <p:nvSpPr>
          <p:cNvPr id="29" name="TextBox 28">
            <a:extLst>
              <a:ext uri="{FF2B5EF4-FFF2-40B4-BE49-F238E27FC236}">
                <a16:creationId xmlns:a16="http://schemas.microsoft.com/office/drawing/2014/main" id="{DF10A4E6-ECF5-210B-6554-FF0DCED26D67}"/>
              </a:ext>
            </a:extLst>
          </p:cNvPr>
          <p:cNvSpPr txBox="1"/>
          <p:nvPr/>
        </p:nvSpPr>
        <p:spPr>
          <a:xfrm>
            <a:off x="4998667" y="3585268"/>
            <a:ext cx="2575325" cy="1323439"/>
          </a:xfrm>
          <a:prstGeom prst="rect">
            <a:avLst/>
          </a:prstGeom>
          <a:noFill/>
        </p:spPr>
        <p:txBody>
          <a:bodyPr wrap="square" rtlCol="0">
            <a:spAutoFit/>
          </a:bodyPr>
          <a:lstStyle/>
          <a:p>
            <a:pPr algn="ctr"/>
            <a:r>
              <a:rPr lang="en-US" sz="1600" dirty="0">
                <a:solidFill>
                  <a:schemeClr val="bg1"/>
                </a:solidFill>
              </a:rPr>
              <a:t>Each year some new–often costly–medications are approved to treat previously untreatable conditions. </a:t>
            </a:r>
          </a:p>
        </p:txBody>
      </p:sp>
      <p:sp>
        <p:nvSpPr>
          <p:cNvPr id="30" name="TextBox 29">
            <a:extLst>
              <a:ext uri="{FF2B5EF4-FFF2-40B4-BE49-F238E27FC236}">
                <a16:creationId xmlns:a16="http://schemas.microsoft.com/office/drawing/2014/main" id="{C7CCC700-032C-94D1-B263-B0A3FC4E53F7}"/>
              </a:ext>
            </a:extLst>
          </p:cNvPr>
          <p:cNvSpPr txBox="1"/>
          <p:nvPr/>
        </p:nvSpPr>
        <p:spPr>
          <a:xfrm>
            <a:off x="5010642" y="3170692"/>
            <a:ext cx="2387393" cy="338554"/>
          </a:xfrm>
          <a:prstGeom prst="rect">
            <a:avLst/>
          </a:prstGeom>
          <a:noFill/>
        </p:spPr>
        <p:txBody>
          <a:bodyPr wrap="square" rtlCol="0">
            <a:spAutoFit/>
          </a:bodyPr>
          <a:lstStyle/>
          <a:p>
            <a:pPr algn="ctr"/>
            <a:r>
              <a:rPr lang="en-US" sz="1600" b="1">
                <a:solidFill>
                  <a:schemeClr val="bg1"/>
                </a:solidFill>
              </a:rPr>
              <a:t>New medications </a:t>
            </a:r>
          </a:p>
        </p:txBody>
      </p:sp>
      <p:sp>
        <p:nvSpPr>
          <p:cNvPr id="31" name="TextBox 30">
            <a:extLst>
              <a:ext uri="{FF2B5EF4-FFF2-40B4-BE49-F238E27FC236}">
                <a16:creationId xmlns:a16="http://schemas.microsoft.com/office/drawing/2014/main" id="{7CA9A6F0-6691-8885-75F1-4F4D762A0EDD}"/>
              </a:ext>
            </a:extLst>
          </p:cNvPr>
          <p:cNvSpPr txBox="1"/>
          <p:nvPr/>
        </p:nvSpPr>
        <p:spPr>
          <a:xfrm>
            <a:off x="3572528" y="2047347"/>
            <a:ext cx="5239673" cy="338554"/>
          </a:xfrm>
          <a:prstGeom prst="rect">
            <a:avLst/>
          </a:prstGeom>
          <a:noFill/>
        </p:spPr>
        <p:txBody>
          <a:bodyPr wrap="square" rtlCol="0">
            <a:spAutoFit/>
          </a:bodyPr>
          <a:lstStyle/>
          <a:p>
            <a:pPr algn="ctr"/>
            <a:r>
              <a:rPr lang="en-US" sz="1600" b="1" dirty="0">
                <a:solidFill>
                  <a:schemeClr val="tx2"/>
                </a:solidFill>
              </a:rPr>
              <a:t>Factors driving up drug spending </a:t>
            </a:r>
          </a:p>
        </p:txBody>
      </p:sp>
    </p:spTree>
    <p:extLst>
      <p:ext uri="{BB962C8B-B14F-4D97-AF65-F5344CB8AC3E}">
        <p14:creationId xmlns:p14="http://schemas.microsoft.com/office/powerpoint/2010/main" val="319707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B021-05F9-A6D1-38BE-045337E70997}"/>
              </a:ext>
            </a:extLst>
          </p:cNvPr>
          <p:cNvSpPr>
            <a:spLocks noGrp="1"/>
          </p:cNvSpPr>
          <p:nvPr>
            <p:ph type="title"/>
          </p:nvPr>
        </p:nvSpPr>
        <p:spPr>
          <a:xfrm>
            <a:off x="838200" y="365125"/>
            <a:ext cx="10963012" cy="892971"/>
          </a:xfrm>
        </p:spPr>
        <p:txBody>
          <a:bodyPr>
            <a:normAutofit fontScale="90000"/>
          </a:bodyPr>
          <a:lstStyle/>
          <a:p>
            <a:r>
              <a:rPr lang="en-US"/>
              <a:t>Cheat sheet: Know these headline-grabbing, pricey drugs</a:t>
            </a:r>
          </a:p>
        </p:txBody>
      </p:sp>
      <p:graphicFrame>
        <p:nvGraphicFramePr>
          <p:cNvPr id="3" name="Table 2">
            <a:extLst>
              <a:ext uri="{FF2B5EF4-FFF2-40B4-BE49-F238E27FC236}">
                <a16:creationId xmlns:a16="http://schemas.microsoft.com/office/drawing/2014/main" id="{07BAE3C9-87F6-6869-EE5B-24D03B3D7B9C}"/>
              </a:ext>
            </a:extLst>
          </p:cNvPr>
          <p:cNvGraphicFramePr>
            <a:graphicFrameLocks noGrp="1"/>
          </p:cNvGraphicFramePr>
          <p:nvPr/>
        </p:nvGraphicFramePr>
        <p:xfrm>
          <a:off x="957468" y="1258097"/>
          <a:ext cx="10515601" cy="4039792"/>
        </p:xfrm>
        <a:graphic>
          <a:graphicData uri="http://schemas.openxmlformats.org/drawingml/2006/table">
            <a:tbl>
              <a:tblPr firstRow="1" bandRow="1">
                <a:tableStyleId>{5C22544A-7EE6-4342-B048-85BDC9FD1C3A}</a:tableStyleId>
              </a:tblPr>
              <a:tblGrid>
                <a:gridCol w="1957754">
                  <a:extLst>
                    <a:ext uri="{9D8B030D-6E8A-4147-A177-3AD203B41FA5}">
                      <a16:colId xmlns:a16="http://schemas.microsoft.com/office/drawing/2014/main" val="20001"/>
                    </a:ext>
                  </a:extLst>
                </a:gridCol>
                <a:gridCol w="1811215">
                  <a:extLst>
                    <a:ext uri="{9D8B030D-6E8A-4147-A177-3AD203B41FA5}">
                      <a16:colId xmlns:a16="http://schemas.microsoft.com/office/drawing/2014/main" val="2572780193"/>
                    </a:ext>
                  </a:extLst>
                </a:gridCol>
                <a:gridCol w="1740877">
                  <a:extLst>
                    <a:ext uri="{9D8B030D-6E8A-4147-A177-3AD203B41FA5}">
                      <a16:colId xmlns:a16="http://schemas.microsoft.com/office/drawing/2014/main" val="20003"/>
                    </a:ext>
                  </a:extLst>
                </a:gridCol>
                <a:gridCol w="3094892">
                  <a:extLst>
                    <a:ext uri="{9D8B030D-6E8A-4147-A177-3AD203B41FA5}">
                      <a16:colId xmlns:a16="http://schemas.microsoft.com/office/drawing/2014/main" val="595203637"/>
                    </a:ext>
                  </a:extLst>
                </a:gridCol>
                <a:gridCol w="1910863">
                  <a:extLst>
                    <a:ext uri="{9D8B030D-6E8A-4147-A177-3AD203B41FA5}">
                      <a16:colId xmlns:a16="http://schemas.microsoft.com/office/drawing/2014/main" val="1350958320"/>
                    </a:ext>
                  </a:extLst>
                </a:gridCol>
              </a:tblGrid>
              <a:tr h="162743">
                <a:tc>
                  <a:txBody>
                    <a:bodyPr/>
                    <a:lstStyle/>
                    <a:p>
                      <a:pPr algn="ctr"/>
                      <a:r>
                        <a:rPr lang="en-US" sz="1600" b="0" i="0">
                          <a:solidFill>
                            <a:schemeClr val="bg1"/>
                          </a:solidFill>
                          <a:latin typeface="Arial" panose="020B0604020202020204" pitchFamily="34" charset="0"/>
                          <a:ea typeface="Lato" panose="020F0502020204030203" pitchFamily="34" charset="0"/>
                          <a:cs typeface="Arial" panose="020B0604020202020204" pitchFamily="34" charset="0"/>
                        </a:rPr>
                        <a:t>Drug</a:t>
                      </a:r>
                    </a:p>
                  </a:txBody>
                  <a:tcPr marL="62153" marR="62153" marT="31076" marB="310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0" i="0">
                          <a:solidFill>
                            <a:schemeClr val="bg1"/>
                          </a:solidFill>
                          <a:latin typeface="Arial" panose="020B0604020202020204" pitchFamily="34" charset="0"/>
                          <a:ea typeface="Lato" panose="020F0502020204030203" pitchFamily="34" charset="0"/>
                          <a:cs typeface="Arial" panose="020B0604020202020204" pitchFamily="34" charset="0"/>
                        </a:rPr>
                        <a:t>Maker</a:t>
                      </a:r>
                    </a:p>
                  </a:txBody>
                  <a:tcPr marL="62153" marR="62153" marT="31076" marB="310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1600" b="0" i="0">
                          <a:solidFill>
                            <a:schemeClr val="bg1"/>
                          </a:solidFill>
                          <a:latin typeface="Arial" panose="020B0604020202020204" pitchFamily="34" charset="0"/>
                          <a:ea typeface="Lato" panose="020F0502020204030203" pitchFamily="34" charset="0"/>
                          <a:cs typeface="Arial" panose="020B0604020202020204" pitchFamily="34" charset="0"/>
                        </a:rPr>
                        <a:t>Drug type</a:t>
                      </a:r>
                    </a:p>
                  </a:txBody>
                  <a:tcPr marL="62153" marR="62153" marT="31076" marB="310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1600" b="0" i="0">
                          <a:solidFill>
                            <a:schemeClr val="bg1"/>
                          </a:solidFill>
                          <a:latin typeface="Arial" panose="020B0604020202020204" pitchFamily="34" charset="0"/>
                          <a:ea typeface="Lato" panose="020F0502020204030203" pitchFamily="34" charset="0"/>
                          <a:cs typeface="Arial" panose="020B0604020202020204" pitchFamily="34" charset="0"/>
                        </a:rPr>
                        <a:t>Clinical target</a:t>
                      </a:r>
                    </a:p>
                  </a:txBody>
                  <a:tcPr marL="62153" marR="62153" marT="31076" marB="310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1600" b="0" i="0">
                          <a:solidFill>
                            <a:schemeClr val="bg1"/>
                          </a:solidFill>
                          <a:latin typeface="Arial" panose="020B0604020202020204" pitchFamily="34" charset="0"/>
                          <a:ea typeface="Lato" panose="020F0502020204030203" pitchFamily="34" charset="0"/>
                          <a:cs typeface="Arial" panose="020B0604020202020204" pitchFamily="34" charset="0"/>
                        </a:rPr>
                        <a:t>U.S. Price </a:t>
                      </a:r>
                    </a:p>
                  </a:txBody>
                  <a:tcPr marL="62153" marR="62153" marT="31076" marB="310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533400">
                <a:tc>
                  <a:txBody>
                    <a:bodyPr/>
                    <a:lstStyle/>
                    <a:p>
                      <a:pPr algn="ctr"/>
                      <a:r>
                        <a:rPr lang="en-US" sz="1600" b="1" i="0" err="1">
                          <a:solidFill>
                            <a:schemeClr val="tx2"/>
                          </a:solidFill>
                          <a:latin typeface="Arial" panose="020B0604020202020204" pitchFamily="34" charset="0"/>
                          <a:ea typeface="Lato Light" panose="020F0502020204030203" pitchFamily="34" charset="0"/>
                          <a:cs typeface="Arial" panose="020B0604020202020204" pitchFamily="34" charset="0"/>
                        </a:rPr>
                        <a:t>Hemgenix</a:t>
                      </a:r>
                      <a:endPar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endParaRPr>
                    </a:p>
                  </a:txBody>
                  <a:tcPr marL="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CSL and </a:t>
                      </a:r>
                      <a:r>
                        <a:rPr lang="en-US" sz="1600" b="0" i="0" err="1">
                          <a:solidFill>
                            <a:schemeClr val="tx2"/>
                          </a:solidFill>
                          <a:latin typeface="Arial" panose="020B0604020202020204" pitchFamily="34" charset="0"/>
                          <a:ea typeface="Lato Light" panose="020F0502020204030203" pitchFamily="34" charset="0"/>
                          <a:cs typeface="Arial" panose="020B0604020202020204" pitchFamily="34" charset="0"/>
                        </a:rPr>
                        <a:t>uniQure</a:t>
                      </a:r>
                      <a:endPar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endParaRP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600" b="0" i="0" kern="1200">
                          <a:solidFill>
                            <a:schemeClr val="tx2"/>
                          </a:solidFill>
                          <a:latin typeface="Arial" panose="020B0604020202020204" pitchFamily="34" charset="0"/>
                          <a:ea typeface="Lato Light" panose="020F0502020204030203" pitchFamily="34" charset="0"/>
                          <a:cs typeface="Arial" panose="020B0604020202020204" pitchFamily="34" charset="0"/>
                        </a:rPr>
                        <a:t>Gene therapy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Hemophilia B</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$3.5M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1726201"/>
                  </a:ext>
                </a:extLst>
              </a:tr>
              <a:tr h="533400">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Zynteglo and   </a:t>
                      </a:r>
                      <a:r>
                        <a:rPr lang="en-US" sz="1600" b="1" i="0" err="1">
                          <a:solidFill>
                            <a:schemeClr val="tx2"/>
                          </a:solidFill>
                          <a:latin typeface="Arial" panose="020B0604020202020204" pitchFamily="34" charset="0"/>
                          <a:ea typeface="Lato Light" panose="020F0502020204030203" pitchFamily="34" charset="0"/>
                          <a:cs typeface="Arial" panose="020B0604020202020204" pitchFamily="34" charset="0"/>
                        </a:rPr>
                        <a:t>Skysona</a:t>
                      </a:r>
                      <a:endPar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endParaRPr>
                    </a:p>
                  </a:txBody>
                  <a:tcPr marL="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bluebird bio Inc.</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tx2"/>
                          </a:solidFill>
                          <a:latin typeface="Arial" panose="020B0604020202020204" pitchFamily="34" charset="0"/>
                          <a:ea typeface="Lato Light" panose="020F0502020204030203" pitchFamily="34" charset="0"/>
                          <a:cs typeface="Arial" panose="020B0604020202020204" pitchFamily="34" charset="0"/>
                        </a:rPr>
                        <a:t>Gene therapy</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Beta thalassemia and cerebral adrenoleukodystrophy</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$2.8M and $3M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5090183"/>
                  </a:ext>
                </a:extLst>
              </a:tr>
              <a:tr h="533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err="1">
                          <a:solidFill>
                            <a:schemeClr val="tx2"/>
                          </a:solidFill>
                          <a:latin typeface="Arial" panose="020B0604020202020204" pitchFamily="34" charset="0"/>
                          <a:ea typeface="Lato Light" panose="020F0502020204030203" pitchFamily="34" charset="0"/>
                          <a:cs typeface="Arial" panose="020B0604020202020204" pitchFamily="34" charset="0"/>
                        </a:rPr>
                        <a:t>Zolgensma</a:t>
                      </a:r>
                      <a:endPar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endParaRPr>
                    </a:p>
                  </a:txBody>
                  <a:tcPr marL="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Novartis</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tx2"/>
                          </a:solidFill>
                          <a:latin typeface="Arial" panose="020B0604020202020204" pitchFamily="34" charset="0"/>
                          <a:ea typeface="Lato Light" panose="020F0502020204030203" pitchFamily="34" charset="0"/>
                          <a:cs typeface="Arial" panose="020B0604020202020204" pitchFamily="34" charset="0"/>
                        </a:rPr>
                        <a:t>Gene therapy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Spinal muscular atrophy</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$2.1M</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0167166"/>
                  </a:ext>
                </a:extLst>
              </a:tr>
              <a:tr h="533400">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Humira</a:t>
                      </a:r>
                    </a:p>
                  </a:txBody>
                  <a:tcPr marL="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AbbVie</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Biologic</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Arthritis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~$84,000 per year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33400">
                <a:tc>
                  <a:txBody>
                    <a:bodyPr/>
                    <a:lstStyle/>
                    <a:p>
                      <a:pPr algn="ctr"/>
                      <a:r>
                        <a:rPr lang="en-US" sz="1600" b="1" i="0" err="1">
                          <a:solidFill>
                            <a:schemeClr val="tx2"/>
                          </a:solidFill>
                          <a:latin typeface="Arial" panose="020B0604020202020204" pitchFamily="34" charset="0"/>
                          <a:ea typeface="Lato Light" panose="020F0502020204030203" pitchFamily="34" charset="0"/>
                          <a:cs typeface="Arial" panose="020B0604020202020204" pitchFamily="34" charset="0"/>
                        </a:rPr>
                        <a:t>Leqembi</a:t>
                      </a: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  (</a:t>
                      </a:r>
                      <a:r>
                        <a:rPr lang="en-US" sz="1600" b="1" i="0" err="1">
                          <a:solidFill>
                            <a:schemeClr val="tx2"/>
                          </a:solidFill>
                          <a:latin typeface="Arial" panose="020B0604020202020204" pitchFamily="34" charset="0"/>
                          <a:ea typeface="Lato Light" panose="020F0502020204030203" pitchFamily="34" charset="0"/>
                          <a:cs typeface="Arial" panose="020B0604020202020204" pitchFamily="34" charset="0"/>
                        </a:rPr>
                        <a:t>lecanemab</a:t>
                      </a: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a:t>
                      </a:r>
                    </a:p>
                  </a:txBody>
                  <a:tcPr marL="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Biogen</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Monoclonal antibody</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Alzheimer’s disease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~$26,500 per year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33400">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Kymriah and </a:t>
                      </a:r>
                      <a:r>
                        <a:rPr lang="en-US" sz="1600" b="1" i="0" err="1">
                          <a:solidFill>
                            <a:schemeClr val="tx2"/>
                          </a:solidFill>
                          <a:latin typeface="Arial" panose="020B0604020202020204" pitchFamily="34" charset="0"/>
                          <a:ea typeface="Lato Light" panose="020F0502020204030203" pitchFamily="34" charset="0"/>
                          <a:cs typeface="Arial" panose="020B0604020202020204" pitchFamily="34" charset="0"/>
                        </a:rPr>
                        <a:t>Yescarta</a:t>
                      </a: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 (CAR-T)</a:t>
                      </a:r>
                    </a:p>
                  </a:txBody>
                  <a:tcPr marL="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Multiple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Immunotherapy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Cancer</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$300,000-$500,000 per infusion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33400">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Ozempic</a:t>
                      </a:r>
                    </a:p>
                  </a:txBody>
                  <a:tcPr marL="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Novo Nordisk </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GLP-1</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i="0">
                          <a:solidFill>
                            <a:schemeClr val="tx2"/>
                          </a:solidFill>
                          <a:latin typeface="Arial" panose="020B0604020202020204" pitchFamily="34" charset="0"/>
                          <a:ea typeface="Lato Light" panose="020F0502020204030203" pitchFamily="34" charset="0"/>
                          <a:cs typeface="Arial" panose="020B0604020202020204" pitchFamily="34" charset="0"/>
                        </a:rPr>
                        <a:t>Type 2 Diabetes</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a:solidFill>
                            <a:schemeClr val="tx2"/>
                          </a:solidFill>
                          <a:latin typeface="Arial" panose="020B0604020202020204" pitchFamily="34" charset="0"/>
                          <a:ea typeface="Lato Light" panose="020F0502020204030203" pitchFamily="34" charset="0"/>
                          <a:cs typeface="Arial" panose="020B0604020202020204" pitchFamily="34" charset="0"/>
                        </a:rPr>
                        <a:t>~$900 per month</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40367773"/>
                  </a:ext>
                </a:extLst>
              </a:tr>
            </a:tbl>
          </a:graphicData>
        </a:graphic>
      </p:graphicFrame>
      <p:sp>
        <p:nvSpPr>
          <p:cNvPr id="6" name="Line Callout 1 (Accent Bar) 5">
            <a:extLst>
              <a:ext uri="{FF2B5EF4-FFF2-40B4-BE49-F238E27FC236}">
                <a16:creationId xmlns:a16="http://schemas.microsoft.com/office/drawing/2014/main" id="{1BEE1A26-7697-AAE9-FAD7-475FB5D14395}"/>
              </a:ext>
            </a:extLst>
          </p:cNvPr>
          <p:cNvSpPr/>
          <p:nvPr/>
        </p:nvSpPr>
        <p:spPr>
          <a:xfrm rot="5400000">
            <a:off x="5758068" y="928750"/>
            <a:ext cx="914400" cy="10515601"/>
          </a:xfrm>
          <a:prstGeom prst="accentCallout1">
            <a:avLst>
              <a:gd name="adj1" fmla="val 6319"/>
              <a:gd name="adj2" fmla="val -14103"/>
              <a:gd name="adj3" fmla="val 6407"/>
              <a:gd name="adj4" fmla="val -53717"/>
            </a:avLst>
          </a:prstGeom>
          <a:ln>
            <a:tailEnd type="ova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600" dirty="0"/>
              <a:t>Despite their (relatively) low unit prices, Ozempic and other GLP-1 drugs have sparked concerns about spending due to the widespread prevalence of diabetes, added market demand because of their weight loss side effects, and the long-term nature of the drugs (e.g., taken weekly, lifelong)</a:t>
            </a:r>
          </a:p>
        </p:txBody>
      </p:sp>
    </p:spTree>
    <p:extLst>
      <p:ext uri="{BB962C8B-B14F-4D97-AF65-F5344CB8AC3E}">
        <p14:creationId xmlns:p14="http://schemas.microsoft.com/office/powerpoint/2010/main" val="205542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6003-8B9B-2F15-2620-3E039515CBAC}"/>
              </a:ext>
            </a:extLst>
          </p:cNvPr>
          <p:cNvSpPr>
            <a:spLocks noGrp="1"/>
          </p:cNvSpPr>
          <p:nvPr>
            <p:ph type="title"/>
          </p:nvPr>
        </p:nvSpPr>
        <p:spPr>
          <a:xfrm>
            <a:off x="838200" y="365125"/>
            <a:ext cx="11177016" cy="892971"/>
          </a:xfrm>
        </p:spPr>
        <p:txBody>
          <a:bodyPr>
            <a:normAutofit fontScale="90000"/>
          </a:bodyPr>
          <a:lstStyle/>
          <a:p>
            <a:r>
              <a:rPr lang="en-US" b="1"/>
              <a:t>Pharmacy </a:t>
            </a:r>
            <a:r>
              <a:rPr lang="en-US"/>
              <a:t>is</a:t>
            </a:r>
            <a:r>
              <a:rPr lang="en-US" b="1"/>
              <a:t> </a:t>
            </a:r>
            <a:r>
              <a:rPr lang="en-US"/>
              <a:t>an essential topic because it is</a:t>
            </a:r>
            <a:br>
              <a:rPr lang="en-US"/>
            </a:br>
            <a:r>
              <a:rPr lang="en-US"/>
              <a:t>(1) required and (2) easy to put a foot wrong</a:t>
            </a:r>
          </a:p>
        </p:txBody>
      </p:sp>
      <p:graphicFrame>
        <p:nvGraphicFramePr>
          <p:cNvPr id="3" name="Diagram 2">
            <a:extLst>
              <a:ext uri="{FF2B5EF4-FFF2-40B4-BE49-F238E27FC236}">
                <a16:creationId xmlns:a16="http://schemas.microsoft.com/office/drawing/2014/main" id="{0AA143E6-313C-0E97-6C92-0B2C0B4CE700}"/>
              </a:ext>
            </a:extLst>
          </p:cNvPr>
          <p:cNvGraphicFramePr/>
          <p:nvPr>
            <p:extLst>
              <p:ext uri="{D42A27DB-BD31-4B8C-83A1-F6EECF244321}">
                <p14:modId xmlns:p14="http://schemas.microsoft.com/office/powerpoint/2010/main" val="3643527444"/>
              </p:ext>
            </p:extLst>
          </p:nvPr>
        </p:nvGraphicFramePr>
        <p:xfrm>
          <a:off x="1005840" y="1258097"/>
          <a:ext cx="10515600" cy="5599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52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189A-30B6-ACC7-4D82-D451ED056D78}"/>
              </a:ext>
            </a:extLst>
          </p:cNvPr>
          <p:cNvSpPr>
            <a:spLocks noGrp="1"/>
          </p:cNvSpPr>
          <p:nvPr>
            <p:ph type="title"/>
          </p:nvPr>
        </p:nvSpPr>
        <p:spPr>
          <a:xfrm>
            <a:off x="831850" y="1322876"/>
            <a:ext cx="10515600" cy="2852737"/>
          </a:xfrm>
        </p:spPr>
        <p:txBody>
          <a:bodyPr/>
          <a:lstStyle/>
          <a:p>
            <a:r>
              <a:rPr lang="en-US"/>
              <a:t>Section 03</a:t>
            </a:r>
          </a:p>
        </p:txBody>
      </p:sp>
      <p:sp>
        <p:nvSpPr>
          <p:cNvPr id="3" name="Text Placeholder 2">
            <a:extLst>
              <a:ext uri="{FF2B5EF4-FFF2-40B4-BE49-F238E27FC236}">
                <a16:creationId xmlns:a16="http://schemas.microsoft.com/office/drawing/2014/main" id="{B6EF22D4-01E5-17CA-BEAD-221CC9775A6D}"/>
              </a:ext>
            </a:extLst>
          </p:cNvPr>
          <p:cNvSpPr>
            <a:spLocks noGrp="1"/>
          </p:cNvSpPr>
          <p:nvPr>
            <p:ph type="body" idx="1"/>
          </p:nvPr>
        </p:nvSpPr>
        <p:spPr>
          <a:xfrm>
            <a:off x="831850" y="4202601"/>
            <a:ext cx="10515600" cy="1500187"/>
          </a:xfrm>
        </p:spPr>
        <p:txBody>
          <a:bodyPr>
            <a:normAutofit/>
          </a:bodyPr>
          <a:lstStyle/>
          <a:p>
            <a:pPr marR="0" lvl="0">
              <a:tabLst>
                <a:tab pos="457200" algn="l"/>
              </a:tabLst>
            </a:pPr>
            <a:r>
              <a:rPr lang="en-US" sz="2400">
                <a:latin typeface="Arial" panose="020B0604020202020204" pitchFamily="34" charset="0"/>
                <a:ea typeface="Lato Light" panose="020F0302020204030204" pitchFamily="34" charset="0"/>
                <a:cs typeface="Arial" panose="020B0604020202020204" pitchFamily="34" charset="0"/>
              </a:rPr>
              <a:t>Market diplomacy</a:t>
            </a:r>
            <a:endParaRPr lang="en-US" sz="2400">
              <a:effectLst/>
              <a:latin typeface="Arial" panose="020B0604020202020204" pitchFamily="34" charset="0"/>
              <a:ea typeface="Lato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85247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D1D9-D3C0-1475-0FEA-AE139A6E36DA}"/>
              </a:ext>
            </a:extLst>
          </p:cNvPr>
          <p:cNvSpPr>
            <a:spLocks noGrp="1"/>
          </p:cNvSpPr>
          <p:nvPr>
            <p:ph type="title"/>
          </p:nvPr>
        </p:nvSpPr>
        <p:spPr/>
        <p:txBody>
          <a:bodyPr/>
          <a:lstStyle/>
          <a:p>
            <a:r>
              <a:rPr lang="en-US"/>
              <a:t>Market politics around the life sciences are intense</a:t>
            </a:r>
          </a:p>
        </p:txBody>
      </p:sp>
      <p:sp>
        <p:nvSpPr>
          <p:cNvPr id="18" name="TextBox 17">
            <a:extLst>
              <a:ext uri="{FF2B5EF4-FFF2-40B4-BE49-F238E27FC236}">
                <a16:creationId xmlns:a16="http://schemas.microsoft.com/office/drawing/2014/main" id="{27D43DC4-76CF-BA87-A31E-03CFF393FFA1}"/>
              </a:ext>
            </a:extLst>
          </p:cNvPr>
          <p:cNvSpPr txBox="1"/>
          <p:nvPr/>
        </p:nvSpPr>
        <p:spPr>
          <a:xfrm>
            <a:off x="875190" y="1112044"/>
            <a:ext cx="10755336" cy="369332"/>
          </a:xfrm>
          <a:prstGeom prst="rect">
            <a:avLst/>
          </a:prstGeom>
          <a:noFill/>
        </p:spPr>
        <p:txBody>
          <a:bodyPr wrap="square" rtlCol="0">
            <a:spAutoFit/>
          </a:bodyPr>
          <a:lstStyle/>
          <a:p>
            <a:r>
              <a:rPr lang="en-US" i="1"/>
              <a:t>Be prepped to participate in these common industry conversations </a:t>
            </a:r>
          </a:p>
        </p:txBody>
      </p:sp>
      <p:sp>
        <p:nvSpPr>
          <p:cNvPr id="14" name="Oval 13">
            <a:extLst>
              <a:ext uri="{FF2B5EF4-FFF2-40B4-BE49-F238E27FC236}">
                <a16:creationId xmlns:a16="http://schemas.microsoft.com/office/drawing/2014/main" id="{A888AF4B-54DC-54B6-E1BE-E3D674CE630B}"/>
              </a:ext>
            </a:extLst>
          </p:cNvPr>
          <p:cNvSpPr/>
          <p:nvPr/>
        </p:nvSpPr>
        <p:spPr>
          <a:xfrm>
            <a:off x="1437227" y="3252172"/>
            <a:ext cx="1825666" cy="18256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15" name="Freeform 1">
            <a:extLst>
              <a:ext uri="{FF2B5EF4-FFF2-40B4-BE49-F238E27FC236}">
                <a16:creationId xmlns:a16="http://schemas.microsoft.com/office/drawing/2014/main" id="{B67C8431-82F7-D08D-D371-7FCBE9B43EA4}"/>
              </a:ext>
            </a:extLst>
          </p:cNvPr>
          <p:cNvSpPr>
            <a:spLocks noChangeArrowheads="1"/>
          </p:cNvSpPr>
          <p:nvPr/>
        </p:nvSpPr>
        <p:spPr bwMode="auto">
          <a:xfrm>
            <a:off x="2290137" y="2443690"/>
            <a:ext cx="26323" cy="1880"/>
          </a:xfrm>
          <a:custGeom>
            <a:avLst/>
            <a:gdLst>
              <a:gd name="T0" fmla="*/ 0 w 60"/>
              <a:gd name="T1" fmla="*/ 0 h 1"/>
              <a:gd name="T2" fmla="*/ 0 w 60"/>
              <a:gd name="T3" fmla="*/ 0 h 1"/>
              <a:gd name="T4" fmla="*/ 59 w 60"/>
              <a:gd name="T5" fmla="*/ 0 h 1"/>
            </a:gdLst>
            <a:ahLst/>
            <a:cxnLst>
              <a:cxn ang="0">
                <a:pos x="T0" y="T1"/>
              </a:cxn>
              <a:cxn ang="0">
                <a:pos x="T2" y="T3"/>
              </a:cxn>
              <a:cxn ang="0">
                <a:pos x="T4" y="T5"/>
              </a:cxn>
            </a:cxnLst>
            <a:rect l="0" t="0" r="r" b="b"/>
            <a:pathLst>
              <a:path w="60" h="1">
                <a:moveTo>
                  <a:pt x="0" y="0"/>
                </a:moveTo>
                <a:lnTo>
                  <a:pt x="0" y="0"/>
                </a:lnTo>
                <a:cubicBezTo>
                  <a:pt x="19" y="0"/>
                  <a:pt x="39" y="0"/>
                  <a:pt x="59" y="0"/>
                </a:cubicBezTo>
              </a:path>
            </a:pathLst>
          </a:custGeom>
          <a:noFill/>
          <a:ln w="76200" cap="flat">
            <a:solidFill>
              <a:srgbClr val="2323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6" name="Line 2">
            <a:extLst>
              <a:ext uri="{FF2B5EF4-FFF2-40B4-BE49-F238E27FC236}">
                <a16:creationId xmlns:a16="http://schemas.microsoft.com/office/drawing/2014/main" id="{659DBE5E-2F89-D029-ADAD-33C94944D50C}"/>
              </a:ext>
            </a:extLst>
          </p:cNvPr>
          <p:cNvSpPr>
            <a:spLocks noChangeShapeType="1"/>
          </p:cNvSpPr>
          <p:nvPr/>
        </p:nvSpPr>
        <p:spPr bwMode="auto">
          <a:xfrm>
            <a:off x="2372866" y="2453090"/>
            <a:ext cx="5076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5" name="Line 3">
            <a:extLst>
              <a:ext uri="{FF2B5EF4-FFF2-40B4-BE49-F238E27FC236}">
                <a16:creationId xmlns:a16="http://schemas.microsoft.com/office/drawing/2014/main" id="{6C92F4D1-9E5E-7570-413E-E81E8033E1AD}"/>
              </a:ext>
            </a:extLst>
          </p:cNvPr>
          <p:cNvSpPr>
            <a:spLocks noChangeShapeType="1"/>
          </p:cNvSpPr>
          <p:nvPr/>
        </p:nvSpPr>
        <p:spPr bwMode="auto">
          <a:xfrm>
            <a:off x="2481917" y="2453090"/>
            <a:ext cx="58287"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6" name="Line 4">
            <a:extLst>
              <a:ext uri="{FF2B5EF4-FFF2-40B4-BE49-F238E27FC236}">
                <a16:creationId xmlns:a16="http://schemas.microsoft.com/office/drawing/2014/main" id="{B3C85601-F742-41B1-D50A-AEAD0049B3AC}"/>
              </a:ext>
            </a:extLst>
          </p:cNvPr>
          <p:cNvSpPr>
            <a:spLocks noChangeShapeType="1"/>
          </p:cNvSpPr>
          <p:nvPr/>
        </p:nvSpPr>
        <p:spPr bwMode="auto">
          <a:xfrm>
            <a:off x="2590968" y="2460611"/>
            <a:ext cx="58287"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7" name="Line 5">
            <a:extLst>
              <a:ext uri="{FF2B5EF4-FFF2-40B4-BE49-F238E27FC236}">
                <a16:creationId xmlns:a16="http://schemas.microsoft.com/office/drawing/2014/main" id="{4AF0B28E-A38D-577A-4397-3403E1DB6CAE}"/>
              </a:ext>
            </a:extLst>
          </p:cNvPr>
          <p:cNvSpPr>
            <a:spLocks noChangeShapeType="1"/>
          </p:cNvSpPr>
          <p:nvPr/>
        </p:nvSpPr>
        <p:spPr bwMode="auto">
          <a:xfrm>
            <a:off x="2707540" y="2460611"/>
            <a:ext cx="50766" cy="9402"/>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8" name="Line 6">
            <a:extLst>
              <a:ext uri="{FF2B5EF4-FFF2-40B4-BE49-F238E27FC236}">
                <a16:creationId xmlns:a16="http://schemas.microsoft.com/office/drawing/2014/main" id="{F1A93BBF-93F7-14A4-1C8C-B5F4586E171B}"/>
              </a:ext>
            </a:extLst>
          </p:cNvPr>
          <p:cNvSpPr>
            <a:spLocks noChangeShapeType="1"/>
          </p:cNvSpPr>
          <p:nvPr/>
        </p:nvSpPr>
        <p:spPr bwMode="auto">
          <a:xfrm>
            <a:off x="2816591" y="2470012"/>
            <a:ext cx="58287"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9" name="Line 7">
            <a:extLst>
              <a:ext uri="{FF2B5EF4-FFF2-40B4-BE49-F238E27FC236}">
                <a16:creationId xmlns:a16="http://schemas.microsoft.com/office/drawing/2014/main" id="{26BAC0F2-63CB-418C-83F9-DE2746CC8247}"/>
              </a:ext>
            </a:extLst>
          </p:cNvPr>
          <p:cNvSpPr>
            <a:spLocks noChangeShapeType="1"/>
          </p:cNvSpPr>
          <p:nvPr/>
        </p:nvSpPr>
        <p:spPr bwMode="auto">
          <a:xfrm>
            <a:off x="2923763" y="2477533"/>
            <a:ext cx="5828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0" name="Line 8">
            <a:extLst>
              <a:ext uri="{FF2B5EF4-FFF2-40B4-BE49-F238E27FC236}">
                <a16:creationId xmlns:a16="http://schemas.microsoft.com/office/drawing/2014/main" id="{52CE71F2-2654-55AA-57E5-9F9621C7A40D}"/>
              </a:ext>
            </a:extLst>
          </p:cNvPr>
          <p:cNvSpPr>
            <a:spLocks noChangeShapeType="1"/>
          </p:cNvSpPr>
          <p:nvPr/>
        </p:nvSpPr>
        <p:spPr bwMode="auto">
          <a:xfrm>
            <a:off x="3042214" y="2477533"/>
            <a:ext cx="50766" cy="752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1" name="Line 9">
            <a:extLst>
              <a:ext uri="{FF2B5EF4-FFF2-40B4-BE49-F238E27FC236}">
                <a16:creationId xmlns:a16="http://schemas.microsoft.com/office/drawing/2014/main" id="{9EC2A697-3270-97FB-4558-B736E77E1664}"/>
              </a:ext>
            </a:extLst>
          </p:cNvPr>
          <p:cNvSpPr>
            <a:spLocks noChangeShapeType="1"/>
          </p:cNvSpPr>
          <p:nvPr/>
        </p:nvSpPr>
        <p:spPr bwMode="auto">
          <a:xfrm>
            <a:off x="3149386" y="2486934"/>
            <a:ext cx="5828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2" name="Freeform 10">
            <a:extLst>
              <a:ext uri="{FF2B5EF4-FFF2-40B4-BE49-F238E27FC236}">
                <a16:creationId xmlns:a16="http://schemas.microsoft.com/office/drawing/2014/main" id="{A951CBD8-409D-F2C2-9216-B0B6E3A14E23}"/>
              </a:ext>
            </a:extLst>
          </p:cNvPr>
          <p:cNvSpPr>
            <a:spLocks noChangeArrowheads="1"/>
          </p:cNvSpPr>
          <p:nvPr/>
        </p:nvSpPr>
        <p:spPr bwMode="auto">
          <a:xfrm>
            <a:off x="3258437" y="2494454"/>
            <a:ext cx="50765" cy="26323"/>
          </a:xfrm>
          <a:custGeom>
            <a:avLst/>
            <a:gdLst>
              <a:gd name="T0" fmla="*/ 0 w 119"/>
              <a:gd name="T1" fmla="*/ 0 h 60"/>
              <a:gd name="T2" fmla="*/ 40 w 119"/>
              <a:gd name="T3" fmla="*/ 0 h 60"/>
              <a:gd name="T4" fmla="*/ 118 w 119"/>
              <a:gd name="T5" fmla="*/ 59 h 60"/>
            </a:gdLst>
            <a:ahLst/>
            <a:cxnLst>
              <a:cxn ang="0">
                <a:pos x="T0" y="T1"/>
              </a:cxn>
              <a:cxn ang="0">
                <a:pos x="T2" y="T3"/>
              </a:cxn>
              <a:cxn ang="0">
                <a:pos x="T4" y="T5"/>
              </a:cxn>
            </a:cxnLst>
            <a:rect l="0" t="0" r="r" b="b"/>
            <a:pathLst>
              <a:path w="119" h="60">
                <a:moveTo>
                  <a:pt x="0" y="0"/>
                </a:moveTo>
                <a:lnTo>
                  <a:pt x="40" y="0"/>
                </a:lnTo>
                <a:lnTo>
                  <a:pt x="118" y="59"/>
                </a:lnTo>
              </a:path>
            </a:pathLst>
          </a:custGeom>
          <a:noFill/>
          <a:ln w="7620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3" name="Line 11">
            <a:extLst>
              <a:ext uri="{FF2B5EF4-FFF2-40B4-BE49-F238E27FC236}">
                <a16:creationId xmlns:a16="http://schemas.microsoft.com/office/drawing/2014/main" id="{CCE45F30-494F-2119-0298-5DFFD74B1F21}"/>
              </a:ext>
            </a:extLst>
          </p:cNvPr>
          <p:cNvSpPr>
            <a:spLocks noChangeShapeType="1"/>
          </p:cNvSpPr>
          <p:nvPr/>
        </p:nvSpPr>
        <p:spPr bwMode="auto">
          <a:xfrm>
            <a:off x="3341165" y="2560262"/>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7" name="Line 15">
            <a:extLst>
              <a:ext uri="{FF2B5EF4-FFF2-40B4-BE49-F238E27FC236}">
                <a16:creationId xmlns:a16="http://schemas.microsoft.com/office/drawing/2014/main" id="{7472A71A-9C48-E788-D355-739F37FB2FBE}"/>
              </a:ext>
            </a:extLst>
          </p:cNvPr>
          <p:cNvSpPr>
            <a:spLocks noChangeShapeType="1"/>
          </p:cNvSpPr>
          <p:nvPr/>
        </p:nvSpPr>
        <p:spPr bwMode="auto">
          <a:xfrm>
            <a:off x="3651396" y="2878013"/>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8" name="Line 16">
            <a:extLst>
              <a:ext uri="{FF2B5EF4-FFF2-40B4-BE49-F238E27FC236}">
                <a16:creationId xmlns:a16="http://schemas.microsoft.com/office/drawing/2014/main" id="{CEE919C7-9D41-121A-4A69-43C61F4A9214}"/>
              </a:ext>
            </a:extLst>
          </p:cNvPr>
          <p:cNvSpPr>
            <a:spLocks noChangeShapeType="1"/>
          </p:cNvSpPr>
          <p:nvPr/>
        </p:nvSpPr>
        <p:spPr bwMode="auto">
          <a:xfrm>
            <a:off x="3734125" y="2962623"/>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9" name="Line 17">
            <a:extLst>
              <a:ext uri="{FF2B5EF4-FFF2-40B4-BE49-F238E27FC236}">
                <a16:creationId xmlns:a16="http://schemas.microsoft.com/office/drawing/2014/main" id="{083C35E0-B860-D07E-C7FA-D00E4EA74022}"/>
              </a:ext>
            </a:extLst>
          </p:cNvPr>
          <p:cNvSpPr>
            <a:spLocks noChangeShapeType="1"/>
          </p:cNvSpPr>
          <p:nvPr/>
        </p:nvSpPr>
        <p:spPr bwMode="auto">
          <a:xfrm>
            <a:off x="3809332" y="3037830"/>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0" name="Line 18">
            <a:extLst>
              <a:ext uri="{FF2B5EF4-FFF2-40B4-BE49-F238E27FC236}">
                <a16:creationId xmlns:a16="http://schemas.microsoft.com/office/drawing/2014/main" id="{32B21100-46E5-3BE4-A661-D8644E5BC419}"/>
              </a:ext>
            </a:extLst>
          </p:cNvPr>
          <p:cNvSpPr>
            <a:spLocks noChangeShapeType="1"/>
          </p:cNvSpPr>
          <p:nvPr/>
        </p:nvSpPr>
        <p:spPr bwMode="auto">
          <a:xfrm>
            <a:off x="3618535" y="2372418"/>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1" name="Freeform 19">
            <a:extLst>
              <a:ext uri="{FF2B5EF4-FFF2-40B4-BE49-F238E27FC236}">
                <a16:creationId xmlns:a16="http://schemas.microsoft.com/office/drawing/2014/main" id="{1F05035D-ECA8-F3DB-3284-8C3C6731E140}"/>
              </a:ext>
            </a:extLst>
          </p:cNvPr>
          <p:cNvSpPr>
            <a:spLocks noChangeArrowheads="1"/>
          </p:cNvSpPr>
          <p:nvPr/>
        </p:nvSpPr>
        <p:spPr bwMode="auto">
          <a:xfrm>
            <a:off x="3693743" y="2455146"/>
            <a:ext cx="41364" cy="33844"/>
          </a:xfrm>
          <a:custGeom>
            <a:avLst/>
            <a:gdLst>
              <a:gd name="T0" fmla="*/ 0 w 98"/>
              <a:gd name="T1" fmla="*/ 0 h 80"/>
              <a:gd name="T2" fmla="*/ 97 w 98"/>
              <a:gd name="T3" fmla="*/ 79 h 80"/>
              <a:gd name="T4" fmla="*/ 97 w 98"/>
              <a:gd name="T5" fmla="*/ 79 h 80"/>
            </a:gdLst>
            <a:ahLst/>
            <a:cxnLst>
              <a:cxn ang="0">
                <a:pos x="T0" y="T1"/>
              </a:cxn>
              <a:cxn ang="0">
                <a:pos x="T2" y="T3"/>
              </a:cxn>
              <a:cxn ang="0">
                <a:pos x="T4" y="T5"/>
              </a:cxn>
            </a:cxnLst>
            <a:rect l="0" t="0" r="r" b="b"/>
            <a:pathLst>
              <a:path w="98" h="80">
                <a:moveTo>
                  <a:pt x="0" y="0"/>
                </a:moveTo>
                <a:lnTo>
                  <a:pt x="97" y="79"/>
                </a:lnTo>
                <a:lnTo>
                  <a:pt x="97" y="79"/>
                </a:lnTo>
              </a:path>
            </a:pathLst>
          </a:custGeom>
          <a:noFill/>
          <a:ln w="2124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2" name="Line 20">
            <a:extLst>
              <a:ext uri="{FF2B5EF4-FFF2-40B4-BE49-F238E27FC236}">
                <a16:creationId xmlns:a16="http://schemas.microsoft.com/office/drawing/2014/main" id="{81D31BEE-3E51-D500-1B21-049B6A483AC1}"/>
              </a:ext>
            </a:extLst>
          </p:cNvPr>
          <p:cNvSpPr>
            <a:spLocks noChangeShapeType="1"/>
          </p:cNvSpPr>
          <p:nvPr/>
        </p:nvSpPr>
        <p:spPr bwMode="auto">
          <a:xfrm>
            <a:off x="3735107" y="2547275"/>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3" name="Line 21">
            <a:extLst>
              <a:ext uri="{FF2B5EF4-FFF2-40B4-BE49-F238E27FC236}">
                <a16:creationId xmlns:a16="http://schemas.microsoft.com/office/drawing/2014/main" id="{655B5BD8-DE4C-95EA-E8B5-E5412D222DA4}"/>
              </a:ext>
            </a:extLst>
          </p:cNvPr>
          <p:cNvSpPr>
            <a:spLocks noChangeShapeType="1"/>
          </p:cNvSpPr>
          <p:nvPr/>
        </p:nvSpPr>
        <p:spPr bwMode="auto">
          <a:xfrm>
            <a:off x="3735107" y="2656326"/>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4" name="Line 22">
            <a:extLst>
              <a:ext uri="{FF2B5EF4-FFF2-40B4-BE49-F238E27FC236}">
                <a16:creationId xmlns:a16="http://schemas.microsoft.com/office/drawing/2014/main" id="{DA4D15D6-B9B5-A432-0F91-EF509A314B56}"/>
              </a:ext>
            </a:extLst>
          </p:cNvPr>
          <p:cNvSpPr>
            <a:spLocks noChangeShapeType="1"/>
          </p:cNvSpPr>
          <p:nvPr/>
        </p:nvSpPr>
        <p:spPr bwMode="auto">
          <a:xfrm>
            <a:off x="3735107" y="2688674"/>
            <a:ext cx="1881" cy="5076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5" name="Line 23">
            <a:extLst>
              <a:ext uri="{FF2B5EF4-FFF2-40B4-BE49-F238E27FC236}">
                <a16:creationId xmlns:a16="http://schemas.microsoft.com/office/drawing/2014/main" id="{4BB58770-8E91-03F4-F007-24758790E194}"/>
              </a:ext>
            </a:extLst>
          </p:cNvPr>
          <p:cNvSpPr>
            <a:spLocks noChangeShapeType="1"/>
          </p:cNvSpPr>
          <p:nvPr/>
        </p:nvSpPr>
        <p:spPr bwMode="auto">
          <a:xfrm>
            <a:off x="3735107" y="2797725"/>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6" name="Line 24">
            <a:extLst>
              <a:ext uri="{FF2B5EF4-FFF2-40B4-BE49-F238E27FC236}">
                <a16:creationId xmlns:a16="http://schemas.microsoft.com/office/drawing/2014/main" id="{0DE063AE-AF72-93C7-7E34-C03A6EE3E4D9}"/>
              </a:ext>
            </a:extLst>
          </p:cNvPr>
          <p:cNvSpPr>
            <a:spLocks noChangeShapeType="1"/>
          </p:cNvSpPr>
          <p:nvPr/>
        </p:nvSpPr>
        <p:spPr bwMode="auto">
          <a:xfrm>
            <a:off x="4001112" y="3654917"/>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7" name="Line 25">
            <a:extLst>
              <a:ext uri="{FF2B5EF4-FFF2-40B4-BE49-F238E27FC236}">
                <a16:creationId xmlns:a16="http://schemas.microsoft.com/office/drawing/2014/main" id="{5A034CDA-477C-CA3E-4C99-51417A768AA6}"/>
              </a:ext>
            </a:extLst>
          </p:cNvPr>
          <p:cNvSpPr>
            <a:spLocks noChangeShapeType="1"/>
          </p:cNvSpPr>
          <p:nvPr/>
        </p:nvSpPr>
        <p:spPr bwMode="auto">
          <a:xfrm>
            <a:off x="4001112" y="3771489"/>
            <a:ext cx="1881" cy="5076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8" name="Line 26">
            <a:extLst>
              <a:ext uri="{FF2B5EF4-FFF2-40B4-BE49-F238E27FC236}">
                <a16:creationId xmlns:a16="http://schemas.microsoft.com/office/drawing/2014/main" id="{90814359-ADB5-68ED-3A80-CE728DA2BD89}"/>
              </a:ext>
            </a:extLst>
          </p:cNvPr>
          <p:cNvSpPr>
            <a:spLocks noChangeShapeType="1"/>
          </p:cNvSpPr>
          <p:nvPr/>
        </p:nvSpPr>
        <p:spPr bwMode="auto">
          <a:xfrm>
            <a:off x="4001112" y="3880540"/>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9" name="Line 27">
            <a:extLst>
              <a:ext uri="{FF2B5EF4-FFF2-40B4-BE49-F238E27FC236}">
                <a16:creationId xmlns:a16="http://schemas.microsoft.com/office/drawing/2014/main" id="{47253C99-9B43-3C15-16C4-3A0736B5E3D7}"/>
              </a:ext>
            </a:extLst>
          </p:cNvPr>
          <p:cNvSpPr>
            <a:spLocks noChangeShapeType="1"/>
          </p:cNvSpPr>
          <p:nvPr/>
        </p:nvSpPr>
        <p:spPr bwMode="auto">
          <a:xfrm>
            <a:off x="4001112" y="3987712"/>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0" name="Line 28">
            <a:extLst>
              <a:ext uri="{FF2B5EF4-FFF2-40B4-BE49-F238E27FC236}">
                <a16:creationId xmlns:a16="http://schemas.microsoft.com/office/drawing/2014/main" id="{A70811F4-A5E1-146A-8E17-EDFC10E476D7}"/>
              </a:ext>
            </a:extLst>
          </p:cNvPr>
          <p:cNvSpPr>
            <a:spLocks noChangeShapeType="1"/>
          </p:cNvSpPr>
          <p:nvPr/>
        </p:nvSpPr>
        <p:spPr bwMode="auto">
          <a:xfrm>
            <a:off x="4001112" y="4104284"/>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1" name="Line 29">
            <a:extLst>
              <a:ext uri="{FF2B5EF4-FFF2-40B4-BE49-F238E27FC236}">
                <a16:creationId xmlns:a16="http://schemas.microsoft.com/office/drawing/2014/main" id="{76F5D296-D3A7-75AC-7D50-574B03E4E363}"/>
              </a:ext>
            </a:extLst>
          </p:cNvPr>
          <p:cNvSpPr>
            <a:spLocks noChangeShapeType="1"/>
          </p:cNvSpPr>
          <p:nvPr/>
        </p:nvSpPr>
        <p:spPr bwMode="auto">
          <a:xfrm>
            <a:off x="4001112" y="4297559"/>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2" name="Line 30">
            <a:extLst>
              <a:ext uri="{FF2B5EF4-FFF2-40B4-BE49-F238E27FC236}">
                <a16:creationId xmlns:a16="http://schemas.microsoft.com/office/drawing/2014/main" id="{6BA561CD-B818-5D4D-5144-A3628778EE37}"/>
              </a:ext>
            </a:extLst>
          </p:cNvPr>
          <p:cNvSpPr>
            <a:spLocks noChangeShapeType="1"/>
          </p:cNvSpPr>
          <p:nvPr/>
        </p:nvSpPr>
        <p:spPr bwMode="auto">
          <a:xfrm>
            <a:off x="4001112" y="4406610"/>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3" name="Line 31">
            <a:extLst>
              <a:ext uri="{FF2B5EF4-FFF2-40B4-BE49-F238E27FC236}">
                <a16:creationId xmlns:a16="http://schemas.microsoft.com/office/drawing/2014/main" id="{B69CF379-9A30-DA01-82C1-0A41AD29E992}"/>
              </a:ext>
            </a:extLst>
          </p:cNvPr>
          <p:cNvSpPr>
            <a:spLocks noChangeShapeType="1"/>
          </p:cNvSpPr>
          <p:nvPr/>
        </p:nvSpPr>
        <p:spPr bwMode="auto">
          <a:xfrm>
            <a:off x="4001112" y="4523182"/>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4" name="Line 32">
            <a:extLst>
              <a:ext uri="{FF2B5EF4-FFF2-40B4-BE49-F238E27FC236}">
                <a16:creationId xmlns:a16="http://schemas.microsoft.com/office/drawing/2014/main" id="{0FC5980E-9351-9BBE-E325-5374DDD98332}"/>
              </a:ext>
            </a:extLst>
          </p:cNvPr>
          <p:cNvSpPr>
            <a:spLocks noChangeShapeType="1"/>
          </p:cNvSpPr>
          <p:nvPr/>
        </p:nvSpPr>
        <p:spPr bwMode="auto">
          <a:xfrm>
            <a:off x="4001112" y="4632233"/>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5" name="Line 33">
            <a:extLst>
              <a:ext uri="{FF2B5EF4-FFF2-40B4-BE49-F238E27FC236}">
                <a16:creationId xmlns:a16="http://schemas.microsoft.com/office/drawing/2014/main" id="{F32BE916-D8E9-BD3B-CED2-B925C3A971BE}"/>
              </a:ext>
            </a:extLst>
          </p:cNvPr>
          <p:cNvSpPr>
            <a:spLocks noChangeShapeType="1"/>
          </p:cNvSpPr>
          <p:nvPr/>
        </p:nvSpPr>
        <p:spPr bwMode="auto">
          <a:xfrm>
            <a:off x="4001112" y="4741284"/>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6" name="Line 34">
            <a:extLst>
              <a:ext uri="{FF2B5EF4-FFF2-40B4-BE49-F238E27FC236}">
                <a16:creationId xmlns:a16="http://schemas.microsoft.com/office/drawing/2014/main" id="{84867573-13C1-11DE-EDAF-69C8894B1D17}"/>
              </a:ext>
            </a:extLst>
          </p:cNvPr>
          <p:cNvSpPr>
            <a:spLocks noChangeShapeType="1"/>
          </p:cNvSpPr>
          <p:nvPr/>
        </p:nvSpPr>
        <p:spPr bwMode="auto">
          <a:xfrm>
            <a:off x="4001112" y="4857856"/>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7" name="Line 35">
            <a:extLst>
              <a:ext uri="{FF2B5EF4-FFF2-40B4-BE49-F238E27FC236}">
                <a16:creationId xmlns:a16="http://schemas.microsoft.com/office/drawing/2014/main" id="{D622572C-8E89-AFE0-1BAF-9676E46B592C}"/>
              </a:ext>
            </a:extLst>
          </p:cNvPr>
          <p:cNvSpPr>
            <a:spLocks noChangeShapeType="1"/>
          </p:cNvSpPr>
          <p:nvPr/>
        </p:nvSpPr>
        <p:spPr bwMode="auto">
          <a:xfrm>
            <a:off x="4001112" y="4966907"/>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8" name="Freeform 36">
            <a:extLst>
              <a:ext uri="{FF2B5EF4-FFF2-40B4-BE49-F238E27FC236}">
                <a16:creationId xmlns:a16="http://schemas.microsoft.com/office/drawing/2014/main" id="{9212DC08-A5AE-0D8C-F68E-EE64E9D1287F}"/>
              </a:ext>
            </a:extLst>
          </p:cNvPr>
          <p:cNvSpPr>
            <a:spLocks noChangeArrowheads="1"/>
          </p:cNvSpPr>
          <p:nvPr/>
        </p:nvSpPr>
        <p:spPr bwMode="auto">
          <a:xfrm>
            <a:off x="3969149" y="5074077"/>
            <a:ext cx="33844" cy="50766"/>
          </a:xfrm>
          <a:custGeom>
            <a:avLst/>
            <a:gdLst>
              <a:gd name="T0" fmla="*/ 78 w 79"/>
              <a:gd name="T1" fmla="*/ 0 h 119"/>
              <a:gd name="T2" fmla="*/ 78 w 79"/>
              <a:gd name="T3" fmla="*/ 19 h 119"/>
              <a:gd name="T4" fmla="*/ 0 w 79"/>
              <a:gd name="T5" fmla="*/ 118 h 119"/>
            </a:gdLst>
            <a:ahLst/>
            <a:cxnLst>
              <a:cxn ang="0">
                <a:pos x="T0" y="T1"/>
              </a:cxn>
              <a:cxn ang="0">
                <a:pos x="T2" y="T3"/>
              </a:cxn>
              <a:cxn ang="0">
                <a:pos x="T4" y="T5"/>
              </a:cxn>
            </a:cxnLst>
            <a:rect l="0" t="0" r="r" b="b"/>
            <a:pathLst>
              <a:path w="79" h="119">
                <a:moveTo>
                  <a:pt x="78" y="0"/>
                </a:moveTo>
                <a:lnTo>
                  <a:pt x="78" y="19"/>
                </a:lnTo>
                <a:lnTo>
                  <a:pt x="0" y="118"/>
                </a:lnTo>
              </a:path>
            </a:pathLst>
          </a:custGeom>
          <a:noFill/>
          <a:ln w="7620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9" name="Line 37">
            <a:extLst>
              <a:ext uri="{FF2B5EF4-FFF2-40B4-BE49-F238E27FC236}">
                <a16:creationId xmlns:a16="http://schemas.microsoft.com/office/drawing/2014/main" id="{53C94EF2-F91C-1D68-3695-B067510C3340}"/>
              </a:ext>
            </a:extLst>
          </p:cNvPr>
          <p:cNvSpPr>
            <a:spLocks noChangeShapeType="1"/>
          </p:cNvSpPr>
          <p:nvPr/>
        </p:nvSpPr>
        <p:spPr bwMode="auto">
          <a:xfrm flipH="1">
            <a:off x="3890181" y="5158686"/>
            <a:ext cx="3760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0" name="Line 38">
            <a:extLst>
              <a:ext uri="{FF2B5EF4-FFF2-40B4-BE49-F238E27FC236}">
                <a16:creationId xmlns:a16="http://schemas.microsoft.com/office/drawing/2014/main" id="{2473EB43-FF90-9A78-3463-1B79AA44DEDC}"/>
              </a:ext>
            </a:extLst>
          </p:cNvPr>
          <p:cNvSpPr>
            <a:spLocks noChangeShapeType="1"/>
          </p:cNvSpPr>
          <p:nvPr/>
        </p:nvSpPr>
        <p:spPr bwMode="auto">
          <a:xfrm flipH="1">
            <a:off x="3466492" y="5597869"/>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1" name="Line 39">
            <a:extLst>
              <a:ext uri="{FF2B5EF4-FFF2-40B4-BE49-F238E27FC236}">
                <a16:creationId xmlns:a16="http://schemas.microsoft.com/office/drawing/2014/main" id="{DE07567C-2082-D048-4095-0B568A58D329}"/>
              </a:ext>
            </a:extLst>
          </p:cNvPr>
          <p:cNvSpPr>
            <a:spLocks noChangeShapeType="1"/>
          </p:cNvSpPr>
          <p:nvPr/>
        </p:nvSpPr>
        <p:spPr bwMode="auto">
          <a:xfrm flipH="1">
            <a:off x="3732245" y="5316622"/>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2" name="Line 40">
            <a:extLst>
              <a:ext uri="{FF2B5EF4-FFF2-40B4-BE49-F238E27FC236}">
                <a16:creationId xmlns:a16="http://schemas.microsoft.com/office/drawing/2014/main" id="{9A79042B-655D-9783-D0BF-01C62E6CA5EA}"/>
              </a:ext>
            </a:extLst>
          </p:cNvPr>
          <p:cNvSpPr>
            <a:spLocks noChangeShapeType="1"/>
          </p:cNvSpPr>
          <p:nvPr/>
        </p:nvSpPr>
        <p:spPr bwMode="auto">
          <a:xfrm flipH="1">
            <a:off x="3564049" y="5525214"/>
            <a:ext cx="3760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3" name="Line 41">
            <a:extLst>
              <a:ext uri="{FF2B5EF4-FFF2-40B4-BE49-F238E27FC236}">
                <a16:creationId xmlns:a16="http://schemas.microsoft.com/office/drawing/2014/main" id="{62D8E050-71E2-458E-6081-1467CED71CA6}"/>
              </a:ext>
            </a:extLst>
          </p:cNvPr>
          <p:cNvSpPr>
            <a:spLocks noChangeShapeType="1"/>
          </p:cNvSpPr>
          <p:nvPr/>
        </p:nvSpPr>
        <p:spPr bwMode="auto">
          <a:xfrm flipH="1">
            <a:off x="3481321" y="5598543"/>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4" name="Line 42">
            <a:extLst>
              <a:ext uri="{FF2B5EF4-FFF2-40B4-BE49-F238E27FC236}">
                <a16:creationId xmlns:a16="http://schemas.microsoft.com/office/drawing/2014/main" id="{D0D6E623-370A-B13A-4E79-5134E17BD1E9}"/>
              </a:ext>
            </a:extLst>
          </p:cNvPr>
          <p:cNvSpPr>
            <a:spLocks noChangeShapeType="1"/>
          </p:cNvSpPr>
          <p:nvPr/>
        </p:nvSpPr>
        <p:spPr bwMode="auto">
          <a:xfrm flipH="1">
            <a:off x="3499101" y="5559167"/>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5" name="Line 43">
            <a:extLst>
              <a:ext uri="{FF2B5EF4-FFF2-40B4-BE49-F238E27FC236}">
                <a16:creationId xmlns:a16="http://schemas.microsoft.com/office/drawing/2014/main" id="{B89E74F1-4437-229F-B2C7-E1647A451113}"/>
              </a:ext>
            </a:extLst>
          </p:cNvPr>
          <p:cNvSpPr>
            <a:spLocks noChangeShapeType="1"/>
          </p:cNvSpPr>
          <p:nvPr/>
        </p:nvSpPr>
        <p:spPr bwMode="auto">
          <a:xfrm flipH="1">
            <a:off x="3423894" y="5641895"/>
            <a:ext cx="37604"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6" name="Line 44">
            <a:extLst>
              <a:ext uri="{FF2B5EF4-FFF2-40B4-BE49-F238E27FC236}">
                <a16:creationId xmlns:a16="http://schemas.microsoft.com/office/drawing/2014/main" id="{CE776030-8BA7-7D62-163B-DE744EB8AB05}"/>
              </a:ext>
            </a:extLst>
          </p:cNvPr>
          <p:cNvSpPr>
            <a:spLocks noChangeShapeType="1"/>
          </p:cNvSpPr>
          <p:nvPr/>
        </p:nvSpPr>
        <p:spPr bwMode="auto">
          <a:xfrm flipH="1">
            <a:off x="3341165" y="5717103"/>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7" name="Line 45">
            <a:extLst>
              <a:ext uri="{FF2B5EF4-FFF2-40B4-BE49-F238E27FC236}">
                <a16:creationId xmlns:a16="http://schemas.microsoft.com/office/drawing/2014/main" id="{A0227EF1-416A-231E-1105-998DFA0FCC9B}"/>
              </a:ext>
            </a:extLst>
          </p:cNvPr>
          <p:cNvSpPr>
            <a:spLocks noChangeShapeType="1"/>
          </p:cNvSpPr>
          <p:nvPr/>
        </p:nvSpPr>
        <p:spPr bwMode="auto">
          <a:xfrm flipH="1">
            <a:off x="3265957" y="5801712"/>
            <a:ext cx="45125"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8" name="Line 46">
            <a:extLst>
              <a:ext uri="{FF2B5EF4-FFF2-40B4-BE49-F238E27FC236}">
                <a16:creationId xmlns:a16="http://schemas.microsoft.com/office/drawing/2014/main" id="{29B06240-AF21-208A-2B9E-1BC35DD7866D}"/>
              </a:ext>
            </a:extLst>
          </p:cNvPr>
          <p:cNvSpPr>
            <a:spLocks noChangeShapeType="1"/>
          </p:cNvSpPr>
          <p:nvPr/>
        </p:nvSpPr>
        <p:spPr bwMode="auto">
          <a:xfrm flipH="1">
            <a:off x="3156906" y="5843076"/>
            <a:ext cx="6204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9" name="Line 47">
            <a:extLst>
              <a:ext uri="{FF2B5EF4-FFF2-40B4-BE49-F238E27FC236}">
                <a16:creationId xmlns:a16="http://schemas.microsoft.com/office/drawing/2014/main" id="{1B208047-1F9B-1FCC-5200-F865B20F9613}"/>
              </a:ext>
            </a:extLst>
          </p:cNvPr>
          <p:cNvSpPr>
            <a:spLocks noChangeShapeType="1"/>
          </p:cNvSpPr>
          <p:nvPr/>
        </p:nvSpPr>
        <p:spPr bwMode="auto">
          <a:xfrm flipH="1">
            <a:off x="3047855" y="5843076"/>
            <a:ext cx="54525" cy="940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0" name="Line 48">
            <a:extLst>
              <a:ext uri="{FF2B5EF4-FFF2-40B4-BE49-F238E27FC236}">
                <a16:creationId xmlns:a16="http://schemas.microsoft.com/office/drawing/2014/main" id="{4E442D90-B131-CB3C-98D1-E6E0F714D3D1}"/>
              </a:ext>
            </a:extLst>
          </p:cNvPr>
          <p:cNvSpPr>
            <a:spLocks noChangeShapeType="1"/>
          </p:cNvSpPr>
          <p:nvPr/>
        </p:nvSpPr>
        <p:spPr bwMode="auto">
          <a:xfrm flipH="1">
            <a:off x="2931283" y="5850597"/>
            <a:ext cx="6204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1" name="Line 49">
            <a:extLst>
              <a:ext uri="{FF2B5EF4-FFF2-40B4-BE49-F238E27FC236}">
                <a16:creationId xmlns:a16="http://schemas.microsoft.com/office/drawing/2014/main" id="{C604625F-CAC5-1C9B-EA0E-7061A5B1855F}"/>
              </a:ext>
            </a:extLst>
          </p:cNvPr>
          <p:cNvSpPr>
            <a:spLocks noChangeShapeType="1"/>
          </p:cNvSpPr>
          <p:nvPr/>
        </p:nvSpPr>
        <p:spPr bwMode="auto">
          <a:xfrm flipH="1">
            <a:off x="2822232" y="5850597"/>
            <a:ext cx="62046" cy="940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2" name="Line 50">
            <a:extLst>
              <a:ext uri="{FF2B5EF4-FFF2-40B4-BE49-F238E27FC236}">
                <a16:creationId xmlns:a16="http://schemas.microsoft.com/office/drawing/2014/main" id="{44B0F238-6F8B-BC6D-DC95-C2198E85ADEE}"/>
              </a:ext>
            </a:extLst>
          </p:cNvPr>
          <p:cNvSpPr>
            <a:spLocks noChangeShapeType="1"/>
          </p:cNvSpPr>
          <p:nvPr/>
        </p:nvSpPr>
        <p:spPr bwMode="auto">
          <a:xfrm flipH="1">
            <a:off x="2713181" y="5859997"/>
            <a:ext cx="54525"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3" name="Line 51">
            <a:extLst>
              <a:ext uri="{FF2B5EF4-FFF2-40B4-BE49-F238E27FC236}">
                <a16:creationId xmlns:a16="http://schemas.microsoft.com/office/drawing/2014/main" id="{E2429F76-2863-D1F4-64E9-3CA09B8CC89B}"/>
              </a:ext>
            </a:extLst>
          </p:cNvPr>
          <p:cNvSpPr>
            <a:spLocks noChangeShapeType="1"/>
          </p:cNvSpPr>
          <p:nvPr/>
        </p:nvSpPr>
        <p:spPr bwMode="auto">
          <a:xfrm flipH="1">
            <a:off x="2596609" y="5859997"/>
            <a:ext cx="6204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4" name="Line 52">
            <a:extLst>
              <a:ext uri="{FF2B5EF4-FFF2-40B4-BE49-F238E27FC236}">
                <a16:creationId xmlns:a16="http://schemas.microsoft.com/office/drawing/2014/main" id="{A919F8FB-AA6B-493A-BE95-80D891C8ACE6}"/>
              </a:ext>
            </a:extLst>
          </p:cNvPr>
          <p:cNvSpPr>
            <a:spLocks noChangeShapeType="1"/>
          </p:cNvSpPr>
          <p:nvPr/>
        </p:nvSpPr>
        <p:spPr bwMode="auto">
          <a:xfrm flipH="1">
            <a:off x="2487558" y="5867518"/>
            <a:ext cx="6204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5" name="Line 53">
            <a:extLst>
              <a:ext uri="{FF2B5EF4-FFF2-40B4-BE49-F238E27FC236}">
                <a16:creationId xmlns:a16="http://schemas.microsoft.com/office/drawing/2014/main" id="{05029DCF-24AA-58C1-1366-8567F50CF761}"/>
              </a:ext>
            </a:extLst>
          </p:cNvPr>
          <p:cNvSpPr>
            <a:spLocks noChangeShapeType="1"/>
          </p:cNvSpPr>
          <p:nvPr/>
        </p:nvSpPr>
        <p:spPr bwMode="auto">
          <a:xfrm flipH="1">
            <a:off x="2378507" y="5867518"/>
            <a:ext cx="54525"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6" name="Freeform 54">
            <a:extLst>
              <a:ext uri="{FF2B5EF4-FFF2-40B4-BE49-F238E27FC236}">
                <a16:creationId xmlns:a16="http://schemas.microsoft.com/office/drawing/2014/main" id="{E569EBC2-4261-B9E4-88CB-5494A57515CE}"/>
              </a:ext>
            </a:extLst>
          </p:cNvPr>
          <p:cNvSpPr>
            <a:spLocks noChangeArrowheads="1"/>
          </p:cNvSpPr>
          <p:nvPr/>
        </p:nvSpPr>
        <p:spPr bwMode="auto">
          <a:xfrm>
            <a:off x="2290137" y="5867518"/>
            <a:ext cx="26323" cy="1881"/>
          </a:xfrm>
          <a:custGeom>
            <a:avLst/>
            <a:gdLst>
              <a:gd name="T0" fmla="*/ 59 w 60"/>
              <a:gd name="T1" fmla="*/ 0 h 1"/>
              <a:gd name="T2" fmla="*/ 59 w 60"/>
              <a:gd name="T3" fmla="*/ 0 h 1"/>
              <a:gd name="T4" fmla="*/ 0 w 60"/>
              <a:gd name="T5" fmla="*/ 0 h 1"/>
            </a:gdLst>
            <a:ahLst/>
            <a:cxnLst>
              <a:cxn ang="0">
                <a:pos x="T0" y="T1"/>
              </a:cxn>
              <a:cxn ang="0">
                <a:pos x="T2" y="T3"/>
              </a:cxn>
              <a:cxn ang="0">
                <a:pos x="T4" y="T5"/>
              </a:cxn>
            </a:cxnLst>
            <a:rect l="0" t="0" r="r" b="b"/>
            <a:pathLst>
              <a:path w="60" h="1">
                <a:moveTo>
                  <a:pt x="59" y="0"/>
                </a:moveTo>
                <a:lnTo>
                  <a:pt x="59" y="0"/>
                </a:lnTo>
                <a:cubicBezTo>
                  <a:pt x="39" y="0"/>
                  <a:pt x="19" y="0"/>
                  <a:pt x="0" y="0"/>
                </a:cubicBezTo>
              </a:path>
            </a:pathLst>
          </a:custGeom>
          <a:noFill/>
          <a:ln w="21240" cap="flat">
            <a:solidFill>
              <a:srgbClr val="2323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7" name="Freeform 55">
            <a:extLst>
              <a:ext uri="{FF2B5EF4-FFF2-40B4-BE49-F238E27FC236}">
                <a16:creationId xmlns:a16="http://schemas.microsoft.com/office/drawing/2014/main" id="{44CCC42D-7880-DDD1-D42E-F557AE09016F}"/>
              </a:ext>
            </a:extLst>
          </p:cNvPr>
          <p:cNvSpPr>
            <a:spLocks noChangeArrowheads="1"/>
          </p:cNvSpPr>
          <p:nvPr/>
        </p:nvSpPr>
        <p:spPr bwMode="auto">
          <a:xfrm>
            <a:off x="2248773" y="2385403"/>
            <a:ext cx="116572" cy="116572"/>
          </a:xfrm>
          <a:custGeom>
            <a:avLst/>
            <a:gdLst>
              <a:gd name="T0" fmla="*/ 0 w 275"/>
              <a:gd name="T1" fmla="*/ 137 h 275"/>
              <a:gd name="T2" fmla="*/ 0 w 275"/>
              <a:gd name="T3" fmla="*/ 137 h 275"/>
              <a:gd name="T4" fmla="*/ 137 w 275"/>
              <a:gd name="T5" fmla="*/ 0 h 275"/>
              <a:gd name="T6" fmla="*/ 274 w 275"/>
              <a:gd name="T7" fmla="*/ 137 h 275"/>
              <a:gd name="T8" fmla="*/ 137 w 275"/>
              <a:gd name="T9" fmla="*/ 274 h 275"/>
              <a:gd name="T10" fmla="*/ 0 w 275"/>
              <a:gd name="T11" fmla="*/ 137 h 275"/>
            </a:gdLst>
            <a:ahLst/>
            <a:cxnLst>
              <a:cxn ang="0">
                <a:pos x="T0" y="T1"/>
              </a:cxn>
              <a:cxn ang="0">
                <a:pos x="T2" y="T3"/>
              </a:cxn>
              <a:cxn ang="0">
                <a:pos x="T4" y="T5"/>
              </a:cxn>
              <a:cxn ang="0">
                <a:pos x="T6" y="T7"/>
              </a:cxn>
              <a:cxn ang="0">
                <a:pos x="T8" y="T9"/>
              </a:cxn>
              <a:cxn ang="0">
                <a:pos x="T10" y="T11"/>
              </a:cxn>
            </a:cxnLst>
            <a:rect l="0" t="0" r="r" b="b"/>
            <a:pathLst>
              <a:path w="275" h="275">
                <a:moveTo>
                  <a:pt x="0" y="137"/>
                </a:moveTo>
                <a:lnTo>
                  <a:pt x="0" y="137"/>
                </a:lnTo>
                <a:cubicBezTo>
                  <a:pt x="0" y="59"/>
                  <a:pt x="59" y="0"/>
                  <a:pt x="137" y="0"/>
                </a:cubicBezTo>
                <a:cubicBezTo>
                  <a:pt x="196" y="0"/>
                  <a:pt x="274" y="59"/>
                  <a:pt x="274" y="137"/>
                </a:cubicBezTo>
                <a:cubicBezTo>
                  <a:pt x="274" y="216"/>
                  <a:pt x="196" y="274"/>
                  <a:pt x="137" y="274"/>
                </a:cubicBezTo>
                <a:cubicBezTo>
                  <a:pt x="59" y="274"/>
                  <a:pt x="0" y="216"/>
                  <a:pt x="0" y="137"/>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8" name="Freeform 56">
            <a:extLst>
              <a:ext uri="{FF2B5EF4-FFF2-40B4-BE49-F238E27FC236}">
                <a16:creationId xmlns:a16="http://schemas.microsoft.com/office/drawing/2014/main" id="{3FFF5654-0CFD-8538-25E5-E85650184218}"/>
              </a:ext>
            </a:extLst>
          </p:cNvPr>
          <p:cNvSpPr>
            <a:spLocks noChangeArrowheads="1"/>
          </p:cNvSpPr>
          <p:nvPr/>
        </p:nvSpPr>
        <p:spPr bwMode="auto">
          <a:xfrm>
            <a:off x="2248773" y="5801712"/>
            <a:ext cx="116572" cy="118452"/>
          </a:xfrm>
          <a:custGeom>
            <a:avLst/>
            <a:gdLst>
              <a:gd name="T0" fmla="*/ 0 w 275"/>
              <a:gd name="T1" fmla="*/ 138 h 276"/>
              <a:gd name="T2" fmla="*/ 0 w 275"/>
              <a:gd name="T3" fmla="*/ 138 h 276"/>
              <a:gd name="T4" fmla="*/ 137 w 275"/>
              <a:gd name="T5" fmla="*/ 0 h 276"/>
              <a:gd name="T6" fmla="*/ 274 w 275"/>
              <a:gd name="T7" fmla="*/ 138 h 276"/>
              <a:gd name="T8" fmla="*/ 137 w 275"/>
              <a:gd name="T9" fmla="*/ 275 h 276"/>
              <a:gd name="T10" fmla="*/ 0 w 275"/>
              <a:gd name="T11" fmla="*/ 138 h 276"/>
            </a:gdLst>
            <a:ahLst/>
            <a:cxnLst>
              <a:cxn ang="0">
                <a:pos x="T0" y="T1"/>
              </a:cxn>
              <a:cxn ang="0">
                <a:pos x="T2" y="T3"/>
              </a:cxn>
              <a:cxn ang="0">
                <a:pos x="T4" y="T5"/>
              </a:cxn>
              <a:cxn ang="0">
                <a:pos x="T6" y="T7"/>
              </a:cxn>
              <a:cxn ang="0">
                <a:pos x="T8" y="T9"/>
              </a:cxn>
              <a:cxn ang="0">
                <a:pos x="T10" y="T11"/>
              </a:cxn>
            </a:cxnLst>
            <a:rect l="0" t="0" r="r" b="b"/>
            <a:pathLst>
              <a:path w="275" h="276">
                <a:moveTo>
                  <a:pt x="0" y="138"/>
                </a:moveTo>
                <a:lnTo>
                  <a:pt x="0" y="138"/>
                </a:lnTo>
                <a:cubicBezTo>
                  <a:pt x="0" y="59"/>
                  <a:pt x="59" y="0"/>
                  <a:pt x="137" y="0"/>
                </a:cubicBezTo>
                <a:cubicBezTo>
                  <a:pt x="196" y="0"/>
                  <a:pt x="274" y="59"/>
                  <a:pt x="274" y="138"/>
                </a:cubicBezTo>
                <a:cubicBezTo>
                  <a:pt x="274" y="216"/>
                  <a:pt x="196" y="275"/>
                  <a:pt x="137" y="275"/>
                </a:cubicBezTo>
                <a:cubicBezTo>
                  <a:pt x="59" y="275"/>
                  <a:pt x="0" y="216"/>
                  <a:pt x="0" y="138"/>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9" name="Freeform 58">
            <a:extLst>
              <a:ext uri="{FF2B5EF4-FFF2-40B4-BE49-F238E27FC236}">
                <a16:creationId xmlns:a16="http://schemas.microsoft.com/office/drawing/2014/main" id="{02F97983-0921-EB10-2187-694F7CEAD77B}"/>
              </a:ext>
            </a:extLst>
          </p:cNvPr>
          <p:cNvSpPr>
            <a:spLocks noChangeArrowheads="1"/>
          </p:cNvSpPr>
          <p:nvPr/>
        </p:nvSpPr>
        <p:spPr bwMode="auto">
          <a:xfrm>
            <a:off x="4088207" y="2219939"/>
            <a:ext cx="2464932" cy="693790"/>
          </a:xfrm>
          <a:custGeom>
            <a:avLst/>
            <a:gdLst>
              <a:gd name="T0" fmla="*/ 4955 w 5779"/>
              <a:gd name="T1" fmla="*/ 0 h 1627"/>
              <a:gd name="T2" fmla="*/ 4955 w 5779"/>
              <a:gd name="T3" fmla="*/ 0 h 1627"/>
              <a:gd name="T4" fmla="*/ 823 w 5779"/>
              <a:gd name="T5" fmla="*/ 0 h 1627"/>
              <a:gd name="T6" fmla="*/ 0 w 5779"/>
              <a:gd name="T7" fmla="*/ 823 h 1627"/>
              <a:gd name="T8" fmla="*/ 0 w 5779"/>
              <a:gd name="T9" fmla="*/ 823 h 1627"/>
              <a:gd name="T10" fmla="*/ 823 w 5779"/>
              <a:gd name="T11" fmla="*/ 1626 h 1627"/>
              <a:gd name="T12" fmla="*/ 4955 w 5779"/>
              <a:gd name="T13" fmla="*/ 1626 h 1627"/>
              <a:gd name="T14" fmla="*/ 5778 w 5779"/>
              <a:gd name="T15" fmla="*/ 823 h 1627"/>
              <a:gd name="T16" fmla="*/ 5778 w 5779"/>
              <a:gd name="T17" fmla="*/ 823 h 1627"/>
              <a:gd name="T18" fmla="*/ 4955 w 5779"/>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79" h="1627">
                <a:moveTo>
                  <a:pt x="4955" y="0"/>
                </a:moveTo>
                <a:lnTo>
                  <a:pt x="4955" y="0"/>
                </a:lnTo>
                <a:cubicBezTo>
                  <a:pt x="823" y="0"/>
                  <a:pt x="823" y="0"/>
                  <a:pt x="823" y="0"/>
                </a:cubicBezTo>
                <a:cubicBezTo>
                  <a:pt x="372" y="0"/>
                  <a:pt x="0" y="372"/>
                  <a:pt x="0" y="823"/>
                </a:cubicBezTo>
                <a:lnTo>
                  <a:pt x="0" y="823"/>
                </a:lnTo>
                <a:cubicBezTo>
                  <a:pt x="0" y="1273"/>
                  <a:pt x="372" y="1626"/>
                  <a:pt x="823" y="1626"/>
                </a:cubicBezTo>
                <a:cubicBezTo>
                  <a:pt x="4955" y="1626"/>
                  <a:pt x="4955" y="1626"/>
                  <a:pt x="4955" y="1626"/>
                </a:cubicBezTo>
                <a:cubicBezTo>
                  <a:pt x="5406" y="1626"/>
                  <a:pt x="5778" y="1273"/>
                  <a:pt x="5778" y="823"/>
                </a:cubicBezTo>
                <a:lnTo>
                  <a:pt x="5778" y="823"/>
                </a:lnTo>
                <a:cubicBezTo>
                  <a:pt x="5778" y="372"/>
                  <a:pt x="5406" y="0"/>
                  <a:pt x="4955" y="0"/>
                </a:cubicBezTo>
              </a:path>
            </a:pathLst>
          </a:custGeom>
          <a:solidFill>
            <a:schemeClr val="accent1"/>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0" name="Freeform 59">
            <a:extLst>
              <a:ext uri="{FF2B5EF4-FFF2-40B4-BE49-F238E27FC236}">
                <a16:creationId xmlns:a16="http://schemas.microsoft.com/office/drawing/2014/main" id="{E6BAB367-78D1-30F7-EECB-CEA4B46F1D68}"/>
              </a:ext>
            </a:extLst>
          </p:cNvPr>
          <p:cNvSpPr>
            <a:spLocks noChangeArrowheads="1"/>
          </p:cNvSpPr>
          <p:nvPr/>
        </p:nvSpPr>
        <p:spPr bwMode="auto">
          <a:xfrm>
            <a:off x="3341165" y="2402326"/>
            <a:ext cx="359116" cy="458767"/>
          </a:xfrm>
          <a:custGeom>
            <a:avLst/>
            <a:gdLst>
              <a:gd name="T0" fmla="*/ 39 w 843"/>
              <a:gd name="T1" fmla="*/ 1077 h 1078"/>
              <a:gd name="T2" fmla="*/ 0 w 843"/>
              <a:gd name="T3" fmla="*/ 1039 h 1078"/>
              <a:gd name="T4" fmla="*/ 803 w 843"/>
              <a:gd name="T5" fmla="*/ 0 h 1078"/>
              <a:gd name="T6" fmla="*/ 842 w 843"/>
              <a:gd name="T7" fmla="*/ 20 h 1078"/>
              <a:gd name="T8" fmla="*/ 39 w 843"/>
              <a:gd name="T9" fmla="*/ 1077 h 1078"/>
            </a:gdLst>
            <a:ahLst/>
            <a:cxnLst>
              <a:cxn ang="0">
                <a:pos x="T0" y="T1"/>
              </a:cxn>
              <a:cxn ang="0">
                <a:pos x="T2" y="T3"/>
              </a:cxn>
              <a:cxn ang="0">
                <a:pos x="T4" y="T5"/>
              </a:cxn>
              <a:cxn ang="0">
                <a:pos x="T6" y="T7"/>
              </a:cxn>
              <a:cxn ang="0">
                <a:pos x="T8" y="T9"/>
              </a:cxn>
            </a:cxnLst>
            <a:rect l="0" t="0" r="r" b="b"/>
            <a:pathLst>
              <a:path w="843" h="1078">
                <a:moveTo>
                  <a:pt x="39" y="1077"/>
                </a:moveTo>
                <a:lnTo>
                  <a:pt x="0" y="1039"/>
                </a:lnTo>
                <a:lnTo>
                  <a:pt x="803" y="0"/>
                </a:lnTo>
                <a:lnTo>
                  <a:pt x="842" y="20"/>
                </a:lnTo>
                <a:lnTo>
                  <a:pt x="39" y="1077"/>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2" name="Freeform 61">
            <a:extLst>
              <a:ext uri="{FF2B5EF4-FFF2-40B4-BE49-F238E27FC236}">
                <a16:creationId xmlns:a16="http://schemas.microsoft.com/office/drawing/2014/main" id="{E0E45F46-5EA7-4833-1BA8-4F4735278E0D}"/>
              </a:ext>
            </a:extLst>
          </p:cNvPr>
          <p:cNvSpPr>
            <a:spLocks noChangeArrowheads="1"/>
          </p:cNvSpPr>
          <p:nvPr/>
        </p:nvSpPr>
        <p:spPr bwMode="auto">
          <a:xfrm>
            <a:off x="3306306" y="2568868"/>
            <a:ext cx="109051" cy="109051"/>
          </a:xfrm>
          <a:custGeom>
            <a:avLst/>
            <a:gdLst>
              <a:gd name="T0" fmla="*/ 0 w 256"/>
              <a:gd name="T1" fmla="*/ 118 h 255"/>
              <a:gd name="T2" fmla="*/ 0 w 256"/>
              <a:gd name="T3" fmla="*/ 118 h 255"/>
              <a:gd name="T4" fmla="*/ 137 w 256"/>
              <a:gd name="T5" fmla="*/ 0 h 255"/>
              <a:gd name="T6" fmla="*/ 255 w 256"/>
              <a:gd name="T7" fmla="*/ 118 h 255"/>
              <a:gd name="T8" fmla="*/ 137 w 256"/>
              <a:gd name="T9" fmla="*/ 254 h 255"/>
              <a:gd name="T10" fmla="*/ 0 w 256"/>
              <a:gd name="T11" fmla="*/ 118 h 255"/>
            </a:gdLst>
            <a:ahLst/>
            <a:cxnLst>
              <a:cxn ang="0">
                <a:pos x="T0" y="T1"/>
              </a:cxn>
              <a:cxn ang="0">
                <a:pos x="T2" y="T3"/>
              </a:cxn>
              <a:cxn ang="0">
                <a:pos x="T4" y="T5"/>
              </a:cxn>
              <a:cxn ang="0">
                <a:pos x="T6" y="T7"/>
              </a:cxn>
              <a:cxn ang="0">
                <a:pos x="T8" y="T9"/>
              </a:cxn>
              <a:cxn ang="0">
                <a:pos x="T10" y="T11"/>
              </a:cxn>
            </a:cxnLst>
            <a:rect l="0" t="0" r="r" b="b"/>
            <a:pathLst>
              <a:path w="256" h="255">
                <a:moveTo>
                  <a:pt x="0" y="118"/>
                </a:moveTo>
                <a:lnTo>
                  <a:pt x="0" y="118"/>
                </a:lnTo>
                <a:cubicBezTo>
                  <a:pt x="0" y="59"/>
                  <a:pt x="59" y="0"/>
                  <a:pt x="137" y="0"/>
                </a:cubicBezTo>
                <a:cubicBezTo>
                  <a:pt x="196" y="0"/>
                  <a:pt x="255" y="59"/>
                  <a:pt x="255" y="118"/>
                </a:cubicBezTo>
                <a:cubicBezTo>
                  <a:pt x="255" y="196"/>
                  <a:pt x="196" y="254"/>
                  <a:pt x="137" y="254"/>
                </a:cubicBezTo>
                <a:cubicBezTo>
                  <a:pt x="59" y="254"/>
                  <a:pt x="0" y="196"/>
                  <a:pt x="0" y="118"/>
                </a:cubicBezTo>
              </a:path>
            </a:pathLst>
          </a:custGeom>
          <a:solidFill>
            <a:schemeClr val="accent1"/>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3" name="Freeform 62">
            <a:extLst>
              <a:ext uri="{FF2B5EF4-FFF2-40B4-BE49-F238E27FC236}">
                <a16:creationId xmlns:a16="http://schemas.microsoft.com/office/drawing/2014/main" id="{0E20B892-0680-D656-8BD4-1E8C23CE620C}"/>
              </a:ext>
            </a:extLst>
          </p:cNvPr>
          <p:cNvSpPr>
            <a:spLocks noChangeArrowheads="1"/>
          </p:cNvSpPr>
          <p:nvPr/>
        </p:nvSpPr>
        <p:spPr bwMode="auto">
          <a:xfrm>
            <a:off x="3650814" y="2349958"/>
            <a:ext cx="535855" cy="533975"/>
          </a:xfrm>
          <a:custGeom>
            <a:avLst/>
            <a:gdLst>
              <a:gd name="T0" fmla="*/ 0 w 1255"/>
              <a:gd name="T1" fmla="*/ 626 h 1254"/>
              <a:gd name="T2" fmla="*/ 0 w 1255"/>
              <a:gd name="T3" fmla="*/ 626 h 1254"/>
              <a:gd name="T4" fmla="*/ 627 w 1255"/>
              <a:gd name="T5" fmla="*/ 0 h 1254"/>
              <a:gd name="T6" fmla="*/ 1254 w 1255"/>
              <a:gd name="T7" fmla="*/ 626 h 1254"/>
              <a:gd name="T8" fmla="*/ 627 w 1255"/>
              <a:gd name="T9" fmla="*/ 1253 h 1254"/>
              <a:gd name="T10" fmla="*/ 0 w 1255"/>
              <a:gd name="T11" fmla="*/ 626 h 1254"/>
            </a:gdLst>
            <a:ahLst/>
            <a:cxnLst>
              <a:cxn ang="0">
                <a:pos x="T0" y="T1"/>
              </a:cxn>
              <a:cxn ang="0">
                <a:pos x="T2" y="T3"/>
              </a:cxn>
              <a:cxn ang="0">
                <a:pos x="T4" y="T5"/>
              </a:cxn>
              <a:cxn ang="0">
                <a:pos x="T6" y="T7"/>
              </a:cxn>
              <a:cxn ang="0">
                <a:pos x="T8" y="T9"/>
              </a:cxn>
              <a:cxn ang="0">
                <a:pos x="T10" y="T11"/>
              </a:cxn>
            </a:cxnLst>
            <a:rect l="0" t="0" r="r" b="b"/>
            <a:pathLst>
              <a:path w="1255" h="1254">
                <a:moveTo>
                  <a:pt x="0" y="626"/>
                </a:moveTo>
                <a:lnTo>
                  <a:pt x="0" y="626"/>
                </a:lnTo>
                <a:cubicBezTo>
                  <a:pt x="0" y="294"/>
                  <a:pt x="275" y="0"/>
                  <a:pt x="627" y="0"/>
                </a:cubicBezTo>
                <a:cubicBezTo>
                  <a:pt x="980" y="0"/>
                  <a:pt x="1254" y="294"/>
                  <a:pt x="1254" y="626"/>
                </a:cubicBezTo>
                <a:cubicBezTo>
                  <a:pt x="1254" y="979"/>
                  <a:pt x="980" y="1253"/>
                  <a:pt x="627" y="1253"/>
                </a:cubicBezTo>
                <a:cubicBezTo>
                  <a:pt x="275" y="1253"/>
                  <a:pt x="0" y="979"/>
                  <a:pt x="0" y="62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84" name="Freeform 63">
            <a:extLst>
              <a:ext uri="{FF2B5EF4-FFF2-40B4-BE49-F238E27FC236}">
                <a16:creationId xmlns:a16="http://schemas.microsoft.com/office/drawing/2014/main" id="{47B2030A-5D22-7098-7C2B-3F45B2861E3B}"/>
              </a:ext>
            </a:extLst>
          </p:cNvPr>
          <p:cNvSpPr>
            <a:spLocks noChangeArrowheads="1"/>
          </p:cNvSpPr>
          <p:nvPr/>
        </p:nvSpPr>
        <p:spPr bwMode="auto">
          <a:xfrm>
            <a:off x="4634476" y="3805697"/>
            <a:ext cx="2455530" cy="693790"/>
          </a:xfrm>
          <a:custGeom>
            <a:avLst/>
            <a:gdLst>
              <a:gd name="T0" fmla="*/ 4957 w 5761"/>
              <a:gd name="T1" fmla="*/ 0 h 1627"/>
              <a:gd name="T2" fmla="*/ 4957 w 5761"/>
              <a:gd name="T3" fmla="*/ 0 h 1627"/>
              <a:gd name="T4" fmla="*/ 804 w 5761"/>
              <a:gd name="T5" fmla="*/ 0 h 1627"/>
              <a:gd name="T6" fmla="*/ 0 w 5761"/>
              <a:gd name="T7" fmla="*/ 803 h 1627"/>
              <a:gd name="T8" fmla="*/ 0 w 5761"/>
              <a:gd name="T9" fmla="*/ 803 h 1627"/>
              <a:gd name="T10" fmla="*/ 804 w 5761"/>
              <a:gd name="T11" fmla="*/ 1626 h 1627"/>
              <a:gd name="T12" fmla="*/ 4957 w 5761"/>
              <a:gd name="T13" fmla="*/ 1626 h 1627"/>
              <a:gd name="T14" fmla="*/ 5760 w 5761"/>
              <a:gd name="T15" fmla="*/ 803 h 1627"/>
              <a:gd name="T16" fmla="*/ 5760 w 5761"/>
              <a:gd name="T17" fmla="*/ 803 h 1627"/>
              <a:gd name="T18" fmla="*/ 4957 w 5761"/>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1" h="1627">
                <a:moveTo>
                  <a:pt x="4957" y="0"/>
                </a:moveTo>
                <a:lnTo>
                  <a:pt x="4957" y="0"/>
                </a:lnTo>
                <a:cubicBezTo>
                  <a:pt x="804" y="0"/>
                  <a:pt x="804" y="0"/>
                  <a:pt x="804" y="0"/>
                </a:cubicBezTo>
                <a:cubicBezTo>
                  <a:pt x="373" y="0"/>
                  <a:pt x="0" y="352"/>
                  <a:pt x="0" y="803"/>
                </a:cubicBezTo>
                <a:lnTo>
                  <a:pt x="0" y="803"/>
                </a:lnTo>
                <a:cubicBezTo>
                  <a:pt x="0" y="1253"/>
                  <a:pt x="373" y="1626"/>
                  <a:pt x="804" y="1626"/>
                </a:cubicBezTo>
                <a:cubicBezTo>
                  <a:pt x="4957" y="1626"/>
                  <a:pt x="4957" y="1626"/>
                  <a:pt x="4957" y="1626"/>
                </a:cubicBezTo>
                <a:cubicBezTo>
                  <a:pt x="5407" y="1626"/>
                  <a:pt x="5760" y="1253"/>
                  <a:pt x="5760" y="803"/>
                </a:cubicBezTo>
                <a:lnTo>
                  <a:pt x="5760" y="803"/>
                </a:lnTo>
                <a:cubicBezTo>
                  <a:pt x="5760" y="352"/>
                  <a:pt x="5407" y="0"/>
                  <a:pt x="4957" y="0"/>
                </a:cubicBezTo>
              </a:path>
            </a:pathLst>
          </a:custGeom>
          <a:solidFill>
            <a:schemeClr val="accent2"/>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5" name="Freeform 64">
            <a:extLst>
              <a:ext uri="{FF2B5EF4-FFF2-40B4-BE49-F238E27FC236}">
                <a16:creationId xmlns:a16="http://schemas.microsoft.com/office/drawing/2014/main" id="{18FAEBDA-79C1-6554-86B3-3FA2FCC1DB62}"/>
              </a:ext>
            </a:extLst>
          </p:cNvPr>
          <p:cNvSpPr>
            <a:spLocks noChangeArrowheads="1"/>
          </p:cNvSpPr>
          <p:nvPr/>
        </p:nvSpPr>
        <p:spPr bwMode="auto">
          <a:xfrm>
            <a:off x="3577171" y="2522833"/>
            <a:ext cx="601662" cy="266987"/>
          </a:xfrm>
          <a:custGeom>
            <a:avLst/>
            <a:gdLst>
              <a:gd name="T0" fmla="*/ 19 w 1410"/>
              <a:gd name="T1" fmla="*/ 627 h 628"/>
              <a:gd name="T2" fmla="*/ 0 w 1410"/>
              <a:gd name="T3" fmla="*/ 569 h 628"/>
              <a:gd name="T4" fmla="*/ 1389 w 1410"/>
              <a:gd name="T5" fmla="*/ 0 h 628"/>
              <a:gd name="T6" fmla="*/ 1409 w 1410"/>
              <a:gd name="T7" fmla="*/ 40 h 628"/>
              <a:gd name="T8" fmla="*/ 19 w 1410"/>
              <a:gd name="T9" fmla="*/ 627 h 628"/>
            </a:gdLst>
            <a:ahLst/>
            <a:cxnLst>
              <a:cxn ang="0">
                <a:pos x="T0" y="T1"/>
              </a:cxn>
              <a:cxn ang="0">
                <a:pos x="T2" y="T3"/>
              </a:cxn>
              <a:cxn ang="0">
                <a:pos x="T4" y="T5"/>
              </a:cxn>
              <a:cxn ang="0">
                <a:pos x="T6" y="T7"/>
              </a:cxn>
              <a:cxn ang="0">
                <a:pos x="T8" y="T9"/>
              </a:cxn>
            </a:cxnLst>
            <a:rect l="0" t="0" r="r" b="b"/>
            <a:pathLst>
              <a:path w="1410" h="628">
                <a:moveTo>
                  <a:pt x="19" y="627"/>
                </a:moveTo>
                <a:lnTo>
                  <a:pt x="0" y="569"/>
                </a:lnTo>
                <a:lnTo>
                  <a:pt x="1389" y="0"/>
                </a:lnTo>
                <a:lnTo>
                  <a:pt x="1409" y="40"/>
                </a:lnTo>
                <a:lnTo>
                  <a:pt x="19" y="627"/>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7" name="Freeform 66">
            <a:extLst>
              <a:ext uri="{FF2B5EF4-FFF2-40B4-BE49-F238E27FC236}">
                <a16:creationId xmlns:a16="http://schemas.microsoft.com/office/drawing/2014/main" id="{EDAF6953-8636-E26A-A173-2D61B170237A}"/>
              </a:ext>
            </a:extLst>
          </p:cNvPr>
          <p:cNvSpPr>
            <a:spLocks noChangeArrowheads="1"/>
          </p:cNvSpPr>
          <p:nvPr/>
        </p:nvSpPr>
        <p:spPr bwMode="auto">
          <a:xfrm>
            <a:off x="3809332" y="3765618"/>
            <a:ext cx="109051" cy="109051"/>
          </a:xfrm>
          <a:custGeom>
            <a:avLst/>
            <a:gdLst>
              <a:gd name="T0" fmla="*/ 0 w 256"/>
              <a:gd name="T1" fmla="*/ 118 h 256"/>
              <a:gd name="T2" fmla="*/ 0 w 256"/>
              <a:gd name="T3" fmla="*/ 118 h 256"/>
              <a:gd name="T4" fmla="*/ 137 w 256"/>
              <a:gd name="T5" fmla="*/ 0 h 256"/>
              <a:gd name="T6" fmla="*/ 255 w 256"/>
              <a:gd name="T7" fmla="*/ 118 h 256"/>
              <a:gd name="T8" fmla="*/ 137 w 256"/>
              <a:gd name="T9" fmla="*/ 255 h 256"/>
              <a:gd name="T10" fmla="*/ 0 w 256"/>
              <a:gd name="T11" fmla="*/ 118 h 256"/>
            </a:gdLst>
            <a:ahLst/>
            <a:cxnLst>
              <a:cxn ang="0">
                <a:pos x="T0" y="T1"/>
              </a:cxn>
              <a:cxn ang="0">
                <a:pos x="T2" y="T3"/>
              </a:cxn>
              <a:cxn ang="0">
                <a:pos x="T4" y="T5"/>
              </a:cxn>
              <a:cxn ang="0">
                <a:pos x="T6" y="T7"/>
              </a:cxn>
              <a:cxn ang="0">
                <a:pos x="T8" y="T9"/>
              </a:cxn>
              <a:cxn ang="0">
                <a:pos x="T10" y="T11"/>
              </a:cxn>
            </a:cxnLst>
            <a:rect l="0" t="0" r="r" b="b"/>
            <a:pathLst>
              <a:path w="256" h="256">
                <a:moveTo>
                  <a:pt x="0" y="118"/>
                </a:moveTo>
                <a:lnTo>
                  <a:pt x="0" y="118"/>
                </a:lnTo>
                <a:cubicBezTo>
                  <a:pt x="0" y="59"/>
                  <a:pt x="59" y="0"/>
                  <a:pt x="137" y="0"/>
                </a:cubicBezTo>
                <a:cubicBezTo>
                  <a:pt x="196" y="0"/>
                  <a:pt x="255" y="59"/>
                  <a:pt x="255" y="118"/>
                </a:cubicBezTo>
                <a:cubicBezTo>
                  <a:pt x="255" y="196"/>
                  <a:pt x="196" y="255"/>
                  <a:pt x="137" y="255"/>
                </a:cubicBezTo>
                <a:cubicBezTo>
                  <a:pt x="59" y="255"/>
                  <a:pt x="0" y="196"/>
                  <a:pt x="0" y="118"/>
                </a:cubicBezTo>
              </a:path>
            </a:pathLst>
          </a:custGeom>
          <a:solidFill>
            <a:schemeClr val="accent2"/>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8" name="Freeform 67">
            <a:extLst>
              <a:ext uri="{FF2B5EF4-FFF2-40B4-BE49-F238E27FC236}">
                <a16:creationId xmlns:a16="http://schemas.microsoft.com/office/drawing/2014/main" id="{86639BC8-5A9E-16E9-D4C8-A825AB23648C}"/>
              </a:ext>
            </a:extLst>
          </p:cNvPr>
          <p:cNvSpPr>
            <a:spLocks noChangeArrowheads="1"/>
          </p:cNvSpPr>
          <p:nvPr/>
        </p:nvSpPr>
        <p:spPr bwMode="auto">
          <a:xfrm>
            <a:off x="4185371" y="3887131"/>
            <a:ext cx="526454" cy="533975"/>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74"/>
                  <a:pt x="274" y="0"/>
                  <a:pt x="626" y="0"/>
                </a:cubicBezTo>
                <a:cubicBezTo>
                  <a:pt x="958" y="0"/>
                  <a:pt x="1233" y="274"/>
                  <a:pt x="1233" y="627"/>
                </a:cubicBezTo>
                <a:cubicBezTo>
                  <a:pt x="1233" y="959"/>
                  <a:pt x="958" y="1253"/>
                  <a:pt x="626" y="1253"/>
                </a:cubicBezTo>
                <a:cubicBezTo>
                  <a:pt x="274" y="1253"/>
                  <a:pt x="0" y="95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89" name="Freeform 68">
            <a:extLst>
              <a:ext uri="{FF2B5EF4-FFF2-40B4-BE49-F238E27FC236}">
                <a16:creationId xmlns:a16="http://schemas.microsoft.com/office/drawing/2014/main" id="{57ABA5C9-7A65-9730-D186-6965318AF841}"/>
              </a:ext>
            </a:extLst>
          </p:cNvPr>
          <p:cNvSpPr>
            <a:spLocks noChangeArrowheads="1"/>
          </p:cNvSpPr>
          <p:nvPr/>
        </p:nvSpPr>
        <p:spPr bwMode="auto">
          <a:xfrm>
            <a:off x="4625868" y="4695761"/>
            <a:ext cx="2455530" cy="693790"/>
          </a:xfrm>
          <a:custGeom>
            <a:avLst/>
            <a:gdLst>
              <a:gd name="T0" fmla="*/ 4956 w 5760"/>
              <a:gd name="T1" fmla="*/ 0 h 1626"/>
              <a:gd name="T2" fmla="*/ 4956 w 5760"/>
              <a:gd name="T3" fmla="*/ 0 h 1626"/>
              <a:gd name="T4" fmla="*/ 803 w 5760"/>
              <a:gd name="T5" fmla="*/ 0 h 1626"/>
              <a:gd name="T6" fmla="*/ 0 w 5760"/>
              <a:gd name="T7" fmla="*/ 822 h 1626"/>
              <a:gd name="T8" fmla="*/ 0 w 5760"/>
              <a:gd name="T9" fmla="*/ 822 h 1626"/>
              <a:gd name="T10" fmla="*/ 803 w 5760"/>
              <a:gd name="T11" fmla="*/ 1625 h 1626"/>
              <a:gd name="T12" fmla="*/ 4956 w 5760"/>
              <a:gd name="T13" fmla="*/ 1625 h 1626"/>
              <a:gd name="T14" fmla="*/ 5759 w 5760"/>
              <a:gd name="T15" fmla="*/ 822 h 1626"/>
              <a:gd name="T16" fmla="*/ 5759 w 5760"/>
              <a:gd name="T17" fmla="*/ 822 h 1626"/>
              <a:gd name="T18" fmla="*/ 4956 w 5760"/>
              <a:gd name="T19"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1626">
                <a:moveTo>
                  <a:pt x="4956" y="0"/>
                </a:moveTo>
                <a:lnTo>
                  <a:pt x="4956" y="0"/>
                </a:lnTo>
                <a:cubicBezTo>
                  <a:pt x="803" y="0"/>
                  <a:pt x="803" y="0"/>
                  <a:pt x="803" y="0"/>
                </a:cubicBezTo>
                <a:cubicBezTo>
                  <a:pt x="372" y="0"/>
                  <a:pt x="0" y="371"/>
                  <a:pt x="0" y="822"/>
                </a:cubicBezTo>
                <a:lnTo>
                  <a:pt x="0" y="822"/>
                </a:lnTo>
                <a:cubicBezTo>
                  <a:pt x="0" y="1252"/>
                  <a:pt x="372" y="1625"/>
                  <a:pt x="803" y="1625"/>
                </a:cubicBezTo>
                <a:cubicBezTo>
                  <a:pt x="4956" y="1625"/>
                  <a:pt x="4956" y="1625"/>
                  <a:pt x="4956" y="1625"/>
                </a:cubicBezTo>
                <a:cubicBezTo>
                  <a:pt x="5407" y="1625"/>
                  <a:pt x="5759" y="1252"/>
                  <a:pt x="5759" y="822"/>
                </a:cubicBezTo>
                <a:lnTo>
                  <a:pt x="5759" y="822"/>
                </a:lnTo>
                <a:cubicBezTo>
                  <a:pt x="5759" y="371"/>
                  <a:pt x="5407" y="0"/>
                  <a:pt x="4956" y="0"/>
                </a:cubicBezTo>
              </a:path>
            </a:pathLst>
          </a:custGeom>
          <a:solidFill>
            <a:schemeClr val="accent3"/>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0" name="Freeform 69">
            <a:extLst>
              <a:ext uri="{FF2B5EF4-FFF2-40B4-BE49-F238E27FC236}">
                <a16:creationId xmlns:a16="http://schemas.microsoft.com/office/drawing/2014/main" id="{D586F847-040D-33DA-CE65-05107C97AA8E}"/>
              </a:ext>
            </a:extLst>
          </p:cNvPr>
          <p:cNvSpPr>
            <a:spLocks noChangeArrowheads="1"/>
          </p:cNvSpPr>
          <p:nvPr/>
        </p:nvSpPr>
        <p:spPr bwMode="auto">
          <a:xfrm>
            <a:off x="3959748" y="4062919"/>
            <a:ext cx="609182" cy="26323"/>
          </a:xfrm>
          <a:custGeom>
            <a:avLst/>
            <a:gdLst>
              <a:gd name="T0" fmla="*/ 1429 w 1430"/>
              <a:gd name="T1" fmla="*/ 59 h 60"/>
              <a:gd name="T2" fmla="*/ 0 w 1430"/>
              <a:gd name="T3" fmla="*/ 59 h 60"/>
              <a:gd name="T4" fmla="*/ 0 w 1430"/>
              <a:gd name="T5" fmla="*/ 0 h 60"/>
              <a:gd name="T6" fmla="*/ 1429 w 1430"/>
              <a:gd name="T7" fmla="*/ 0 h 60"/>
              <a:gd name="T8" fmla="*/ 1429 w 1430"/>
              <a:gd name="T9" fmla="*/ 59 h 60"/>
            </a:gdLst>
            <a:ahLst/>
            <a:cxnLst>
              <a:cxn ang="0">
                <a:pos x="T0" y="T1"/>
              </a:cxn>
              <a:cxn ang="0">
                <a:pos x="T2" y="T3"/>
              </a:cxn>
              <a:cxn ang="0">
                <a:pos x="T4" y="T5"/>
              </a:cxn>
              <a:cxn ang="0">
                <a:pos x="T6" y="T7"/>
              </a:cxn>
              <a:cxn ang="0">
                <a:pos x="T8" y="T9"/>
              </a:cxn>
            </a:cxnLst>
            <a:rect l="0" t="0" r="r" b="b"/>
            <a:pathLst>
              <a:path w="1430" h="60">
                <a:moveTo>
                  <a:pt x="1429" y="59"/>
                </a:moveTo>
                <a:lnTo>
                  <a:pt x="0" y="59"/>
                </a:lnTo>
                <a:lnTo>
                  <a:pt x="0" y="0"/>
                </a:lnTo>
                <a:lnTo>
                  <a:pt x="1429" y="0"/>
                </a:lnTo>
                <a:lnTo>
                  <a:pt x="1429" y="59"/>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2" name="Freeform 71">
            <a:extLst>
              <a:ext uri="{FF2B5EF4-FFF2-40B4-BE49-F238E27FC236}">
                <a16:creationId xmlns:a16="http://schemas.microsoft.com/office/drawing/2014/main" id="{5F10DE35-3009-EE6B-F7CA-7471883FCA0E}"/>
              </a:ext>
            </a:extLst>
          </p:cNvPr>
          <p:cNvSpPr>
            <a:spLocks noChangeArrowheads="1"/>
          </p:cNvSpPr>
          <p:nvPr/>
        </p:nvSpPr>
        <p:spPr bwMode="auto">
          <a:xfrm>
            <a:off x="3776280" y="4642493"/>
            <a:ext cx="109051" cy="109051"/>
          </a:xfrm>
          <a:custGeom>
            <a:avLst/>
            <a:gdLst>
              <a:gd name="T0" fmla="*/ 0 w 256"/>
              <a:gd name="T1" fmla="*/ 118 h 256"/>
              <a:gd name="T2" fmla="*/ 0 w 256"/>
              <a:gd name="T3" fmla="*/ 118 h 256"/>
              <a:gd name="T4" fmla="*/ 137 w 256"/>
              <a:gd name="T5" fmla="*/ 0 h 256"/>
              <a:gd name="T6" fmla="*/ 255 w 256"/>
              <a:gd name="T7" fmla="*/ 118 h 256"/>
              <a:gd name="T8" fmla="*/ 137 w 256"/>
              <a:gd name="T9" fmla="*/ 255 h 256"/>
              <a:gd name="T10" fmla="*/ 0 w 256"/>
              <a:gd name="T11" fmla="*/ 118 h 256"/>
            </a:gdLst>
            <a:ahLst/>
            <a:cxnLst>
              <a:cxn ang="0">
                <a:pos x="T0" y="T1"/>
              </a:cxn>
              <a:cxn ang="0">
                <a:pos x="T2" y="T3"/>
              </a:cxn>
              <a:cxn ang="0">
                <a:pos x="T4" y="T5"/>
              </a:cxn>
              <a:cxn ang="0">
                <a:pos x="T6" y="T7"/>
              </a:cxn>
              <a:cxn ang="0">
                <a:pos x="T8" y="T9"/>
              </a:cxn>
              <a:cxn ang="0">
                <a:pos x="T10" y="T11"/>
              </a:cxn>
            </a:cxnLst>
            <a:rect l="0" t="0" r="r" b="b"/>
            <a:pathLst>
              <a:path w="256" h="256">
                <a:moveTo>
                  <a:pt x="0" y="118"/>
                </a:moveTo>
                <a:lnTo>
                  <a:pt x="0" y="118"/>
                </a:lnTo>
                <a:cubicBezTo>
                  <a:pt x="0" y="59"/>
                  <a:pt x="59" y="0"/>
                  <a:pt x="137" y="0"/>
                </a:cubicBezTo>
                <a:cubicBezTo>
                  <a:pt x="196" y="0"/>
                  <a:pt x="255" y="59"/>
                  <a:pt x="255" y="118"/>
                </a:cubicBezTo>
                <a:cubicBezTo>
                  <a:pt x="255" y="196"/>
                  <a:pt x="196" y="255"/>
                  <a:pt x="137" y="255"/>
                </a:cubicBezTo>
                <a:cubicBezTo>
                  <a:pt x="59" y="255"/>
                  <a:pt x="0" y="196"/>
                  <a:pt x="0" y="118"/>
                </a:cubicBezTo>
              </a:path>
            </a:pathLst>
          </a:custGeom>
          <a:solidFill>
            <a:schemeClr val="accent3"/>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3" name="Freeform 72">
            <a:extLst>
              <a:ext uri="{FF2B5EF4-FFF2-40B4-BE49-F238E27FC236}">
                <a16:creationId xmlns:a16="http://schemas.microsoft.com/office/drawing/2014/main" id="{B7185CCE-9CDC-20DB-CEAB-BD5A53802CDD}"/>
              </a:ext>
            </a:extLst>
          </p:cNvPr>
          <p:cNvSpPr>
            <a:spLocks noChangeArrowheads="1"/>
          </p:cNvSpPr>
          <p:nvPr/>
        </p:nvSpPr>
        <p:spPr bwMode="auto">
          <a:xfrm>
            <a:off x="4156884" y="4755655"/>
            <a:ext cx="526454" cy="533975"/>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94" name="Freeform 73">
            <a:extLst>
              <a:ext uri="{FF2B5EF4-FFF2-40B4-BE49-F238E27FC236}">
                <a16:creationId xmlns:a16="http://schemas.microsoft.com/office/drawing/2014/main" id="{74C944F1-8894-FFA6-A88A-C02725B04C1F}"/>
              </a:ext>
            </a:extLst>
          </p:cNvPr>
          <p:cNvSpPr>
            <a:spLocks noChangeArrowheads="1"/>
          </p:cNvSpPr>
          <p:nvPr/>
        </p:nvSpPr>
        <p:spPr bwMode="auto">
          <a:xfrm>
            <a:off x="3854591" y="5606704"/>
            <a:ext cx="2464932" cy="684390"/>
          </a:xfrm>
          <a:custGeom>
            <a:avLst/>
            <a:gdLst>
              <a:gd name="T0" fmla="*/ 4956 w 5780"/>
              <a:gd name="T1" fmla="*/ 0 h 1607"/>
              <a:gd name="T2" fmla="*/ 4956 w 5780"/>
              <a:gd name="T3" fmla="*/ 0 h 1607"/>
              <a:gd name="T4" fmla="*/ 823 w 5780"/>
              <a:gd name="T5" fmla="*/ 0 h 1607"/>
              <a:gd name="T6" fmla="*/ 0 w 5780"/>
              <a:gd name="T7" fmla="*/ 803 h 1607"/>
              <a:gd name="T8" fmla="*/ 0 w 5780"/>
              <a:gd name="T9" fmla="*/ 803 h 1607"/>
              <a:gd name="T10" fmla="*/ 823 w 5780"/>
              <a:gd name="T11" fmla="*/ 1606 h 1607"/>
              <a:gd name="T12" fmla="*/ 4956 w 5780"/>
              <a:gd name="T13" fmla="*/ 1606 h 1607"/>
              <a:gd name="T14" fmla="*/ 5779 w 5780"/>
              <a:gd name="T15" fmla="*/ 803 h 1607"/>
              <a:gd name="T16" fmla="*/ 5779 w 5780"/>
              <a:gd name="T17" fmla="*/ 803 h 1607"/>
              <a:gd name="T18" fmla="*/ 4956 w 5780"/>
              <a:gd name="T19" fmla="*/ 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0" h="1607">
                <a:moveTo>
                  <a:pt x="4956" y="0"/>
                </a:moveTo>
                <a:lnTo>
                  <a:pt x="4956" y="0"/>
                </a:lnTo>
                <a:cubicBezTo>
                  <a:pt x="823" y="0"/>
                  <a:pt x="823" y="0"/>
                  <a:pt x="823" y="0"/>
                </a:cubicBezTo>
                <a:cubicBezTo>
                  <a:pt x="373" y="0"/>
                  <a:pt x="0" y="353"/>
                  <a:pt x="0" y="803"/>
                </a:cubicBezTo>
                <a:lnTo>
                  <a:pt x="0" y="803"/>
                </a:lnTo>
                <a:cubicBezTo>
                  <a:pt x="0" y="1253"/>
                  <a:pt x="373" y="1606"/>
                  <a:pt x="823" y="1606"/>
                </a:cubicBezTo>
                <a:cubicBezTo>
                  <a:pt x="4956" y="1606"/>
                  <a:pt x="4956" y="1606"/>
                  <a:pt x="4956" y="1606"/>
                </a:cubicBezTo>
                <a:cubicBezTo>
                  <a:pt x="5407" y="1606"/>
                  <a:pt x="5779" y="1253"/>
                  <a:pt x="5779" y="803"/>
                </a:cubicBezTo>
                <a:lnTo>
                  <a:pt x="5779" y="803"/>
                </a:lnTo>
                <a:cubicBezTo>
                  <a:pt x="5779" y="353"/>
                  <a:pt x="5407" y="0"/>
                  <a:pt x="4956" y="0"/>
                </a:cubicBezTo>
              </a:path>
            </a:pathLst>
          </a:custGeom>
          <a:solidFill>
            <a:schemeClr val="accent4"/>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5" name="Freeform 74">
            <a:extLst>
              <a:ext uri="{FF2B5EF4-FFF2-40B4-BE49-F238E27FC236}">
                <a16:creationId xmlns:a16="http://schemas.microsoft.com/office/drawing/2014/main" id="{1B530C06-E6AE-7B26-D367-A732A17AB067}"/>
              </a:ext>
            </a:extLst>
          </p:cNvPr>
          <p:cNvSpPr>
            <a:spLocks noChangeArrowheads="1"/>
          </p:cNvSpPr>
          <p:nvPr/>
        </p:nvSpPr>
        <p:spPr bwMode="auto">
          <a:xfrm>
            <a:off x="3826255" y="4782648"/>
            <a:ext cx="618583" cy="276388"/>
          </a:xfrm>
          <a:custGeom>
            <a:avLst/>
            <a:gdLst>
              <a:gd name="T0" fmla="*/ 1429 w 1450"/>
              <a:gd name="T1" fmla="*/ 646 h 647"/>
              <a:gd name="T2" fmla="*/ 0 w 1450"/>
              <a:gd name="T3" fmla="*/ 39 h 647"/>
              <a:gd name="T4" fmla="*/ 20 w 1450"/>
              <a:gd name="T5" fmla="*/ 0 h 647"/>
              <a:gd name="T6" fmla="*/ 1449 w 1450"/>
              <a:gd name="T7" fmla="*/ 587 h 647"/>
              <a:gd name="T8" fmla="*/ 1429 w 1450"/>
              <a:gd name="T9" fmla="*/ 646 h 647"/>
            </a:gdLst>
            <a:ahLst/>
            <a:cxnLst>
              <a:cxn ang="0">
                <a:pos x="T0" y="T1"/>
              </a:cxn>
              <a:cxn ang="0">
                <a:pos x="T2" y="T3"/>
              </a:cxn>
              <a:cxn ang="0">
                <a:pos x="T4" y="T5"/>
              </a:cxn>
              <a:cxn ang="0">
                <a:pos x="T6" y="T7"/>
              </a:cxn>
              <a:cxn ang="0">
                <a:pos x="T8" y="T9"/>
              </a:cxn>
            </a:cxnLst>
            <a:rect l="0" t="0" r="r" b="b"/>
            <a:pathLst>
              <a:path w="1450" h="647">
                <a:moveTo>
                  <a:pt x="1429" y="646"/>
                </a:moveTo>
                <a:lnTo>
                  <a:pt x="0" y="39"/>
                </a:lnTo>
                <a:lnTo>
                  <a:pt x="20" y="0"/>
                </a:lnTo>
                <a:lnTo>
                  <a:pt x="1449" y="587"/>
                </a:lnTo>
                <a:lnTo>
                  <a:pt x="1429" y="646"/>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7" name="Freeform 76">
            <a:extLst>
              <a:ext uri="{FF2B5EF4-FFF2-40B4-BE49-F238E27FC236}">
                <a16:creationId xmlns:a16="http://schemas.microsoft.com/office/drawing/2014/main" id="{8643EEE9-4E6C-7C01-8983-06F0262A091B}"/>
              </a:ext>
            </a:extLst>
          </p:cNvPr>
          <p:cNvSpPr>
            <a:spLocks noChangeArrowheads="1"/>
          </p:cNvSpPr>
          <p:nvPr/>
        </p:nvSpPr>
        <p:spPr bwMode="auto">
          <a:xfrm>
            <a:off x="3517559" y="5721827"/>
            <a:ext cx="109051" cy="109051"/>
          </a:xfrm>
          <a:custGeom>
            <a:avLst/>
            <a:gdLst>
              <a:gd name="T0" fmla="*/ 0 w 256"/>
              <a:gd name="T1" fmla="*/ 136 h 255"/>
              <a:gd name="T2" fmla="*/ 0 w 256"/>
              <a:gd name="T3" fmla="*/ 136 h 255"/>
              <a:gd name="T4" fmla="*/ 118 w 256"/>
              <a:gd name="T5" fmla="*/ 0 h 255"/>
              <a:gd name="T6" fmla="*/ 255 w 256"/>
              <a:gd name="T7" fmla="*/ 136 h 255"/>
              <a:gd name="T8" fmla="*/ 118 w 256"/>
              <a:gd name="T9" fmla="*/ 254 h 255"/>
              <a:gd name="T10" fmla="*/ 0 w 256"/>
              <a:gd name="T11" fmla="*/ 136 h 255"/>
            </a:gdLst>
            <a:ahLst/>
            <a:cxnLst>
              <a:cxn ang="0">
                <a:pos x="T0" y="T1"/>
              </a:cxn>
              <a:cxn ang="0">
                <a:pos x="T2" y="T3"/>
              </a:cxn>
              <a:cxn ang="0">
                <a:pos x="T4" y="T5"/>
              </a:cxn>
              <a:cxn ang="0">
                <a:pos x="T6" y="T7"/>
              </a:cxn>
              <a:cxn ang="0">
                <a:pos x="T8" y="T9"/>
              </a:cxn>
              <a:cxn ang="0">
                <a:pos x="T10" y="T11"/>
              </a:cxn>
            </a:cxnLst>
            <a:rect l="0" t="0" r="r" b="b"/>
            <a:pathLst>
              <a:path w="256" h="255">
                <a:moveTo>
                  <a:pt x="0" y="136"/>
                </a:moveTo>
                <a:lnTo>
                  <a:pt x="0" y="136"/>
                </a:lnTo>
                <a:cubicBezTo>
                  <a:pt x="0" y="58"/>
                  <a:pt x="59" y="0"/>
                  <a:pt x="118" y="0"/>
                </a:cubicBezTo>
                <a:cubicBezTo>
                  <a:pt x="196" y="0"/>
                  <a:pt x="255" y="58"/>
                  <a:pt x="255" y="136"/>
                </a:cubicBezTo>
                <a:cubicBezTo>
                  <a:pt x="255" y="195"/>
                  <a:pt x="196" y="254"/>
                  <a:pt x="118" y="254"/>
                </a:cubicBezTo>
                <a:cubicBezTo>
                  <a:pt x="59" y="254"/>
                  <a:pt x="0" y="195"/>
                  <a:pt x="0" y="136"/>
                </a:cubicBezTo>
              </a:path>
            </a:pathLst>
          </a:custGeom>
          <a:solidFill>
            <a:schemeClr val="accent4"/>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8" name="Freeform 77">
            <a:extLst>
              <a:ext uri="{FF2B5EF4-FFF2-40B4-BE49-F238E27FC236}">
                <a16:creationId xmlns:a16="http://schemas.microsoft.com/office/drawing/2014/main" id="{E997E3E5-BC96-E480-18FE-94779778EC88}"/>
              </a:ext>
            </a:extLst>
          </p:cNvPr>
          <p:cNvSpPr>
            <a:spLocks noChangeArrowheads="1"/>
          </p:cNvSpPr>
          <p:nvPr/>
        </p:nvSpPr>
        <p:spPr bwMode="auto">
          <a:xfrm>
            <a:off x="3504875" y="5747991"/>
            <a:ext cx="533975" cy="533975"/>
          </a:xfrm>
          <a:custGeom>
            <a:avLst/>
            <a:gdLst>
              <a:gd name="T0" fmla="*/ 0 w 1254"/>
              <a:gd name="T1" fmla="*/ 627 h 1254"/>
              <a:gd name="T2" fmla="*/ 0 w 1254"/>
              <a:gd name="T3" fmla="*/ 627 h 1254"/>
              <a:gd name="T4" fmla="*/ 627 w 1254"/>
              <a:gd name="T5" fmla="*/ 0 h 1254"/>
              <a:gd name="T6" fmla="*/ 1253 w 1254"/>
              <a:gd name="T7" fmla="*/ 627 h 1254"/>
              <a:gd name="T8" fmla="*/ 627 w 1254"/>
              <a:gd name="T9" fmla="*/ 1253 h 1254"/>
              <a:gd name="T10" fmla="*/ 0 w 1254"/>
              <a:gd name="T11" fmla="*/ 627 h 1254"/>
            </a:gdLst>
            <a:ahLst/>
            <a:cxnLst>
              <a:cxn ang="0">
                <a:pos x="T0" y="T1"/>
              </a:cxn>
              <a:cxn ang="0">
                <a:pos x="T2" y="T3"/>
              </a:cxn>
              <a:cxn ang="0">
                <a:pos x="T4" y="T5"/>
              </a:cxn>
              <a:cxn ang="0">
                <a:pos x="T6" y="T7"/>
              </a:cxn>
              <a:cxn ang="0">
                <a:pos x="T8" y="T9"/>
              </a:cxn>
              <a:cxn ang="0">
                <a:pos x="T10" y="T11"/>
              </a:cxn>
            </a:cxnLst>
            <a:rect l="0" t="0" r="r" b="b"/>
            <a:pathLst>
              <a:path w="1254" h="1254">
                <a:moveTo>
                  <a:pt x="0" y="627"/>
                </a:moveTo>
                <a:lnTo>
                  <a:pt x="0" y="627"/>
                </a:lnTo>
                <a:cubicBezTo>
                  <a:pt x="0" y="274"/>
                  <a:pt x="274" y="0"/>
                  <a:pt x="627" y="0"/>
                </a:cubicBezTo>
                <a:cubicBezTo>
                  <a:pt x="959" y="0"/>
                  <a:pt x="1253" y="274"/>
                  <a:pt x="1253" y="627"/>
                </a:cubicBezTo>
                <a:cubicBezTo>
                  <a:pt x="1253" y="959"/>
                  <a:pt x="959" y="1253"/>
                  <a:pt x="627" y="1253"/>
                </a:cubicBezTo>
                <a:cubicBezTo>
                  <a:pt x="274" y="1253"/>
                  <a:pt x="0" y="95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100" name="Freeform 79">
            <a:extLst>
              <a:ext uri="{FF2B5EF4-FFF2-40B4-BE49-F238E27FC236}">
                <a16:creationId xmlns:a16="http://schemas.microsoft.com/office/drawing/2014/main" id="{E736EEEE-0EDE-47A4-92C7-B3C0D3F9FAA1}"/>
              </a:ext>
            </a:extLst>
          </p:cNvPr>
          <p:cNvSpPr>
            <a:spLocks noChangeArrowheads="1"/>
          </p:cNvSpPr>
          <p:nvPr/>
        </p:nvSpPr>
        <p:spPr bwMode="auto">
          <a:xfrm>
            <a:off x="3316722" y="5442595"/>
            <a:ext cx="385440" cy="485090"/>
          </a:xfrm>
          <a:custGeom>
            <a:avLst/>
            <a:gdLst>
              <a:gd name="T0" fmla="*/ 862 w 902"/>
              <a:gd name="T1" fmla="*/ 1136 h 1137"/>
              <a:gd name="T2" fmla="*/ 0 w 902"/>
              <a:gd name="T3" fmla="*/ 20 h 1137"/>
              <a:gd name="T4" fmla="*/ 39 w 902"/>
              <a:gd name="T5" fmla="*/ 0 h 1137"/>
              <a:gd name="T6" fmla="*/ 901 w 902"/>
              <a:gd name="T7" fmla="*/ 1117 h 1137"/>
              <a:gd name="T8" fmla="*/ 862 w 902"/>
              <a:gd name="T9" fmla="*/ 1136 h 1137"/>
            </a:gdLst>
            <a:ahLst/>
            <a:cxnLst>
              <a:cxn ang="0">
                <a:pos x="T0" y="T1"/>
              </a:cxn>
              <a:cxn ang="0">
                <a:pos x="T2" y="T3"/>
              </a:cxn>
              <a:cxn ang="0">
                <a:pos x="T4" y="T5"/>
              </a:cxn>
              <a:cxn ang="0">
                <a:pos x="T6" y="T7"/>
              </a:cxn>
              <a:cxn ang="0">
                <a:pos x="T8" y="T9"/>
              </a:cxn>
            </a:cxnLst>
            <a:rect l="0" t="0" r="r" b="b"/>
            <a:pathLst>
              <a:path w="902" h="1137">
                <a:moveTo>
                  <a:pt x="862" y="1136"/>
                </a:moveTo>
                <a:lnTo>
                  <a:pt x="0" y="20"/>
                </a:lnTo>
                <a:lnTo>
                  <a:pt x="39" y="0"/>
                </a:lnTo>
                <a:lnTo>
                  <a:pt x="901" y="1117"/>
                </a:lnTo>
                <a:lnTo>
                  <a:pt x="862" y="1136"/>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ABF451F6-0B75-C743-0D5C-19DE864C1084}"/>
              </a:ext>
            </a:extLst>
          </p:cNvPr>
          <p:cNvSpPr txBox="1"/>
          <p:nvPr/>
        </p:nvSpPr>
        <p:spPr>
          <a:xfrm>
            <a:off x="7232937" y="3109077"/>
            <a:ext cx="5169454" cy="338554"/>
          </a:xfrm>
          <a:prstGeom prst="rect">
            <a:avLst/>
          </a:prstGeom>
          <a:noFill/>
        </p:spPr>
        <p:txBody>
          <a:bodyPr wrap="square" rtlCol="0">
            <a:spAutoFit/>
          </a:bodyPr>
          <a:lstStyle/>
          <a:p>
            <a:pPr defTabSz="914217"/>
            <a:r>
              <a:rPr lang="en-US" sz="1600" dirty="0">
                <a:solidFill>
                  <a:schemeClr val="tx1">
                    <a:lumMod val="50000"/>
                    <a:lumOff val="50000"/>
                  </a:schemeClr>
                </a:solidFill>
              </a:rPr>
              <a:t>Inhibiting innovation or protecting patients? </a:t>
            </a:r>
          </a:p>
        </p:txBody>
      </p:sp>
      <p:sp>
        <p:nvSpPr>
          <p:cNvPr id="105" name="TextBox 104">
            <a:extLst>
              <a:ext uri="{FF2B5EF4-FFF2-40B4-BE49-F238E27FC236}">
                <a16:creationId xmlns:a16="http://schemas.microsoft.com/office/drawing/2014/main" id="{10F91ED7-2383-09F8-FB3A-E32FF1E9B420}"/>
              </a:ext>
            </a:extLst>
          </p:cNvPr>
          <p:cNvSpPr txBox="1"/>
          <p:nvPr/>
        </p:nvSpPr>
        <p:spPr>
          <a:xfrm>
            <a:off x="7232937" y="3900469"/>
            <a:ext cx="4225785" cy="338554"/>
          </a:xfrm>
          <a:prstGeom prst="rect">
            <a:avLst/>
          </a:prstGeom>
          <a:noFill/>
        </p:spPr>
        <p:txBody>
          <a:bodyPr wrap="square" rtlCol="0">
            <a:spAutoFit/>
          </a:bodyPr>
          <a:lstStyle/>
          <a:p>
            <a:pPr defTabSz="914217"/>
            <a:r>
              <a:rPr lang="en-US" sz="1600">
                <a:solidFill>
                  <a:schemeClr val="tx1">
                    <a:lumMod val="50000"/>
                    <a:lumOff val="50000"/>
                  </a:schemeClr>
                </a:solidFill>
                <a:latin typeface="Arial" panose="020B0604020202020204" pitchFamily="34" charset="0"/>
                <a:ea typeface="Lato Light" panose="020F0502020204030203" pitchFamily="34" charset="0"/>
                <a:cs typeface="Arial" panose="020B0604020202020204" pitchFamily="34" charset="0"/>
              </a:rPr>
              <a:t>Defensible system, or too easy to game?</a:t>
            </a:r>
          </a:p>
        </p:txBody>
      </p:sp>
      <p:sp>
        <p:nvSpPr>
          <p:cNvPr id="106" name="TextBox 105">
            <a:extLst>
              <a:ext uri="{FF2B5EF4-FFF2-40B4-BE49-F238E27FC236}">
                <a16:creationId xmlns:a16="http://schemas.microsoft.com/office/drawing/2014/main" id="{F6EA05ED-52B1-1A62-889C-879911EFD764}"/>
              </a:ext>
            </a:extLst>
          </p:cNvPr>
          <p:cNvSpPr txBox="1"/>
          <p:nvPr/>
        </p:nvSpPr>
        <p:spPr>
          <a:xfrm>
            <a:off x="7277481" y="4792664"/>
            <a:ext cx="3898169" cy="338554"/>
          </a:xfrm>
          <a:prstGeom prst="rect">
            <a:avLst/>
          </a:prstGeom>
          <a:noFill/>
        </p:spPr>
        <p:txBody>
          <a:bodyPr wrap="square" rtlCol="0">
            <a:spAutoFit/>
          </a:bodyPr>
          <a:lstStyle/>
          <a:p>
            <a:pPr defTabSz="914217"/>
            <a:r>
              <a:rPr lang="en-US" sz="1600">
                <a:solidFill>
                  <a:srgbClr val="989998"/>
                </a:solidFill>
                <a:latin typeface="Arial" panose="020B0604020202020204" pitchFamily="34" charset="0"/>
                <a:ea typeface="Lato Light" panose="020F0502020204030203" pitchFamily="34" charset="0"/>
                <a:cs typeface="Arial" panose="020B0604020202020204" pitchFamily="34" charset="0"/>
              </a:rPr>
              <a:t>Mitigating costs, or just fueling the fire?</a:t>
            </a:r>
          </a:p>
        </p:txBody>
      </p:sp>
      <p:sp>
        <p:nvSpPr>
          <p:cNvPr id="107" name="TextBox 106">
            <a:extLst>
              <a:ext uri="{FF2B5EF4-FFF2-40B4-BE49-F238E27FC236}">
                <a16:creationId xmlns:a16="http://schemas.microsoft.com/office/drawing/2014/main" id="{E1CA5378-37B6-22F8-99F9-35712B154EFB}"/>
              </a:ext>
            </a:extLst>
          </p:cNvPr>
          <p:cNvSpPr txBox="1"/>
          <p:nvPr/>
        </p:nvSpPr>
        <p:spPr>
          <a:xfrm>
            <a:off x="6541657" y="5680002"/>
            <a:ext cx="4576104" cy="584775"/>
          </a:xfrm>
          <a:prstGeom prst="rect">
            <a:avLst/>
          </a:prstGeom>
          <a:noFill/>
        </p:spPr>
        <p:txBody>
          <a:bodyPr wrap="square" rtlCol="0">
            <a:spAutoFit/>
          </a:bodyPr>
          <a:lstStyle/>
          <a:p>
            <a:pPr defTabSz="914217"/>
            <a:r>
              <a:rPr lang="en-US" sz="1600" dirty="0">
                <a:solidFill>
                  <a:srgbClr val="989998"/>
                </a:solidFill>
                <a:latin typeface="Arial" panose="020B0604020202020204" pitchFamily="34" charset="0"/>
                <a:ea typeface="Lato Light" panose="020F0502020204030203" pitchFamily="34" charset="0"/>
                <a:cs typeface="Arial" panose="020B0604020202020204" pitchFamily="34" charset="0"/>
              </a:rPr>
              <a:t>Obvious problem—non-obvious array of causes, potential solutions</a:t>
            </a:r>
          </a:p>
        </p:txBody>
      </p:sp>
      <p:sp>
        <p:nvSpPr>
          <p:cNvPr id="110" name="Rectangle 109">
            <a:extLst>
              <a:ext uri="{FF2B5EF4-FFF2-40B4-BE49-F238E27FC236}">
                <a16:creationId xmlns:a16="http://schemas.microsoft.com/office/drawing/2014/main" id="{F4BFAC9B-73D7-1CAC-12ED-E8F2682DE64D}"/>
              </a:ext>
            </a:extLst>
          </p:cNvPr>
          <p:cNvSpPr/>
          <p:nvPr/>
        </p:nvSpPr>
        <p:spPr>
          <a:xfrm>
            <a:off x="4428874" y="3948736"/>
            <a:ext cx="2866733" cy="369332"/>
          </a:xfrm>
          <a:prstGeom prst="rect">
            <a:avLst/>
          </a:prstGeom>
        </p:spPr>
        <p:txBody>
          <a:bodyPr wrap="square">
            <a:spAutoFit/>
          </a:bodyPr>
          <a:lstStyle/>
          <a:p>
            <a:pPr algn="ctr" defTabSz="914217"/>
            <a:r>
              <a:rPr lang="en-US" dirty="0">
                <a:solidFill>
                  <a:srgbClr val="FFFFFF"/>
                </a:solidFill>
                <a:latin typeface="Arial" panose="020B0604020202020204" pitchFamily="34" charset="0"/>
                <a:ea typeface="Roboto Medium" panose="02000000000000000000" pitchFamily="2" charset="0"/>
                <a:cs typeface="Arial" panose="020B0604020202020204" pitchFamily="34" charset="0"/>
              </a:rPr>
              <a:t>The 340B program</a:t>
            </a:r>
            <a:endParaRPr lang="en-US" sz="2700" dirty="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111" name="Rectangle 110">
            <a:extLst>
              <a:ext uri="{FF2B5EF4-FFF2-40B4-BE49-F238E27FC236}">
                <a16:creationId xmlns:a16="http://schemas.microsoft.com/office/drawing/2014/main" id="{A9F80664-5FB7-5B94-5DD6-662AA638C613}"/>
              </a:ext>
            </a:extLst>
          </p:cNvPr>
          <p:cNvSpPr/>
          <p:nvPr/>
        </p:nvSpPr>
        <p:spPr>
          <a:xfrm>
            <a:off x="4870795" y="4853159"/>
            <a:ext cx="1832793" cy="369332"/>
          </a:xfrm>
          <a:prstGeom prst="rect">
            <a:avLst/>
          </a:prstGeom>
        </p:spPr>
        <p:txBody>
          <a:bodyPr wrap="square">
            <a:spAutoFit/>
          </a:body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PBMs</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112" name="Rectangle 111">
            <a:extLst>
              <a:ext uri="{FF2B5EF4-FFF2-40B4-BE49-F238E27FC236}">
                <a16:creationId xmlns:a16="http://schemas.microsoft.com/office/drawing/2014/main" id="{271386F9-2E43-0ACA-E77F-3200A4084194}"/>
              </a:ext>
            </a:extLst>
          </p:cNvPr>
          <p:cNvSpPr/>
          <p:nvPr/>
        </p:nvSpPr>
        <p:spPr>
          <a:xfrm>
            <a:off x="4227969" y="5761087"/>
            <a:ext cx="1832793" cy="369332"/>
          </a:xfrm>
          <a:prstGeom prst="rect">
            <a:avLst/>
          </a:prstGeom>
        </p:spPr>
        <p:txBody>
          <a:bodyPr wrap="square">
            <a:spAutoFit/>
          </a:bodyPr>
          <a:lstStyle/>
          <a:p>
            <a:pPr algn="ctr" defTabSz="914217"/>
            <a:r>
              <a:rPr lang="en-US" dirty="0">
                <a:solidFill>
                  <a:schemeClr val="tx1">
                    <a:lumMod val="50000"/>
                    <a:lumOff val="50000"/>
                  </a:schemeClr>
                </a:solidFill>
                <a:latin typeface="Arial" panose="020B0604020202020204" pitchFamily="34" charset="0"/>
                <a:ea typeface="Roboto Medium" panose="02000000000000000000" pitchFamily="2" charset="0"/>
                <a:cs typeface="Arial" panose="020B0604020202020204" pitchFamily="34" charset="0"/>
              </a:rPr>
              <a:t>Shortages</a:t>
            </a:r>
            <a:endParaRPr lang="en-US" sz="2700" dirty="0">
              <a:solidFill>
                <a:schemeClr val="tx1">
                  <a:lumMod val="50000"/>
                  <a:lumOff val="50000"/>
                </a:schemeClr>
              </a:solidFill>
              <a:latin typeface="Arial" panose="020B0604020202020204" pitchFamily="34" charset="0"/>
              <a:ea typeface="Roboto Medium" panose="02000000000000000000" pitchFamily="2" charset="0"/>
              <a:cs typeface="Arial" panose="020B0604020202020204" pitchFamily="34" charset="0"/>
            </a:endParaRPr>
          </a:p>
        </p:txBody>
      </p:sp>
      <p:sp>
        <p:nvSpPr>
          <p:cNvPr id="114" name="Rectangle 113">
            <a:extLst>
              <a:ext uri="{FF2B5EF4-FFF2-40B4-BE49-F238E27FC236}">
                <a16:creationId xmlns:a16="http://schemas.microsoft.com/office/drawing/2014/main" id="{04E107A3-C767-49BC-63E1-114966ED0BEB}"/>
              </a:ext>
            </a:extLst>
          </p:cNvPr>
          <p:cNvSpPr/>
          <p:nvPr/>
        </p:nvSpPr>
        <p:spPr>
          <a:xfrm>
            <a:off x="1539713" y="4187156"/>
            <a:ext cx="1637274" cy="646331"/>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Topics to know</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pic>
        <p:nvPicPr>
          <p:cNvPr id="118" name="Graphic 117" descr="Slippery with solid fill">
            <a:extLst>
              <a:ext uri="{FF2B5EF4-FFF2-40B4-BE49-F238E27FC236}">
                <a16:creationId xmlns:a16="http://schemas.microsoft.com/office/drawing/2014/main" id="{8F4B93DB-5130-DB95-9C64-4C1417DC9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1307" y="3335096"/>
            <a:ext cx="914400" cy="914400"/>
          </a:xfrm>
          <a:prstGeom prst="rect">
            <a:avLst/>
          </a:prstGeom>
        </p:spPr>
      </p:pic>
      <p:pic>
        <p:nvPicPr>
          <p:cNvPr id="122" name="Graphic 121" descr="Bank with solid fill">
            <a:extLst>
              <a:ext uri="{FF2B5EF4-FFF2-40B4-BE49-F238E27FC236}">
                <a16:creationId xmlns:a16="http://schemas.microsoft.com/office/drawing/2014/main" id="{1B858CC9-B02A-1CCE-4BDA-62B17EBAD3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9133" y="3847657"/>
            <a:ext cx="522692" cy="522692"/>
          </a:xfrm>
          <a:prstGeom prst="rect">
            <a:avLst/>
          </a:prstGeom>
        </p:spPr>
      </p:pic>
      <p:pic>
        <p:nvPicPr>
          <p:cNvPr id="124" name="Graphic 123" descr="Handshake with solid fill">
            <a:extLst>
              <a:ext uri="{FF2B5EF4-FFF2-40B4-BE49-F238E27FC236}">
                <a16:creationId xmlns:a16="http://schemas.microsoft.com/office/drawing/2014/main" id="{19C04740-C16C-36F0-E25E-633A779E1C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9390" y="4718127"/>
            <a:ext cx="535478" cy="535478"/>
          </a:xfrm>
          <a:prstGeom prst="rect">
            <a:avLst/>
          </a:prstGeom>
        </p:spPr>
      </p:pic>
      <p:sp>
        <p:nvSpPr>
          <p:cNvPr id="9" name="Freeform 59">
            <a:extLst>
              <a:ext uri="{FF2B5EF4-FFF2-40B4-BE49-F238E27FC236}">
                <a16:creationId xmlns:a16="http://schemas.microsoft.com/office/drawing/2014/main" id="{609F7762-0C6C-25BA-8F3C-EBDA5FA044F2}"/>
              </a:ext>
            </a:extLst>
          </p:cNvPr>
          <p:cNvSpPr>
            <a:spLocks noChangeArrowheads="1"/>
          </p:cNvSpPr>
          <p:nvPr/>
        </p:nvSpPr>
        <p:spPr bwMode="auto">
          <a:xfrm>
            <a:off x="3391930" y="6011722"/>
            <a:ext cx="359116" cy="458767"/>
          </a:xfrm>
          <a:custGeom>
            <a:avLst/>
            <a:gdLst>
              <a:gd name="T0" fmla="*/ 39 w 843"/>
              <a:gd name="T1" fmla="*/ 1077 h 1078"/>
              <a:gd name="T2" fmla="*/ 0 w 843"/>
              <a:gd name="T3" fmla="*/ 1039 h 1078"/>
              <a:gd name="T4" fmla="*/ 803 w 843"/>
              <a:gd name="T5" fmla="*/ 0 h 1078"/>
              <a:gd name="T6" fmla="*/ 842 w 843"/>
              <a:gd name="T7" fmla="*/ 20 h 1078"/>
              <a:gd name="T8" fmla="*/ 39 w 843"/>
              <a:gd name="T9" fmla="*/ 1077 h 1078"/>
            </a:gdLst>
            <a:ahLst/>
            <a:cxnLst>
              <a:cxn ang="0">
                <a:pos x="T0" y="T1"/>
              </a:cxn>
              <a:cxn ang="0">
                <a:pos x="T2" y="T3"/>
              </a:cxn>
              <a:cxn ang="0">
                <a:pos x="T4" y="T5"/>
              </a:cxn>
              <a:cxn ang="0">
                <a:pos x="T6" y="T7"/>
              </a:cxn>
              <a:cxn ang="0">
                <a:pos x="T8" y="T9"/>
              </a:cxn>
            </a:cxnLst>
            <a:rect l="0" t="0" r="r" b="b"/>
            <a:pathLst>
              <a:path w="843" h="1078">
                <a:moveTo>
                  <a:pt x="39" y="1077"/>
                </a:moveTo>
                <a:lnTo>
                  <a:pt x="0" y="1039"/>
                </a:lnTo>
                <a:lnTo>
                  <a:pt x="803" y="0"/>
                </a:lnTo>
                <a:lnTo>
                  <a:pt x="842" y="20"/>
                </a:lnTo>
                <a:lnTo>
                  <a:pt x="39" y="1077"/>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pic>
        <p:nvPicPr>
          <p:cNvPr id="19" name="Graphic 18" descr="Magnifying glass with solid fill">
            <a:extLst>
              <a:ext uri="{FF2B5EF4-FFF2-40B4-BE49-F238E27FC236}">
                <a16:creationId xmlns:a16="http://schemas.microsoft.com/office/drawing/2014/main" id="{4C0ABB14-9E52-909B-A4D9-EE5E64BCEF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7522" y="5808028"/>
            <a:ext cx="342846" cy="342846"/>
          </a:xfrm>
          <a:prstGeom prst="rect">
            <a:avLst/>
          </a:prstGeom>
        </p:spPr>
      </p:pic>
      <p:sp>
        <p:nvSpPr>
          <p:cNvPr id="3" name="TextBox 2">
            <a:extLst>
              <a:ext uri="{FF2B5EF4-FFF2-40B4-BE49-F238E27FC236}">
                <a16:creationId xmlns:a16="http://schemas.microsoft.com/office/drawing/2014/main" id="{F9161A9C-9D60-9A86-3DBA-DB69D0532BDA}"/>
              </a:ext>
            </a:extLst>
          </p:cNvPr>
          <p:cNvSpPr txBox="1"/>
          <p:nvPr/>
        </p:nvSpPr>
        <p:spPr>
          <a:xfrm>
            <a:off x="7678867" y="1657848"/>
            <a:ext cx="4064372" cy="307777"/>
          </a:xfrm>
          <a:prstGeom prst="rect">
            <a:avLst/>
          </a:prstGeom>
          <a:noFill/>
        </p:spPr>
        <p:txBody>
          <a:bodyPr wrap="square" rtlCol="0">
            <a:spAutoFit/>
          </a:bodyPr>
          <a:lstStyle/>
          <a:p>
            <a:r>
              <a:rPr lang="en-US" sz="1400" b="1" dirty="0"/>
              <a:t>Topic simplification</a:t>
            </a:r>
          </a:p>
        </p:txBody>
      </p:sp>
      <p:sp>
        <p:nvSpPr>
          <p:cNvPr id="12" name="Line 12">
            <a:extLst>
              <a:ext uri="{FF2B5EF4-FFF2-40B4-BE49-F238E27FC236}">
                <a16:creationId xmlns:a16="http://schemas.microsoft.com/office/drawing/2014/main" id="{9A4B72B3-10A4-AC92-AA90-62E3846BF23E}"/>
              </a:ext>
            </a:extLst>
          </p:cNvPr>
          <p:cNvSpPr>
            <a:spLocks noChangeShapeType="1"/>
          </p:cNvSpPr>
          <p:nvPr/>
        </p:nvSpPr>
        <p:spPr bwMode="auto">
          <a:xfrm>
            <a:off x="3980318" y="3583585"/>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 name="Line 13">
            <a:extLst>
              <a:ext uri="{FF2B5EF4-FFF2-40B4-BE49-F238E27FC236}">
                <a16:creationId xmlns:a16="http://schemas.microsoft.com/office/drawing/2014/main" id="{EB82930E-2AB6-36E3-FA5A-7204C9AACBCC}"/>
              </a:ext>
            </a:extLst>
          </p:cNvPr>
          <p:cNvSpPr>
            <a:spLocks noChangeShapeType="1"/>
          </p:cNvSpPr>
          <p:nvPr/>
        </p:nvSpPr>
        <p:spPr bwMode="auto">
          <a:xfrm>
            <a:off x="4055526" y="3668193"/>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7" name="Line 14">
            <a:extLst>
              <a:ext uri="{FF2B5EF4-FFF2-40B4-BE49-F238E27FC236}">
                <a16:creationId xmlns:a16="http://schemas.microsoft.com/office/drawing/2014/main" id="{83CB433C-1547-A813-73EC-64D18CBC87D9}"/>
              </a:ext>
            </a:extLst>
          </p:cNvPr>
          <p:cNvSpPr>
            <a:spLocks noChangeShapeType="1"/>
          </p:cNvSpPr>
          <p:nvPr/>
        </p:nvSpPr>
        <p:spPr bwMode="auto">
          <a:xfrm>
            <a:off x="4130734" y="3750922"/>
            <a:ext cx="41364"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0" name="Freeform 58">
            <a:extLst>
              <a:ext uri="{FF2B5EF4-FFF2-40B4-BE49-F238E27FC236}">
                <a16:creationId xmlns:a16="http://schemas.microsoft.com/office/drawing/2014/main" id="{8ADADB36-CEF0-A173-BA23-C3FC9E7DAE10}"/>
              </a:ext>
            </a:extLst>
          </p:cNvPr>
          <p:cNvSpPr>
            <a:spLocks noChangeArrowheads="1"/>
          </p:cNvSpPr>
          <p:nvPr/>
        </p:nvSpPr>
        <p:spPr bwMode="auto">
          <a:xfrm>
            <a:off x="4582116" y="2997589"/>
            <a:ext cx="2464932" cy="693790"/>
          </a:xfrm>
          <a:custGeom>
            <a:avLst/>
            <a:gdLst>
              <a:gd name="T0" fmla="*/ 4955 w 5779"/>
              <a:gd name="T1" fmla="*/ 0 h 1627"/>
              <a:gd name="T2" fmla="*/ 4955 w 5779"/>
              <a:gd name="T3" fmla="*/ 0 h 1627"/>
              <a:gd name="T4" fmla="*/ 823 w 5779"/>
              <a:gd name="T5" fmla="*/ 0 h 1627"/>
              <a:gd name="T6" fmla="*/ 0 w 5779"/>
              <a:gd name="T7" fmla="*/ 823 h 1627"/>
              <a:gd name="T8" fmla="*/ 0 w 5779"/>
              <a:gd name="T9" fmla="*/ 823 h 1627"/>
              <a:gd name="T10" fmla="*/ 823 w 5779"/>
              <a:gd name="T11" fmla="*/ 1626 h 1627"/>
              <a:gd name="T12" fmla="*/ 4955 w 5779"/>
              <a:gd name="T13" fmla="*/ 1626 h 1627"/>
              <a:gd name="T14" fmla="*/ 5778 w 5779"/>
              <a:gd name="T15" fmla="*/ 823 h 1627"/>
              <a:gd name="T16" fmla="*/ 5778 w 5779"/>
              <a:gd name="T17" fmla="*/ 823 h 1627"/>
              <a:gd name="T18" fmla="*/ 4955 w 5779"/>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79" h="1627">
                <a:moveTo>
                  <a:pt x="4955" y="0"/>
                </a:moveTo>
                <a:lnTo>
                  <a:pt x="4955" y="0"/>
                </a:lnTo>
                <a:cubicBezTo>
                  <a:pt x="823" y="0"/>
                  <a:pt x="823" y="0"/>
                  <a:pt x="823" y="0"/>
                </a:cubicBezTo>
                <a:cubicBezTo>
                  <a:pt x="372" y="0"/>
                  <a:pt x="0" y="372"/>
                  <a:pt x="0" y="823"/>
                </a:cubicBezTo>
                <a:lnTo>
                  <a:pt x="0" y="823"/>
                </a:lnTo>
                <a:cubicBezTo>
                  <a:pt x="0" y="1273"/>
                  <a:pt x="372" y="1626"/>
                  <a:pt x="823" y="1626"/>
                </a:cubicBezTo>
                <a:cubicBezTo>
                  <a:pt x="4955" y="1626"/>
                  <a:pt x="4955" y="1626"/>
                  <a:pt x="4955" y="1626"/>
                </a:cubicBezTo>
                <a:cubicBezTo>
                  <a:pt x="5406" y="1626"/>
                  <a:pt x="5778" y="1273"/>
                  <a:pt x="5778" y="823"/>
                </a:cubicBezTo>
                <a:lnTo>
                  <a:pt x="5778" y="823"/>
                </a:lnTo>
                <a:cubicBezTo>
                  <a:pt x="5778" y="372"/>
                  <a:pt x="5406" y="0"/>
                  <a:pt x="4955" y="0"/>
                </a:cubicBezTo>
              </a:path>
            </a:pathLst>
          </a:custGeom>
          <a:solidFill>
            <a:schemeClr val="accent1"/>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1" name="Freeform 62">
            <a:extLst>
              <a:ext uri="{FF2B5EF4-FFF2-40B4-BE49-F238E27FC236}">
                <a16:creationId xmlns:a16="http://schemas.microsoft.com/office/drawing/2014/main" id="{262014C1-D282-C933-DE01-FC9021956A7D}"/>
              </a:ext>
            </a:extLst>
          </p:cNvPr>
          <p:cNvSpPr>
            <a:spLocks noChangeArrowheads="1"/>
          </p:cNvSpPr>
          <p:nvPr/>
        </p:nvSpPr>
        <p:spPr bwMode="auto">
          <a:xfrm>
            <a:off x="4031536" y="3160646"/>
            <a:ext cx="535855" cy="533975"/>
          </a:xfrm>
          <a:custGeom>
            <a:avLst/>
            <a:gdLst>
              <a:gd name="T0" fmla="*/ 0 w 1255"/>
              <a:gd name="T1" fmla="*/ 626 h 1254"/>
              <a:gd name="T2" fmla="*/ 0 w 1255"/>
              <a:gd name="T3" fmla="*/ 626 h 1254"/>
              <a:gd name="T4" fmla="*/ 627 w 1255"/>
              <a:gd name="T5" fmla="*/ 0 h 1254"/>
              <a:gd name="T6" fmla="*/ 1254 w 1255"/>
              <a:gd name="T7" fmla="*/ 626 h 1254"/>
              <a:gd name="T8" fmla="*/ 627 w 1255"/>
              <a:gd name="T9" fmla="*/ 1253 h 1254"/>
              <a:gd name="T10" fmla="*/ 0 w 1255"/>
              <a:gd name="T11" fmla="*/ 626 h 1254"/>
            </a:gdLst>
            <a:ahLst/>
            <a:cxnLst>
              <a:cxn ang="0">
                <a:pos x="T0" y="T1"/>
              </a:cxn>
              <a:cxn ang="0">
                <a:pos x="T2" y="T3"/>
              </a:cxn>
              <a:cxn ang="0">
                <a:pos x="T4" y="T5"/>
              </a:cxn>
              <a:cxn ang="0">
                <a:pos x="T6" y="T7"/>
              </a:cxn>
              <a:cxn ang="0">
                <a:pos x="T8" y="T9"/>
              </a:cxn>
              <a:cxn ang="0">
                <a:pos x="T10" y="T11"/>
              </a:cxn>
            </a:cxnLst>
            <a:rect l="0" t="0" r="r" b="b"/>
            <a:pathLst>
              <a:path w="1255" h="1254">
                <a:moveTo>
                  <a:pt x="0" y="626"/>
                </a:moveTo>
                <a:lnTo>
                  <a:pt x="0" y="626"/>
                </a:lnTo>
                <a:cubicBezTo>
                  <a:pt x="0" y="294"/>
                  <a:pt x="275" y="0"/>
                  <a:pt x="627" y="0"/>
                </a:cubicBezTo>
                <a:cubicBezTo>
                  <a:pt x="980" y="0"/>
                  <a:pt x="1254" y="294"/>
                  <a:pt x="1254" y="626"/>
                </a:cubicBezTo>
                <a:cubicBezTo>
                  <a:pt x="1254" y="979"/>
                  <a:pt x="980" y="1253"/>
                  <a:pt x="627" y="1253"/>
                </a:cubicBezTo>
                <a:cubicBezTo>
                  <a:pt x="275" y="1253"/>
                  <a:pt x="0" y="979"/>
                  <a:pt x="0" y="62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21B6C5-CAA1-F0E0-3489-5B13AD63DB88}"/>
              </a:ext>
            </a:extLst>
          </p:cNvPr>
          <p:cNvSpPr txBox="1"/>
          <p:nvPr/>
        </p:nvSpPr>
        <p:spPr>
          <a:xfrm>
            <a:off x="6876179" y="2352664"/>
            <a:ext cx="5169454" cy="338554"/>
          </a:xfrm>
          <a:prstGeom prst="rect">
            <a:avLst/>
          </a:prstGeom>
          <a:noFill/>
        </p:spPr>
        <p:txBody>
          <a:bodyPr wrap="square" rtlCol="0">
            <a:spAutoFit/>
          </a:bodyPr>
          <a:lstStyle/>
          <a:p>
            <a:pPr defTabSz="914217"/>
            <a:r>
              <a:rPr lang="en-US" sz="1600" dirty="0">
                <a:solidFill>
                  <a:schemeClr val="tx1">
                    <a:lumMod val="50000"/>
                    <a:lumOff val="50000"/>
                  </a:schemeClr>
                </a:solidFill>
              </a:rPr>
              <a:t>Business practices defensible or not?</a:t>
            </a:r>
          </a:p>
        </p:txBody>
      </p:sp>
      <p:sp>
        <p:nvSpPr>
          <p:cNvPr id="23" name="Rectangle 22">
            <a:extLst>
              <a:ext uri="{FF2B5EF4-FFF2-40B4-BE49-F238E27FC236}">
                <a16:creationId xmlns:a16="http://schemas.microsoft.com/office/drawing/2014/main" id="{F4E33681-A988-FDA6-AC8E-900F6F1B36D9}"/>
              </a:ext>
            </a:extLst>
          </p:cNvPr>
          <p:cNvSpPr/>
          <p:nvPr/>
        </p:nvSpPr>
        <p:spPr>
          <a:xfrm>
            <a:off x="4131329" y="2385017"/>
            <a:ext cx="2424802" cy="369332"/>
          </a:xfrm>
          <a:prstGeom prst="rect">
            <a:avLst/>
          </a:prstGeom>
        </p:spPr>
        <p:txBody>
          <a:bodyPr wrap="square">
            <a:spAutoFit/>
          </a:bodyPr>
          <a:lstStyle/>
          <a:p>
            <a:pPr algn="ctr" defTabSz="914217"/>
            <a:r>
              <a:rPr lang="en-US" dirty="0">
                <a:solidFill>
                  <a:srgbClr val="FFFFFF"/>
                </a:solidFill>
                <a:latin typeface="Arial" panose="020B0604020202020204" pitchFamily="34" charset="0"/>
                <a:ea typeface="Roboto Medium" panose="02000000000000000000" pitchFamily="2" charset="0"/>
                <a:cs typeface="Arial" panose="020B0604020202020204" pitchFamily="34" charset="0"/>
              </a:rPr>
              <a:t>Pharma role in spend</a:t>
            </a:r>
          </a:p>
        </p:txBody>
      </p:sp>
      <p:pic>
        <p:nvPicPr>
          <p:cNvPr id="24" name="Graphic 23" descr="Meeting with solid fill">
            <a:extLst>
              <a:ext uri="{FF2B5EF4-FFF2-40B4-BE49-F238E27FC236}">
                <a16:creationId xmlns:a16="http://schemas.microsoft.com/office/drawing/2014/main" id="{28E098C8-A4B4-EE17-1DE4-AC70F5BEB5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65167" y="2386062"/>
            <a:ext cx="386824" cy="386824"/>
          </a:xfrm>
          <a:prstGeom prst="rect">
            <a:avLst/>
          </a:prstGeom>
        </p:spPr>
      </p:pic>
      <p:sp>
        <p:nvSpPr>
          <p:cNvPr id="109" name="Rectangle 108">
            <a:extLst>
              <a:ext uri="{FF2B5EF4-FFF2-40B4-BE49-F238E27FC236}">
                <a16:creationId xmlns:a16="http://schemas.microsoft.com/office/drawing/2014/main" id="{9989458D-23BD-3309-C783-7CBAA6BC428B}"/>
              </a:ext>
            </a:extLst>
          </p:cNvPr>
          <p:cNvSpPr/>
          <p:nvPr/>
        </p:nvSpPr>
        <p:spPr>
          <a:xfrm>
            <a:off x="4916142" y="3103275"/>
            <a:ext cx="1832793" cy="369332"/>
          </a:xfrm>
          <a:prstGeom prst="rect">
            <a:avLst/>
          </a:prstGeom>
        </p:spPr>
        <p:txBody>
          <a:bodyPr wrap="square">
            <a:spAutoFit/>
          </a:bodyPr>
          <a:lstStyle/>
          <a:p>
            <a:pPr algn="ctr" defTabSz="914217"/>
            <a:r>
              <a:rPr lang="en-US" dirty="0">
                <a:solidFill>
                  <a:srgbClr val="FFFFFF"/>
                </a:solidFill>
                <a:latin typeface="Arial" panose="020B0604020202020204" pitchFamily="34" charset="0"/>
                <a:ea typeface="Roboto Medium" panose="02000000000000000000" pitchFamily="2" charset="0"/>
                <a:cs typeface="Arial" panose="020B0604020202020204" pitchFamily="34" charset="0"/>
              </a:rPr>
              <a:t>Price controls</a:t>
            </a:r>
          </a:p>
        </p:txBody>
      </p:sp>
      <p:pic>
        <p:nvPicPr>
          <p:cNvPr id="86" name="Graphic 85" descr="Money with solid fill">
            <a:extLst>
              <a:ext uri="{FF2B5EF4-FFF2-40B4-BE49-F238E27FC236}">
                <a16:creationId xmlns:a16="http://schemas.microsoft.com/office/drawing/2014/main" id="{CAC3D9F3-59D6-14CA-0326-3388548AB5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31845" y="3174188"/>
            <a:ext cx="418716" cy="418716"/>
          </a:xfrm>
          <a:prstGeom prst="rect">
            <a:avLst/>
          </a:prstGeom>
        </p:spPr>
      </p:pic>
    </p:spTree>
    <p:extLst>
      <p:ext uri="{BB962C8B-B14F-4D97-AF65-F5344CB8AC3E}">
        <p14:creationId xmlns:p14="http://schemas.microsoft.com/office/powerpoint/2010/main" val="136511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4F988A72-2717-1899-ECC1-C5DAB112020A}"/>
              </a:ext>
            </a:extLst>
          </p:cNvPr>
          <p:cNvSpPr/>
          <p:nvPr/>
        </p:nvSpPr>
        <p:spPr>
          <a:xfrm>
            <a:off x="1257347" y="4291036"/>
            <a:ext cx="9677307" cy="139129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C89C82B-ADA6-FD79-C992-5B8521F26835}"/>
              </a:ext>
            </a:extLst>
          </p:cNvPr>
          <p:cNvSpPr>
            <a:spLocks noGrp="1"/>
          </p:cNvSpPr>
          <p:nvPr>
            <p:ph type="title"/>
          </p:nvPr>
        </p:nvSpPr>
        <p:spPr>
          <a:noFill/>
        </p:spPr>
        <p:txBody>
          <a:bodyPr>
            <a:normAutofit/>
          </a:bodyPr>
          <a:lstStyle/>
          <a:p>
            <a:r>
              <a:rPr lang="en-US" dirty="0"/>
              <a:t>Topic #1: Pharma role in spend patterns</a:t>
            </a:r>
          </a:p>
        </p:txBody>
      </p:sp>
      <p:sp>
        <p:nvSpPr>
          <p:cNvPr id="4" name="TextBox 3">
            <a:extLst>
              <a:ext uri="{FF2B5EF4-FFF2-40B4-BE49-F238E27FC236}">
                <a16:creationId xmlns:a16="http://schemas.microsoft.com/office/drawing/2014/main" id="{9B78CC67-41AD-1E30-506A-2977ADD2DDC3}"/>
              </a:ext>
            </a:extLst>
          </p:cNvPr>
          <p:cNvSpPr txBox="1"/>
          <p:nvPr/>
        </p:nvSpPr>
        <p:spPr>
          <a:xfrm>
            <a:off x="3476163" y="1478040"/>
            <a:ext cx="5239673" cy="338554"/>
          </a:xfrm>
          <a:prstGeom prst="rect">
            <a:avLst/>
          </a:prstGeom>
          <a:noFill/>
        </p:spPr>
        <p:txBody>
          <a:bodyPr wrap="square" rtlCol="0">
            <a:spAutoFit/>
          </a:bodyPr>
          <a:lstStyle/>
          <a:p>
            <a:pPr algn="ctr"/>
            <a:r>
              <a:rPr lang="en-US" sz="1600">
                <a:solidFill>
                  <a:schemeClr val="accent2"/>
                </a:solidFill>
              </a:rPr>
              <a:t>What is the fundamental nature of the problem? </a:t>
            </a:r>
          </a:p>
        </p:txBody>
      </p:sp>
      <p:sp>
        <p:nvSpPr>
          <p:cNvPr id="5" name="Rounded Rectangle 4">
            <a:extLst>
              <a:ext uri="{FF2B5EF4-FFF2-40B4-BE49-F238E27FC236}">
                <a16:creationId xmlns:a16="http://schemas.microsoft.com/office/drawing/2014/main" id="{CCF722D1-731D-5731-9BBC-213650C6F6ED}"/>
              </a:ext>
            </a:extLst>
          </p:cNvPr>
          <p:cNvSpPr/>
          <p:nvPr/>
        </p:nvSpPr>
        <p:spPr>
          <a:xfrm>
            <a:off x="1257347" y="1965122"/>
            <a:ext cx="9677307" cy="139129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87CA854-384B-8769-A124-91CF104D9196}"/>
              </a:ext>
            </a:extLst>
          </p:cNvPr>
          <p:cNvSpPr/>
          <p:nvPr/>
        </p:nvSpPr>
        <p:spPr>
          <a:xfrm>
            <a:off x="5449483" y="2065373"/>
            <a:ext cx="1188720" cy="1188720"/>
          </a:xfrm>
          <a:prstGeom prst="ellipse">
            <a:avLst/>
          </a:prstGeom>
          <a:solidFill>
            <a:schemeClr val="accent3"/>
          </a:solid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DCD6947-2749-1D85-5429-CFE3CC0C9746}"/>
              </a:ext>
            </a:extLst>
          </p:cNvPr>
          <p:cNvSpPr txBox="1"/>
          <p:nvPr/>
        </p:nvSpPr>
        <p:spPr>
          <a:xfrm>
            <a:off x="1721471" y="2310398"/>
            <a:ext cx="3577757" cy="954107"/>
          </a:xfrm>
          <a:prstGeom prst="rect">
            <a:avLst/>
          </a:prstGeom>
          <a:noFill/>
        </p:spPr>
        <p:txBody>
          <a:bodyPr wrap="square" rtlCol="0">
            <a:spAutoFit/>
          </a:bodyPr>
          <a:lstStyle/>
          <a:p>
            <a:pPr defTabSz="914217"/>
            <a:r>
              <a:rPr lang="en-US" sz="1400" dirty="0">
                <a:ea typeface="Lato Light" panose="020F0502020204030203" pitchFamily="34" charset="0"/>
                <a:cs typeface="Arial" panose="020B0604020202020204" pitchFamily="34" charset="0"/>
              </a:rPr>
              <a:t>High prices are the logical byproduct of necessary investments in vital research and development, allowing for lifesaving scientific breakthroughs </a:t>
            </a:r>
          </a:p>
        </p:txBody>
      </p:sp>
      <p:sp>
        <p:nvSpPr>
          <p:cNvPr id="8" name="TextBox 7">
            <a:extLst>
              <a:ext uri="{FF2B5EF4-FFF2-40B4-BE49-F238E27FC236}">
                <a16:creationId xmlns:a16="http://schemas.microsoft.com/office/drawing/2014/main" id="{E0261926-D729-F6B2-888E-034DAD089A7E}"/>
              </a:ext>
            </a:extLst>
          </p:cNvPr>
          <p:cNvSpPr txBox="1"/>
          <p:nvPr/>
        </p:nvSpPr>
        <p:spPr>
          <a:xfrm>
            <a:off x="1721471" y="2064668"/>
            <a:ext cx="3420625" cy="307777"/>
          </a:xfrm>
          <a:prstGeom prst="rect">
            <a:avLst/>
          </a:prstGeom>
          <a:noFill/>
        </p:spPr>
        <p:txBody>
          <a:bodyPr wrap="square" rtlCol="0">
            <a:spAutoFit/>
          </a:bodyPr>
          <a:lstStyle/>
          <a:p>
            <a:pPr algn="ctr" defTabSz="914217"/>
            <a:r>
              <a:rPr lang="en-US" sz="1400" b="1">
                <a:ea typeface="Lato Light" panose="020F0502020204030203" pitchFamily="34" charset="0"/>
                <a:cs typeface="Arial" panose="020B0604020202020204" pitchFamily="34" charset="0"/>
              </a:rPr>
              <a:t>The pharma-advocate </a:t>
            </a:r>
          </a:p>
        </p:txBody>
      </p:sp>
      <p:sp>
        <p:nvSpPr>
          <p:cNvPr id="9" name="TextBox 8">
            <a:extLst>
              <a:ext uri="{FF2B5EF4-FFF2-40B4-BE49-F238E27FC236}">
                <a16:creationId xmlns:a16="http://schemas.microsoft.com/office/drawing/2014/main" id="{5AB37706-C57B-B887-F1A9-9202E6317E4E}"/>
              </a:ext>
            </a:extLst>
          </p:cNvPr>
          <p:cNvSpPr txBox="1"/>
          <p:nvPr/>
        </p:nvSpPr>
        <p:spPr>
          <a:xfrm>
            <a:off x="6869419" y="2298479"/>
            <a:ext cx="3824368" cy="954107"/>
          </a:xfrm>
          <a:prstGeom prst="rect">
            <a:avLst/>
          </a:prstGeom>
          <a:noFill/>
        </p:spPr>
        <p:txBody>
          <a:bodyPr wrap="square" rtlCol="0">
            <a:spAutoFit/>
          </a:bodyPr>
          <a:lstStyle/>
          <a:p>
            <a:pPr defTabSz="914217"/>
            <a:r>
              <a:rPr lang="en-US" sz="1400">
                <a:ea typeface="Lato Light" panose="020F0502020204030203" pitchFamily="34" charset="0"/>
                <a:cs typeface="Arial" panose="020B0604020202020204" pitchFamily="34" charset="0"/>
              </a:rPr>
              <a:t>High prices reflect profiteering by drug makers, poor regulatory controls, and opaque value chains that exploit confusion and allow various middlemen to pad their bottom-line </a:t>
            </a:r>
          </a:p>
        </p:txBody>
      </p:sp>
      <p:sp>
        <p:nvSpPr>
          <p:cNvPr id="10" name="TextBox 9">
            <a:extLst>
              <a:ext uri="{FF2B5EF4-FFF2-40B4-BE49-F238E27FC236}">
                <a16:creationId xmlns:a16="http://schemas.microsoft.com/office/drawing/2014/main" id="{4E0A4E65-1813-A050-FB45-932838DDBA62}"/>
              </a:ext>
            </a:extLst>
          </p:cNvPr>
          <p:cNvSpPr txBox="1"/>
          <p:nvPr/>
        </p:nvSpPr>
        <p:spPr>
          <a:xfrm>
            <a:off x="6873790" y="2072216"/>
            <a:ext cx="3420625" cy="307777"/>
          </a:xfrm>
          <a:prstGeom prst="rect">
            <a:avLst/>
          </a:prstGeom>
          <a:noFill/>
        </p:spPr>
        <p:txBody>
          <a:bodyPr wrap="square" rtlCol="0">
            <a:spAutoFit/>
          </a:bodyPr>
          <a:lstStyle/>
          <a:p>
            <a:pPr algn="ctr" defTabSz="914217"/>
            <a:r>
              <a:rPr lang="en-US" sz="1400" b="1">
                <a:ea typeface="Lato Light" panose="020F0502020204030203" pitchFamily="34" charset="0"/>
                <a:cs typeface="Arial" panose="020B0604020202020204" pitchFamily="34" charset="0"/>
              </a:rPr>
              <a:t>The pharma-skeptic </a:t>
            </a:r>
          </a:p>
        </p:txBody>
      </p:sp>
      <p:pic>
        <p:nvPicPr>
          <p:cNvPr id="11" name="Graphic 10" descr="Chat with solid fill">
            <a:extLst>
              <a:ext uri="{FF2B5EF4-FFF2-40B4-BE49-F238E27FC236}">
                <a16:creationId xmlns:a16="http://schemas.microsoft.com/office/drawing/2014/main" id="{A58A282C-21C7-428B-4090-15FC9AC19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5886" y="2345535"/>
            <a:ext cx="731520" cy="731520"/>
          </a:xfrm>
          <a:prstGeom prst="rect">
            <a:avLst/>
          </a:prstGeom>
        </p:spPr>
      </p:pic>
      <p:sp>
        <p:nvSpPr>
          <p:cNvPr id="15" name="Oval 14">
            <a:extLst>
              <a:ext uri="{FF2B5EF4-FFF2-40B4-BE49-F238E27FC236}">
                <a16:creationId xmlns:a16="http://schemas.microsoft.com/office/drawing/2014/main" id="{4952610E-29D2-DAF8-4041-46D687A78362}"/>
              </a:ext>
            </a:extLst>
          </p:cNvPr>
          <p:cNvSpPr/>
          <p:nvPr/>
        </p:nvSpPr>
        <p:spPr>
          <a:xfrm>
            <a:off x="5507070" y="4386465"/>
            <a:ext cx="1188720" cy="1188720"/>
          </a:xfrm>
          <a:prstGeom prst="ellipse">
            <a:avLst/>
          </a:prstGeom>
          <a:solidFill>
            <a:schemeClr val="accent3"/>
          </a:solid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B609A4F-8256-86B4-5B4C-25A50497C613}"/>
              </a:ext>
            </a:extLst>
          </p:cNvPr>
          <p:cNvSpPr txBox="1"/>
          <p:nvPr/>
        </p:nvSpPr>
        <p:spPr>
          <a:xfrm>
            <a:off x="1606243" y="4621078"/>
            <a:ext cx="3692985" cy="954107"/>
          </a:xfrm>
          <a:prstGeom prst="rect">
            <a:avLst/>
          </a:prstGeom>
          <a:noFill/>
        </p:spPr>
        <p:txBody>
          <a:bodyPr wrap="square" rtlCol="0">
            <a:spAutoFit/>
          </a:bodyPr>
          <a:lstStyle/>
          <a:p>
            <a:pPr defTabSz="914217"/>
            <a:r>
              <a:rPr lang="en-US" sz="1400" dirty="0">
                <a:ea typeface="Lato Light" panose="020F0502020204030203" pitchFamily="34" charset="0"/>
                <a:cs typeface="Arial" panose="020B0604020202020204" pitchFamily="34" charset="0"/>
              </a:rPr>
              <a:t>players who profit from drug sales (e.g. makers, distributer, PBMs) prefer alternative payment structures, non-profit assistance programs, discount cards to address cost </a:t>
            </a:r>
          </a:p>
        </p:txBody>
      </p:sp>
      <p:sp>
        <p:nvSpPr>
          <p:cNvPr id="17" name="TextBox 16">
            <a:extLst>
              <a:ext uri="{FF2B5EF4-FFF2-40B4-BE49-F238E27FC236}">
                <a16:creationId xmlns:a16="http://schemas.microsoft.com/office/drawing/2014/main" id="{8F5BFC61-DB6E-6FCD-50BB-A35E68665C74}"/>
              </a:ext>
            </a:extLst>
          </p:cNvPr>
          <p:cNvSpPr txBox="1"/>
          <p:nvPr/>
        </p:nvSpPr>
        <p:spPr>
          <a:xfrm>
            <a:off x="1721471" y="4394815"/>
            <a:ext cx="3420625" cy="307777"/>
          </a:xfrm>
          <a:prstGeom prst="rect">
            <a:avLst/>
          </a:prstGeom>
          <a:noFill/>
        </p:spPr>
        <p:txBody>
          <a:bodyPr wrap="square" rtlCol="0">
            <a:spAutoFit/>
          </a:bodyPr>
          <a:lstStyle/>
          <a:p>
            <a:pPr algn="ctr" defTabSz="914217"/>
            <a:r>
              <a:rPr lang="en-US" sz="1400" b="1">
                <a:ea typeface="Lato Light" panose="020F0502020204030203" pitchFamily="34" charset="0"/>
                <a:cs typeface="Arial" panose="020B0604020202020204" pitchFamily="34" charset="0"/>
              </a:rPr>
              <a:t>Industry-supported solutions</a:t>
            </a:r>
          </a:p>
        </p:txBody>
      </p:sp>
      <p:sp>
        <p:nvSpPr>
          <p:cNvPr id="18" name="TextBox 17">
            <a:extLst>
              <a:ext uri="{FF2B5EF4-FFF2-40B4-BE49-F238E27FC236}">
                <a16:creationId xmlns:a16="http://schemas.microsoft.com/office/drawing/2014/main" id="{701264A2-9AFF-EAF1-CBA9-9ACA3393C000}"/>
              </a:ext>
            </a:extLst>
          </p:cNvPr>
          <p:cNvSpPr txBox="1"/>
          <p:nvPr/>
        </p:nvSpPr>
        <p:spPr>
          <a:xfrm>
            <a:off x="7160761" y="4621078"/>
            <a:ext cx="3773892" cy="954107"/>
          </a:xfrm>
          <a:prstGeom prst="rect">
            <a:avLst/>
          </a:prstGeom>
          <a:noFill/>
        </p:spPr>
        <p:txBody>
          <a:bodyPr wrap="square" rtlCol="0">
            <a:spAutoFit/>
          </a:bodyPr>
          <a:lstStyle/>
          <a:p>
            <a:pPr defTabSz="914217"/>
            <a:r>
              <a:rPr lang="en-US" sz="1400">
                <a:ea typeface="Lato Light" panose="020F0502020204030203" pitchFamily="34" charset="0"/>
                <a:cs typeface="Arial" panose="020B0604020202020204" pitchFamily="34" charset="0"/>
              </a:rPr>
              <a:t>Wide range of potential reforms always on the table; most recently, the Inflation Reduction Act (IRA) gave Medicare a limited ability to negotiate prices  </a:t>
            </a:r>
          </a:p>
        </p:txBody>
      </p:sp>
      <p:sp>
        <p:nvSpPr>
          <p:cNvPr id="19" name="TextBox 18">
            <a:extLst>
              <a:ext uri="{FF2B5EF4-FFF2-40B4-BE49-F238E27FC236}">
                <a16:creationId xmlns:a16="http://schemas.microsoft.com/office/drawing/2014/main" id="{EDFAAA76-0A1A-7BC1-42D9-74F6492C65E8}"/>
              </a:ext>
            </a:extLst>
          </p:cNvPr>
          <p:cNvSpPr txBox="1"/>
          <p:nvPr/>
        </p:nvSpPr>
        <p:spPr>
          <a:xfrm>
            <a:off x="7165132" y="4394815"/>
            <a:ext cx="3420625" cy="307777"/>
          </a:xfrm>
          <a:prstGeom prst="rect">
            <a:avLst/>
          </a:prstGeom>
          <a:noFill/>
        </p:spPr>
        <p:txBody>
          <a:bodyPr wrap="square" rtlCol="0">
            <a:spAutoFit/>
          </a:bodyPr>
          <a:lstStyle/>
          <a:p>
            <a:pPr defTabSz="914217"/>
            <a:r>
              <a:rPr lang="en-US" sz="1400" b="1">
                <a:ea typeface="Lato Light" panose="020F0502020204030203" pitchFamily="34" charset="0"/>
                <a:cs typeface="Arial" panose="020B0604020202020204" pitchFamily="34" charset="0"/>
              </a:rPr>
              <a:t>Government interventions </a:t>
            </a:r>
          </a:p>
        </p:txBody>
      </p:sp>
      <p:pic>
        <p:nvPicPr>
          <p:cNvPr id="20" name="Graphic 19" descr="Court with solid fill">
            <a:extLst>
              <a:ext uri="{FF2B5EF4-FFF2-40B4-BE49-F238E27FC236}">
                <a16:creationId xmlns:a16="http://schemas.microsoft.com/office/drawing/2014/main" id="{D0BEA22F-5611-4B11-6398-CFBE89899D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5670" y="4568684"/>
            <a:ext cx="731520" cy="731520"/>
          </a:xfrm>
          <a:prstGeom prst="rect">
            <a:avLst/>
          </a:prstGeom>
        </p:spPr>
      </p:pic>
      <p:sp>
        <p:nvSpPr>
          <p:cNvPr id="25" name="TextBox 24">
            <a:extLst>
              <a:ext uri="{FF2B5EF4-FFF2-40B4-BE49-F238E27FC236}">
                <a16:creationId xmlns:a16="http://schemas.microsoft.com/office/drawing/2014/main" id="{8887E445-02A5-69D8-1EE6-90EFBF4EF520}"/>
              </a:ext>
            </a:extLst>
          </p:cNvPr>
          <p:cNvSpPr txBox="1"/>
          <p:nvPr/>
        </p:nvSpPr>
        <p:spPr>
          <a:xfrm>
            <a:off x="3227326" y="3776745"/>
            <a:ext cx="5239673" cy="338554"/>
          </a:xfrm>
          <a:prstGeom prst="rect">
            <a:avLst/>
          </a:prstGeom>
          <a:noFill/>
        </p:spPr>
        <p:txBody>
          <a:bodyPr wrap="square" rtlCol="0">
            <a:spAutoFit/>
          </a:bodyPr>
          <a:lstStyle/>
          <a:p>
            <a:pPr algn="ctr"/>
            <a:r>
              <a:rPr lang="en-US" sz="1600">
                <a:solidFill>
                  <a:schemeClr val="accent2"/>
                </a:solidFill>
              </a:rPr>
              <a:t>What are the preferred interventions? </a:t>
            </a:r>
          </a:p>
        </p:txBody>
      </p:sp>
    </p:spTree>
    <p:extLst>
      <p:ext uri="{BB962C8B-B14F-4D97-AF65-F5344CB8AC3E}">
        <p14:creationId xmlns:p14="http://schemas.microsoft.com/office/powerpoint/2010/main" val="78974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D9F9-D6CD-569B-A7D9-B5816AEC42E1}"/>
              </a:ext>
            </a:extLst>
          </p:cNvPr>
          <p:cNvSpPr>
            <a:spLocks noGrp="1"/>
          </p:cNvSpPr>
          <p:nvPr>
            <p:ph type="title"/>
          </p:nvPr>
        </p:nvSpPr>
        <p:spPr/>
        <p:txBody>
          <a:bodyPr>
            <a:normAutofit fontScale="90000"/>
          </a:bodyPr>
          <a:lstStyle/>
          <a:p>
            <a:r>
              <a:rPr lang="en-US"/>
              <a:t>The IRA: Medicare’s shot across manufacturers’ bow </a:t>
            </a:r>
          </a:p>
        </p:txBody>
      </p:sp>
      <p:sp>
        <p:nvSpPr>
          <p:cNvPr id="3" name="Snip Single Corner Rectangle 2">
            <a:extLst>
              <a:ext uri="{FF2B5EF4-FFF2-40B4-BE49-F238E27FC236}">
                <a16:creationId xmlns:a16="http://schemas.microsoft.com/office/drawing/2014/main" id="{53711DE4-7462-0643-BA7C-C51A5F62B327}"/>
              </a:ext>
            </a:extLst>
          </p:cNvPr>
          <p:cNvSpPr/>
          <p:nvPr/>
        </p:nvSpPr>
        <p:spPr>
          <a:xfrm flipV="1">
            <a:off x="1132341" y="1728798"/>
            <a:ext cx="2874418" cy="554416"/>
          </a:xfrm>
          <a:prstGeom prst="snip1Rect">
            <a:avLst>
              <a:gd name="adj" fmla="val 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4" name="Straight Connector 3">
            <a:extLst>
              <a:ext uri="{FF2B5EF4-FFF2-40B4-BE49-F238E27FC236}">
                <a16:creationId xmlns:a16="http://schemas.microsoft.com/office/drawing/2014/main" id="{C55683AD-6194-D0D4-7351-4D89AA792353}"/>
              </a:ext>
            </a:extLst>
          </p:cNvPr>
          <p:cNvCxnSpPr>
            <a:cxnSpLocks/>
          </p:cNvCxnSpPr>
          <p:nvPr/>
        </p:nvCxnSpPr>
        <p:spPr>
          <a:xfrm>
            <a:off x="1132340" y="1728799"/>
            <a:ext cx="0" cy="3182112"/>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6847B94-7DE8-3B3B-B1CC-71B3E91868ED}"/>
              </a:ext>
            </a:extLst>
          </p:cNvPr>
          <p:cNvSpPr/>
          <p:nvPr/>
        </p:nvSpPr>
        <p:spPr>
          <a:xfrm>
            <a:off x="2956663" y="157281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CuadroTexto 395">
            <a:extLst>
              <a:ext uri="{FF2B5EF4-FFF2-40B4-BE49-F238E27FC236}">
                <a16:creationId xmlns:a16="http://schemas.microsoft.com/office/drawing/2014/main" id="{93982BA2-9F70-A5FC-4E01-115478405445}"/>
              </a:ext>
            </a:extLst>
          </p:cNvPr>
          <p:cNvSpPr txBox="1"/>
          <p:nvPr/>
        </p:nvSpPr>
        <p:spPr>
          <a:xfrm>
            <a:off x="1121112" y="1823783"/>
            <a:ext cx="2232149" cy="338554"/>
          </a:xfrm>
          <a:prstGeom prst="rect">
            <a:avLst/>
          </a:prstGeom>
          <a:noFill/>
        </p:spPr>
        <p:txBody>
          <a:bodyPr wrap="square" rtlCol="0">
            <a:spAutoFit/>
          </a:bodyPr>
          <a:lstStyle/>
          <a:p>
            <a:r>
              <a:rPr lang="en-US" sz="1600">
                <a:solidFill>
                  <a:schemeClr val="bg1"/>
                </a:solidFill>
                <a:latin typeface="Arial" panose="020B0604020202020204" pitchFamily="34" charset="0"/>
                <a:ea typeface="Roboto Medium" panose="02000000000000000000" pitchFamily="2" charset="0"/>
                <a:cs typeface="Arial" panose="020B0604020202020204" pitchFamily="34" charset="0"/>
              </a:rPr>
              <a:t>Price negotiation </a:t>
            </a:r>
          </a:p>
        </p:txBody>
      </p:sp>
      <p:sp>
        <p:nvSpPr>
          <p:cNvPr id="7" name="Snip Single Corner Rectangle 6">
            <a:extLst>
              <a:ext uri="{FF2B5EF4-FFF2-40B4-BE49-F238E27FC236}">
                <a16:creationId xmlns:a16="http://schemas.microsoft.com/office/drawing/2014/main" id="{1280D2E8-8EE4-AA91-9B0D-6EBCE3F30970}"/>
              </a:ext>
            </a:extLst>
          </p:cNvPr>
          <p:cNvSpPr/>
          <p:nvPr/>
        </p:nvSpPr>
        <p:spPr>
          <a:xfrm flipV="1">
            <a:off x="4519135" y="1728798"/>
            <a:ext cx="2874418" cy="554416"/>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8" name="Straight Connector 7">
            <a:extLst>
              <a:ext uri="{FF2B5EF4-FFF2-40B4-BE49-F238E27FC236}">
                <a16:creationId xmlns:a16="http://schemas.microsoft.com/office/drawing/2014/main" id="{F5F65932-3083-27C4-B0FC-7935C0ACCD30}"/>
              </a:ext>
            </a:extLst>
          </p:cNvPr>
          <p:cNvCxnSpPr>
            <a:cxnSpLocks/>
          </p:cNvCxnSpPr>
          <p:nvPr/>
        </p:nvCxnSpPr>
        <p:spPr>
          <a:xfrm>
            <a:off x="4519135" y="1728799"/>
            <a:ext cx="0" cy="317958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8D3C2BB-BA62-FC0C-9F2E-1785C5CF52CA}"/>
              </a:ext>
            </a:extLst>
          </p:cNvPr>
          <p:cNvSpPr/>
          <p:nvPr/>
        </p:nvSpPr>
        <p:spPr>
          <a:xfrm>
            <a:off x="6327129" y="157281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CuadroTexto 395">
            <a:extLst>
              <a:ext uri="{FF2B5EF4-FFF2-40B4-BE49-F238E27FC236}">
                <a16:creationId xmlns:a16="http://schemas.microsoft.com/office/drawing/2014/main" id="{86BF434B-E661-FCCA-558F-5022D2F63A10}"/>
              </a:ext>
            </a:extLst>
          </p:cNvPr>
          <p:cNvSpPr txBox="1"/>
          <p:nvPr/>
        </p:nvSpPr>
        <p:spPr>
          <a:xfrm>
            <a:off x="4555014" y="1832073"/>
            <a:ext cx="2061605" cy="338554"/>
          </a:xfrm>
          <a:prstGeom prst="rect">
            <a:avLst/>
          </a:prstGeom>
          <a:noFill/>
        </p:spPr>
        <p:txBody>
          <a:bodyPr wrap="square" rtlCol="0">
            <a:spAutoFit/>
          </a:bodyPr>
          <a:lstStyle/>
          <a:p>
            <a:r>
              <a:rPr lang="en-US" sz="1600">
                <a:solidFill>
                  <a:schemeClr val="bg1"/>
                </a:solidFill>
                <a:latin typeface="Arial" panose="020B0604020202020204" pitchFamily="34" charset="0"/>
                <a:ea typeface="Roboto Medium" panose="02000000000000000000" pitchFamily="2" charset="0"/>
                <a:cs typeface="Arial" panose="020B0604020202020204" pitchFamily="34" charset="0"/>
              </a:rPr>
              <a:t>Inflation rebates</a:t>
            </a:r>
          </a:p>
        </p:txBody>
      </p:sp>
      <p:sp>
        <p:nvSpPr>
          <p:cNvPr id="11" name="Snip Single Corner Rectangle 10">
            <a:extLst>
              <a:ext uri="{FF2B5EF4-FFF2-40B4-BE49-F238E27FC236}">
                <a16:creationId xmlns:a16="http://schemas.microsoft.com/office/drawing/2014/main" id="{776DFDD2-96CC-9DAC-0318-E381810DAD0E}"/>
              </a:ext>
            </a:extLst>
          </p:cNvPr>
          <p:cNvSpPr/>
          <p:nvPr/>
        </p:nvSpPr>
        <p:spPr>
          <a:xfrm flipV="1">
            <a:off x="7905929" y="1728798"/>
            <a:ext cx="2874418" cy="554416"/>
          </a:xfrm>
          <a:prstGeom prst="snip1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E5262BE-9CC6-DB1C-B7D7-8BDD31CD61F3}"/>
              </a:ext>
            </a:extLst>
          </p:cNvPr>
          <p:cNvCxnSpPr>
            <a:cxnSpLocks/>
          </p:cNvCxnSpPr>
          <p:nvPr/>
        </p:nvCxnSpPr>
        <p:spPr>
          <a:xfrm>
            <a:off x="7905929" y="1728799"/>
            <a:ext cx="0" cy="3182112"/>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E0EEDD9-A9A2-3655-94A7-C0133C7AC20C}"/>
              </a:ext>
            </a:extLst>
          </p:cNvPr>
          <p:cNvSpPr/>
          <p:nvPr/>
        </p:nvSpPr>
        <p:spPr>
          <a:xfrm>
            <a:off x="9730252" y="157281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CuadroTexto 395">
            <a:extLst>
              <a:ext uri="{FF2B5EF4-FFF2-40B4-BE49-F238E27FC236}">
                <a16:creationId xmlns:a16="http://schemas.microsoft.com/office/drawing/2014/main" id="{90C93559-ECCB-4176-6A6B-F31DDEC34DA4}"/>
              </a:ext>
            </a:extLst>
          </p:cNvPr>
          <p:cNvSpPr txBox="1"/>
          <p:nvPr/>
        </p:nvSpPr>
        <p:spPr>
          <a:xfrm>
            <a:off x="7895573" y="1832073"/>
            <a:ext cx="2280429" cy="338554"/>
          </a:xfrm>
          <a:prstGeom prst="rect">
            <a:avLst/>
          </a:prstGeom>
          <a:noFill/>
        </p:spPr>
        <p:txBody>
          <a:bodyPr wrap="square" rtlCol="0">
            <a:spAutoFit/>
          </a:bodyPr>
          <a:lstStyle/>
          <a:p>
            <a:r>
              <a:rPr lang="en-US" sz="1600">
                <a:solidFill>
                  <a:schemeClr val="bg1"/>
                </a:solidFill>
                <a:latin typeface="Arial" panose="020B0604020202020204" pitchFamily="34" charset="0"/>
                <a:ea typeface="Roboto Medium" panose="02000000000000000000" pitchFamily="2" charset="0"/>
                <a:cs typeface="Arial" panose="020B0604020202020204" pitchFamily="34" charset="0"/>
              </a:rPr>
              <a:t>Cost-sharing limits </a:t>
            </a:r>
          </a:p>
        </p:txBody>
      </p:sp>
      <p:sp>
        <p:nvSpPr>
          <p:cNvPr id="15" name="Rectangle 56">
            <a:extLst>
              <a:ext uri="{FF2B5EF4-FFF2-40B4-BE49-F238E27FC236}">
                <a16:creationId xmlns:a16="http://schemas.microsoft.com/office/drawing/2014/main" id="{55E91E44-E17D-46AD-49C5-139D703541DF}"/>
              </a:ext>
            </a:extLst>
          </p:cNvPr>
          <p:cNvSpPr/>
          <p:nvPr/>
        </p:nvSpPr>
        <p:spPr>
          <a:xfrm>
            <a:off x="1229410" y="2403296"/>
            <a:ext cx="2777347" cy="2031325"/>
          </a:xfrm>
          <a:prstGeom prst="rect">
            <a:avLst/>
          </a:prstGeom>
        </p:spPr>
        <p:txBody>
          <a:bodyPr wrap="square">
            <a:spAutoFit/>
          </a:bodyPr>
          <a:lstStyle/>
          <a:p>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CMS has picked ten drugs for </a:t>
            </a: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“maximum fair price”</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negotiations; that price will take effect in 2026  </a:t>
            </a:r>
          </a:p>
          <a:p>
            <a:endPar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endParaRPr>
          </a:p>
          <a:p>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The number of negotiable drugs will increase from 10 in 2026 to 15 in 2027 and 2028, then </a:t>
            </a: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up to 20 every year following </a:t>
            </a:r>
          </a:p>
        </p:txBody>
      </p:sp>
      <p:sp>
        <p:nvSpPr>
          <p:cNvPr id="18" name="Rectangle 56">
            <a:extLst>
              <a:ext uri="{FF2B5EF4-FFF2-40B4-BE49-F238E27FC236}">
                <a16:creationId xmlns:a16="http://schemas.microsoft.com/office/drawing/2014/main" id="{B6A35534-DF3F-14EA-F7B6-B159E13EF1F2}"/>
              </a:ext>
            </a:extLst>
          </p:cNvPr>
          <p:cNvSpPr/>
          <p:nvPr/>
        </p:nvSpPr>
        <p:spPr>
          <a:xfrm>
            <a:off x="4616204" y="2403296"/>
            <a:ext cx="3010360" cy="2462213"/>
          </a:xfrm>
          <a:prstGeom prst="rect">
            <a:avLst/>
          </a:prstGeom>
        </p:spPr>
        <p:txBody>
          <a:bodyPr wrap="square">
            <a:spAutoFit/>
          </a:bodyPr>
          <a:lstStyle/>
          <a:p>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Manufacturers will be required to pay a rebate back to the federal government for most Part D and several Part B drugs,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if the average price of the drug increases faster than inflation</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a:t>
            </a:r>
          </a:p>
          <a:p>
            <a:endParaRPr lang="en-US" sz="1400">
              <a:solidFill>
                <a:schemeClr val="tx2"/>
              </a:solidFill>
              <a:latin typeface="Arial" panose="020B0604020202020204" pitchFamily="34" charset="0"/>
              <a:ea typeface="Lato Light" panose="020F0502020204030203" pitchFamily="34" charset="0"/>
              <a:cs typeface="Arial" panose="020B0604020202020204" pitchFamily="34" charset="0"/>
            </a:endParaRPr>
          </a:p>
          <a:p>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Several analyses have found that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the majority of Medicare drugs’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prices increase more quickly than the inflation rate </a:t>
            </a:r>
          </a:p>
        </p:txBody>
      </p:sp>
      <p:sp>
        <p:nvSpPr>
          <p:cNvPr id="21" name="Rectangle 56">
            <a:extLst>
              <a:ext uri="{FF2B5EF4-FFF2-40B4-BE49-F238E27FC236}">
                <a16:creationId xmlns:a16="http://schemas.microsoft.com/office/drawing/2014/main" id="{179D41F9-E45F-8D31-45AD-98D3D7ED6C49}"/>
              </a:ext>
            </a:extLst>
          </p:cNvPr>
          <p:cNvSpPr/>
          <p:nvPr/>
        </p:nvSpPr>
        <p:spPr>
          <a:xfrm>
            <a:off x="8036298" y="2403296"/>
            <a:ext cx="3010360" cy="2246769"/>
          </a:xfrm>
          <a:prstGeom prst="rect">
            <a:avLst/>
          </a:prstGeom>
        </p:spPr>
        <p:txBody>
          <a:bodyPr wrap="square">
            <a:spAutoFit/>
          </a:bodyPr>
          <a:lstStyle/>
          <a:p>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The legislation includes several efforts to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reduce costs for Medicare beneficiaries</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including capping out-of-pocket costs for Medicare part D, capping insulin cost-sharing at $35 per month, eliminating cost-sharing for vaccines, and expanding eligibility for Medicare’s Part D Low-Income Subsidy Program</a:t>
            </a:r>
          </a:p>
        </p:txBody>
      </p:sp>
      <p:sp>
        <p:nvSpPr>
          <p:cNvPr id="24" name="TextBox 23">
            <a:extLst>
              <a:ext uri="{FF2B5EF4-FFF2-40B4-BE49-F238E27FC236}">
                <a16:creationId xmlns:a16="http://schemas.microsoft.com/office/drawing/2014/main" id="{1D80A0E4-2318-E4C0-125C-2ED7D1D57668}"/>
              </a:ext>
            </a:extLst>
          </p:cNvPr>
          <p:cNvSpPr txBox="1"/>
          <p:nvPr/>
        </p:nvSpPr>
        <p:spPr>
          <a:xfrm>
            <a:off x="870802" y="1241346"/>
            <a:ext cx="8138983" cy="338554"/>
          </a:xfrm>
          <a:prstGeom prst="rect">
            <a:avLst/>
          </a:prstGeom>
          <a:noFill/>
        </p:spPr>
        <p:txBody>
          <a:bodyPr wrap="square" rtlCol="0">
            <a:spAutoFit/>
          </a:bodyPr>
          <a:lstStyle/>
          <a:p>
            <a:r>
              <a:rPr lang="en-US" sz="1600">
                <a:solidFill>
                  <a:schemeClr val="tx2"/>
                </a:solidFill>
              </a:rPr>
              <a:t>What are the Inflation Reduction Act’s (IRA) pharmaceutical provisions?  </a:t>
            </a:r>
          </a:p>
        </p:txBody>
      </p:sp>
      <p:pic>
        <p:nvPicPr>
          <p:cNvPr id="33" name="Graphic 32" descr="Board Of Directors with solid fill">
            <a:extLst>
              <a:ext uri="{FF2B5EF4-FFF2-40B4-BE49-F238E27FC236}">
                <a16:creationId xmlns:a16="http://schemas.microsoft.com/office/drawing/2014/main" id="{0B69FF9B-8DC7-1D97-6588-F91F1EB50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7131" y="1660623"/>
            <a:ext cx="731520" cy="731520"/>
          </a:xfrm>
          <a:prstGeom prst="rect">
            <a:avLst/>
          </a:prstGeom>
        </p:spPr>
      </p:pic>
      <p:pic>
        <p:nvPicPr>
          <p:cNvPr id="35" name="Graphic 34" descr="Philanthropy with solid fill">
            <a:extLst>
              <a:ext uri="{FF2B5EF4-FFF2-40B4-BE49-F238E27FC236}">
                <a16:creationId xmlns:a16="http://schemas.microsoft.com/office/drawing/2014/main" id="{598688F8-A141-49DC-7EDB-D267BECDEC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5259" y="1595277"/>
            <a:ext cx="731520" cy="731520"/>
          </a:xfrm>
          <a:prstGeom prst="rect">
            <a:avLst/>
          </a:prstGeom>
        </p:spPr>
      </p:pic>
      <p:pic>
        <p:nvPicPr>
          <p:cNvPr id="37" name="Graphic 36" descr="Stop with solid fill">
            <a:extLst>
              <a:ext uri="{FF2B5EF4-FFF2-40B4-BE49-F238E27FC236}">
                <a16:creationId xmlns:a16="http://schemas.microsoft.com/office/drawing/2014/main" id="{1FCCAE4B-C31D-C2D7-136D-F61432150E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25547" y="1660623"/>
            <a:ext cx="731520" cy="731520"/>
          </a:xfrm>
          <a:prstGeom prst="rect">
            <a:avLst/>
          </a:prstGeom>
        </p:spPr>
      </p:pic>
      <p:sp>
        <p:nvSpPr>
          <p:cNvPr id="41" name="Snip Single Corner Rectangle 40">
            <a:extLst>
              <a:ext uri="{FF2B5EF4-FFF2-40B4-BE49-F238E27FC236}">
                <a16:creationId xmlns:a16="http://schemas.microsoft.com/office/drawing/2014/main" id="{0B389850-C5CF-F43D-3535-BF93CEE84F47}"/>
              </a:ext>
            </a:extLst>
          </p:cNvPr>
          <p:cNvSpPr/>
          <p:nvPr/>
        </p:nvSpPr>
        <p:spPr>
          <a:xfrm flipV="1">
            <a:off x="1132339" y="5268155"/>
            <a:ext cx="4666573" cy="1109495"/>
          </a:xfrm>
          <a:prstGeom prst="snip1Rect">
            <a:avLst>
              <a:gd name="adj" fmla="val 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CuadroTexto 395">
            <a:extLst>
              <a:ext uri="{FF2B5EF4-FFF2-40B4-BE49-F238E27FC236}">
                <a16:creationId xmlns:a16="http://schemas.microsoft.com/office/drawing/2014/main" id="{DFC6853D-0EF1-596E-2351-1F6D840C5586}"/>
              </a:ext>
            </a:extLst>
          </p:cNvPr>
          <p:cNvSpPr txBox="1"/>
          <p:nvPr/>
        </p:nvSpPr>
        <p:spPr>
          <a:xfrm>
            <a:off x="1132339" y="5345848"/>
            <a:ext cx="4666576" cy="954107"/>
          </a:xfrm>
          <a:prstGeom prst="rect">
            <a:avLst/>
          </a:prstGeom>
          <a:noFill/>
        </p:spPr>
        <p:txBody>
          <a:bodyPr wrap="square" rtlCol="0">
            <a:spAutoFit/>
          </a:bodyPr>
          <a:lstStyle/>
          <a:p>
            <a:r>
              <a:rPr lang="en-US" sz="1400" b="1">
                <a:solidFill>
                  <a:schemeClr val="accent3"/>
                </a:solidFill>
                <a:latin typeface="Arial" panose="020B0604020202020204" pitchFamily="34" charset="0"/>
                <a:ea typeface="Roboto Medium" panose="02000000000000000000" pitchFamily="2" charset="0"/>
                <a:cs typeface="Arial" panose="020B0604020202020204" pitchFamily="34" charset="0"/>
              </a:rPr>
              <a:t>All those in favor…</a:t>
            </a:r>
          </a:p>
          <a:p>
            <a:r>
              <a:rPr lang="en-US" sz="1400">
                <a:solidFill>
                  <a:schemeClr val="tx2"/>
                </a:solidFill>
                <a:latin typeface="Arial" panose="020B0604020202020204" pitchFamily="34" charset="0"/>
                <a:ea typeface="Roboto Medium" panose="02000000000000000000" pitchFamily="2" charset="0"/>
                <a:cs typeface="Arial" panose="020B0604020202020204" pitchFamily="34" charset="0"/>
              </a:rPr>
              <a:t>The government projects that these measures will save $237B over 10 years; surveys in the U.S. have generally found high levels of support for price negotiation </a:t>
            </a:r>
          </a:p>
        </p:txBody>
      </p:sp>
      <p:sp>
        <p:nvSpPr>
          <p:cNvPr id="43" name="Snip Single Corner Rectangle 42">
            <a:extLst>
              <a:ext uri="{FF2B5EF4-FFF2-40B4-BE49-F238E27FC236}">
                <a16:creationId xmlns:a16="http://schemas.microsoft.com/office/drawing/2014/main" id="{5ABBA0A3-A71E-E848-462B-18287BB68FAD}"/>
              </a:ext>
            </a:extLst>
          </p:cNvPr>
          <p:cNvSpPr/>
          <p:nvPr/>
        </p:nvSpPr>
        <p:spPr>
          <a:xfrm flipV="1">
            <a:off x="6096000" y="5262722"/>
            <a:ext cx="4830499" cy="1109495"/>
          </a:xfrm>
          <a:prstGeom prst="snip1Rect">
            <a:avLst>
              <a:gd name="adj" fmla="val 0"/>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CuadroTexto 395">
            <a:extLst>
              <a:ext uri="{FF2B5EF4-FFF2-40B4-BE49-F238E27FC236}">
                <a16:creationId xmlns:a16="http://schemas.microsoft.com/office/drawing/2014/main" id="{243F3E02-DD40-1CD9-6C42-2984B292EA8C}"/>
              </a:ext>
            </a:extLst>
          </p:cNvPr>
          <p:cNvSpPr txBox="1"/>
          <p:nvPr/>
        </p:nvSpPr>
        <p:spPr>
          <a:xfrm>
            <a:off x="6095999" y="5340416"/>
            <a:ext cx="4830501" cy="954107"/>
          </a:xfrm>
          <a:prstGeom prst="rect">
            <a:avLst/>
          </a:prstGeom>
          <a:noFill/>
        </p:spPr>
        <p:txBody>
          <a:bodyPr wrap="square" rtlCol="0">
            <a:spAutoFit/>
          </a:bodyPr>
          <a:lstStyle/>
          <a:p>
            <a:r>
              <a:rPr lang="en-US" sz="1400" b="1">
                <a:solidFill>
                  <a:schemeClr val="tx2"/>
                </a:solidFill>
                <a:latin typeface="Arial" panose="020B0604020202020204" pitchFamily="34" charset="0"/>
                <a:ea typeface="Roboto Medium" panose="02000000000000000000" pitchFamily="2" charset="0"/>
                <a:cs typeface="Arial" panose="020B0604020202020204" pitchFamily="34" charset="0"/>
              </a:rPr>
              <a:t>All those opposed…</a:t>
            </a:r>
          </a:p>
          <a:p>
            <a:r>
              <a:rPr lang="en-US" sz="1400">
                <a:solidFill>
                  <a:schemeClr val="tx2"/>
                </a:solidFill>
                <a:latin typeface="Arial" panose="020B0604020202020204" pitchFamily="34" charset="0"/>
                <a:ea typeface="Roboto Medium" panose="02000000000000000000" pitchFamily="2" charset="0"/>
                <a:cs typeface="Arial" panose="020B0604020202020204" pitchFamily="34" charset="0"/>
              </a:rPr>
              <a:t>The pharma industry has come out strongly against the law, citing constitutional violations and impediments to innovation; the later was echoed by some GOP lawmakers </a:t>
            </a:r>
          </a:p>
        </p:txBody>
      </p:sp>
    </p:spTree>
    <p:extLst>
      <p:ext uri="{BB962C8B-B14F-4D97-AF65-F5344CB8AC3E}">
        <p14:creationId xmlns:p14="http://schemas.microsoft.com/office/powerpoint/2010/main" val="140560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F034-40AB-3C68-522F-E2630540F47B}"/>
              </a:ext>
            </a:extLst>
          </p:cNvPr>
          <p:cNvSpPr>
            <a:spLocks noGrp="1"/>
          </p:cNvSpPr>
          <p:nvPr>
            <p:ph type="title"/>
          </p:nvPr>
        </p:nvSpPr>
        <p:spPr/>
        <p:txBody>
          <a:bodyPr>
            <a:normAutofit fontScale="90000"/>
          </a:bodyPr>
          <a:lstStyle/>
          <a:p>
            <a:r>
              <a:rPr lang="en-US"/>
              <a:t>Topic #2: The controversial 340B drug pricing program</a:t>
            </a:r>
          </a:p>
        </p:txBody>
      </p:sp>
      <p:sp>
        <p:nvSpPr>
          <p:cNvPr id="26" name="Pentagon 25">
            <a:extLst>
              <a:ext uri="{FF2B5EF4-FFF2-40B4-BE49-F238E27FC236}">
                <a16:creationId xmlns:a16="http://schemas.microsoft.com/office/drawing/2014/main" id="{E20EE7B2-ED28-E7CF-55B9-771A58E82416}"/>
              </a:ext>
            </a:extLst>
          </p:cNvPr>
          <p:cNvSpPr/>
          <p:nvPr/>
        </p:nvSpPr>
        <p:spPr>
          <a:xfrm>
            <a:off x="896073" y="1744436"/>
            <a:ext cx="4887272" cy="82623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ea typeface="Lato Semibold" panose="020F0502020204030203" pitchFamily="34" charset="0"/>
              <a:cs typeface="Arial" panose="020B0604020202020204" pitchFamily="34" charset="0"/>
            </a:endParaRPr>
          </a:p>
        </p:txBody>
      </p:sp>
      <p:sp>
        <p:nvSpPr>
          <p:cNvPr id="27" name="Rectangle 26">
            <a:extLst>
              <a:ext uri="{FF2B5EF4-FFF2-40B4-BE49-F238E27FC236}">
                <a16:creationId xmlns:a16="http://schemas.microsoft.com/office/drawing/2014/main" id="{6BBCE1B9-2964-3A32-60D9-DBDC54C4908A}"/>
              </a:ext>
            </a:extLst>
          </p:cNvPr>
          <p:cNvSpPr/>
          <p:nvPr/>
        </p:nvSpPr>
        <p:spPr>
          <a:xfrm>
            <a:off x="6288090" y="1744436"/>
            <a:ext cx="4887272" cy="82623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ea typeface="Lato Semibold" panose="020F0502020204030203" pitchFamily="34" charset="0"/>
              <a:cs typeface="Arial" panose="020B0604020202020204" pitchFamily="34" charset="0"/>
            </a:endParaRPr>
          </a:p>
        </p:txBody>
      </p:sp>
      <p:sp>
        <p:nvSpPr>
          <p:cNvPr id="28" name="Pentagon 27">
            <a:extLst>
              <a:ext uri="{FF2B5EF4-FFF2-40B4-BE49-F238E27FC236}">
                <a16:creationId xmlns:a16="http://schemas.microsoft.com/office/drawing/2014/main" id="{4588FA9F-8DAF-2A79-AA8D-BED83E0BEFB9}"/>
              </a:ext>
            </a:extLst>
          </p:cNvPr>
          <p:cNvSpPr/>
          <p:nvPr/>
        </p:nvSpPr>
        <p:spPr>
          <a:xfrm>
            <a:off x="896073" y="2762076"/>
            <a:ext cx="4887272" cy="8262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ea typeface="Lato Semibold" panose="020F0502020204030203" pitchFamily="34" charset="0"/>
              <a:cs typeface="Arial" panose="020B0604020202020204" pitchFamily="34" charset="0"/>
            </a:endParaRPr>
          </a:p>
        </p:txBody>
      </p:sp>
      <p:sp>
        <p:nvSpPr>
          <p:cNvPr id="29" name="Pentagon 28">
            <a:extLst>
              <a:ext uri="{FF2B5EF4-FFF2-40B4-BE49-F238E27FC236}">
                <a16:creationId xmlns:a16="http://schemas.microsoft.com/office/drawing/2014/main" id="{8A604C86-04EC-098E-86D8-884036C782B5}"/>
              </a:ext>
            </a:extLst>
          </p:cNvPr>
          <p:cNvSpPr/>
          <p:nvPr/>
        </p:nvSpPr>
        <p:spPr>
          <a:xfrm>
            <a:off x="896073" y="3779715"/>
            <a:ext cx="4887272" cy="8262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ea typeface="Lato Semibold" panose="020F0502020204030203" pitchFamily="34" charset="0"/>
              <a:cs typeface="Arial" panose="020B0604020202020204" pitchFamily="34" charset="0"/>
            </a:endParaRPr>
          </a:p>
        </p:txBody>
      </p:sp>
      <p:sp>
        <p:nvSpPr>
          <p:cNvPr id="30" name="Rectangle 29">
            <a:extLst>
              <a:ext uri="{FF2B5EF4-FFF2-40B4-BE49-F238E27FC236}">
                <a16:creationId xmlns:a16="http://schemas.microsoft.com/office/drawing/2014/main" id="{F7CB47C2-BA68-9C9F-BB9A-358D245F0B60}"/>
              </a:ext>
            </a:extLst>
          </p:cNvPr>
          <p:cNvSpPr/>
          <p:nvPr/>
        </p:nvSpPr>
        <p:spPr>
          <a:xfrm>
            <a:off x="6288090" y="2762076"/>
            <a:ext cx="4887272" cy="8262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ea typeface="Lato Semibold" panose="020F0502020204030203" pitchFamily="34" charset="0"/>
              <a:cs typeface="Arial" panose="020B0604020202020204" pitchFamily="34" charset="0"/>
            </a:endParaRPr>
          </a:p>
        </p:txBody>
      </p:sp>
      <p:sp>
        <p:nvSpPr>
          <p:cNvPr id="31" name="Rectangle 30">
            <a:extLst>
              <a:ext uri="{FF2B5EF4-FFF2-40B4-BE49-F238E27FC236}">
                <a16:creationId xmlns:a16="http://schemas.microsoft.com/office/drawing/2014/main" id="{5EE35EB9-FD57-F0D0-6482-C87140356B71}"/>
              </a:ext>
            </a:extLst>
          </p:cNvPr>
          <p:cNvSpPr/>
          <p:nvPr/>
        </p:nvSpPr>
        <p:spPr>
          <a:xfrm>
            <a:off x="6288090" y="3779714"/>
            <a:ext cx="4887272" cy="8262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ea typeface="Lato Semibold" panose="020F0502020204030203" pitchFamily="34" charset="0"/>
              <a:cs typeface="Arial" panose="020B0604020202020204" pitchFamily="34" charset="0"/>
            </a:endParaRPr>
          </a:p>
        </p:txBody>
      </p:sp>
      <p:sp>
        <p:nvSpPr>
          <p:cNvPr id="34" name="Rectangle 56">
            <a:extLst>
              <a:ext uri="{FF2B5EF4-FFF2-40B4-BE49-F238E27FC236}">
                <a16:creationId xmlns:a16="http://schemas.microsoft.com/office/drawing/2014/main" id="{9FEC2123-C4CF-4313-7072-E123EF9B8ACE}"/>
              </a:ext>
            </a:extLst>
          </p:cNvPr>
          <p:cNvSpPr/>
          <p:nvPr/>
        </p:nvSpPr>
        <p:spPr>
          <a:xfrm>
            <a:off x="896073" y="1782627"/>
            <a:ext cx="4296142" cy="738664"/>
          </a:xfrm>
          <a:prstGeom prst="rect">
            <a:avLst/>
          </a:prstGeom>
        </p:spPr>
        <p:txBody>
          <a:bodyPr wrap="square">
            <a:spAutoFit/>
          </a:bodyPr>
          <a:lstStyle/>
          <a:p>
            <a:r>
              <a:rPr lang="en-US" sz="1400">
                <a:solidFill>
                  <a:schemeClr val="bg1"/>
                </a:solidFill>
                <a:latin typeface="Arial" panose="020B0604020202020204" pitchFamily="34" charset="0"/>
                <a:ea typeface="Lato Light" panose="020F0502020204030203" pitchFamily="34" charset="0"/>
                <a:cs typeface="Arial" panose="020B0604020202020204" pitchFamily="34" charset="0"/>
              </a:rPr>
              <a:t>340B was created in 1992; the program requires </a:t>
            </a:r>
            <a:r>
              <a:rPr lang="en-US" sz="1400" b="1">
                <a:solidFill>
                  <a:schemeClr val="bg1"/>
                </a:solidFill>
                <a:latin typeface="Arial" panose="020B0604020202020204" pitchFamily="34" charset="0"/>
                <a:ea typeface="Lato Light" panose="020F0502020204030203" pitchFamily="34" charset="0"/>
                <a:cs typeface="Arial" panose="020B0604020202020204" pitchFamily="34" charset="0"/>
              </a:rPr>
              <a:t>drug makers who participate in Medicaid to give significant discounts</a:t>
            </a:r>
            <a:r>
              <a:rPr lang="en-US" sz="1400">
                <a:solidFill>
                  <a:schemeClr val="bg1"/>
                </a:solidFill>
                <a:latin typeface="Arial" panose="020B0604020202020204" pitchFamily="34" charset="0"/>
                <a:ea typeface="Lato Light" panose="020F0502020204030203" pitchFamily="34" charset="0"/>
                <a:cs typeface="Arial" panose="020B0604020202020204" pitchFamily="34" charset="0"/>
              </a:rPr>
              <a:t> to ”covered entities”</a:t>
            </a:r>
          </a:p>
        </p:txBody>
      </p:sp>
      <p:sp>
        <p:nvSpPr>
          <p:cNvPr id="37" name="Rectangle 56">
            <a:extLst>
              <a:ext uri="{FF2B5EF4-FFF2-40B4-BE49-F238E27FC236}">
                <a16:creationId xmlns:a16="http://schemas.microsoft.com/office/drawing/2014/main" id="{038A67BB-6B9F-524C-1713-C65BF7C5D40E}"/>
              </a:ext>
            </a:extLst>
          </p:cNvPr>
          <p:cNvSpPr/>
          <p:nvPr/>
        </p:nvSpPr>
        <p:spPr>
          <a:xfrm>
            <a:off x="896073" y="2789287"/>
            <a:ext cx="4601902" cy="738664"/>
          </a:xfrm>
          <a:prstGeom prst="rect">
            <a:avLst/>
          </a:prstGeom>
        </p:spPr>
        <p:txBody>
          <a:bodyPr wrap="square">
            <a:spAutoFit/>
          </a:bodyPr>
          <a:lstStyle/>
          <a:p>
            <a:r>
              <a:rPr lang="en-US" sz="1400" b="1" dirty="0">
                <a:solidFill>
                  <a:schemeClr val="bg1"/>
                </a:solidFill>
                <a:latin typeface="Arial" panose="020B0604020202020204" pitchFamily="34" charset="0"/>
                <a:ea typeface="Lato Light" panose="020F0502020204030203" pitchFamily="34" charset="0"/>
                <a:cs typeface="Arial" panose="020B0604020202020204" pitchFamily="34" charset="0"/>
              </a:rPr>
              <a:t>“Covered entities” </a:t>
            </a:r>
            <a:r>
              <a:rPr lang="en-US" sz="1400" dirty="0">
                <a:solidFill>
                  <a:schemeClr val="bg1"/>
                </a:solidFill>
                <a:latin typeface="Arial" panose="020B0604020202020204" pitchFamily="34" charset="0"/>
                <a:ea typeface="Lato Light" panose="020F0502020204030203" pitchFamily="34" charset="0"/>
                <a:cs typeface="Arial" panose="020B0604020202020204" pitchFamily="34" charset="0"/>
              </a:rPr>
              <a:t>are hospitals and providers that qualify for 340B discounts; almost 80% of  340B purchases are made by disproportionate share hospitals </a:t>
            </a:r>
          </a:p>
        </p:txBody>
      </p:sp>
      <p:sp>
        <p:nvSpPr>
          <p:cNvPr id="42" name="Rectangle 56">
            <a:extLst>
              <a:ext uri="{FF2B5EF4-FFF2-40B4-BE49-F238E27FC236}">
                <a16:creationId xmlns:a16="http://schemas.microsoft.com/office/drawing/2014/main" id="{C01ACB36-68D9-1A18-749F-DB3EEC756F58}"/>
              </a:ext>
            </a:extLst>
          </p:cNvPr>
          <p:cNvSpPr/>
          <p:nvPr/>
        </p:nvSpPr>
        <p:spPr>
          <a:xfrm>
            <a:off x="6288091" y="1779678"/>
            <a:ext cx="4887271" cy="738664"/>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While participating pharmaceutical companies must give providers discounts for outpatient drugs, there is </a:t>
            </a:r>
            <a:r>
              <a:rPr lang="en-US" sz="1400" b="1">
                <a:latin typeface="Arial" panose="020B0604020202020204" pitchFamily="34" charset="0"/>
                <a:ea typeface="Lato Light" panose="020F0502020204030203" pitchFamily="34" charset="0"/>
                <a:cs typeface="Arial" panose="020B0604020202020204" pitchFamily="34" charset="0"/>
              </a:rPr>
              <a:t>no requirement that discounts be passed on to patients </a:t>
            </a:r>
          </a:p>
        </p:txBody>
      </p:sp>
      <p:sp>
        <p:nvSpPr>
          <p:cNvPr id="44" name="Rectangle 56">
            <a:extLst>
              <a:ext uri="{FF2B5EF4-FFF2-40B4-BE49-F238E27FC236}">
                <a16:creationId xmlns:a16="http://schemas.microsoft.com/office/drawing/2014/main" id="{99562275-FA32-12BF-141E-B334B97E6CA3}"/>
              </a:ext>
            </a:extLst>
          </p:cNvPr>
          <p:cNvSpPr/>
          <p:nvPr/>
        </p:nvSpPr>
        <p:spPr>
          <a:xfrm>
            <a:off x="6288090" y="2810114"/>
            <a:ext cx="4887272" cy="738664"/>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Some have argued that </a:t>
            </a:r>
            <a:r>
              <a:rPr lang="en-US" sz="1400" b="1">
                <a:latin typeface="Arial" panose="020B0604020202020204" pitchFamily="34" charset="0"/>
                <a:ea typeface="Lato Light" panose="020F0502020204030203" pitchFamily="34" charset="0"/>
                <a:cs typeface="Arial" panose="020B0604020202020204" pitchFamily="34" charset="0"/>
              </a:rPr>
              <a:t>eligibility for the program has become too broad</a:t>
            </a:r>
            <a:r>
              <a:rPr lang="en-US" sz="1400">
                <a:latin typeface="Arial" panose="020B0604020202020204" pitchFamily="34" charset="0"/>
                <a:ea typeface="Lato Light" panose="020F0502020204030203" pitchFamily="34" charset="0"/>
                <a:cs typeface="Arial" panose="020B0604020202020204" pitchFamily="34" charset="0"/>
              </a:rPr>
              <a:t>: the number of covered entities increased &gt;600% between 2000 and 2020, to reach 50,000</a:t>
            </a:r>
          </a:p>
        </p:txBody>
      </p:sp>
      <p:sp>
        <p:nvSpPr>
          <p:cNvPr id="46" name="Rectangle 45">
            <a:extLst>
              <a:ext uri="{FF2B5EF4-FFF2-40B4-BE49-F238E27FC236}">
                <a16:creationId xmlns:a16="http://schemas.microsoft.com/office/drawing/2014/main" id="{6545D70C-BF1F-0ED3-C593-C0EC558EE250}"/>
              </a:ext>
            </a:extLst>
          </p:cNvPr>
          <p:cNvSpPr/>
          <p:nvPr/>
        </p:nvSpPr>
        <p:spPr>
          <a:xfrm>
            <a:off x="6288090" y="3818474"/>
            <a:ext cx="5007837" cy="738664"/>
          </a:xfrm>
          <a:prstGeom prst="rect">
            <a:avLst/>
          </a:prstGeom>
        </p:spPr>
        <p:txBody>
          <a:bodyPr wrap="square">
            <a:spAutoFit/>
          </a:bodyPr>
          <a:lstStyle/>
          <a:p>
            <a:r>
              <a:rPr lang="en-US" sz="1400" dirty="0">
                <a:latin typeface="Arial" panose="020B0604020202020204" pitchFamily="34" charset="0"/>
                <a:ea typeface="Lato Light" panose="020F0502020204030203" pitchFamily="34" charset="0"/>
                <a:cs typeface="Arial" panose="020B0604020202020204" pitchFamily="34" charset="0"/>
              </a:rPr>
              <a:t>“Contract pharmacies” that gain access to 340B pricing from covered entities have been </a:t>
            </a:r>
            <a:r>
              <a:rPr lang="en-US" sz="1400" b="1" dirty="0">
                <a:latin typeface="Arial" panose="020B0604020202020204" pitchFamily="34" charset="0"/>
                <a:ea typeface="Lato Light" panose="020F0502020204030203" pitchFamily="34" charset="0"/>
                <a:cs typeface="Arial" panose="020B0604020202020204" pitchFamily="34" charset="0"/>
              </a:rPr>
              <a:t>accused of profiting from the discounts </a:t>
            </a:r>
            <a:r>
              <a:rPr lang="en-US" sz="1400" dirty="0">
                <a:latin typeface="Arial" panose="020B0604020202020204" pitchFamily="34" charset="0"/>
                <a:ea typeface="Lato Light" panose="020F0502020204030203" pitchFamily="34" charset="0"/>
                <a:cs typeface="Arial" panose="020B0604020202020204" pitchFamily="34" charset="0"/>
              </a:rPr>
              <a:t>without generating savings for patients </a:t>
            </a:r>
          </a:p>
        </p:txBody>
      </p:sp>
      <p:sp>
        <p:nvSpPr>
          <p:cNvPr id="47" name="CuadroTexto 395">
            <a:extLst>
              <a:ext uri="{FF2B5EF4-FFF2-40B4-BE49-F238E27FC236}">
                <a16:creationId xmlns:a16="http://schemas.microsoft.com/office/drawing/2014/main" id="{0FD3B35E-336D-2FBE-9BFF-A2F4C338BE6B}"/>
              </a:ext>
            </a:extLst>
          </p:cNvPr>
          <p:cNvSpPr txBox="1"/>
          <p:nvPr/>
        </p:nvSpPr>
        <p:spPr>
          <a:xfrm>
            <a:off x="1999539" y="1200853"/>
            <a:ext cx="2564592" cy="369332"/>
          </a:xfrm>
          <a:prstGeom prst="rect">
            <a:avLst/>
          </a:prstGeom>
          <a:noFill/>
        </p:spPr>
        <p:txBody>
          <a:bodyPr wrap="square" rtlCol="0">
            <a:spAutoFit/>
          </a:bodyPr>
          <a:lstStyle/>
          <a:p>
            <a:pPr algn="ctr"/>
            <a:r>
              <a:rPr lang="en-US">
                <a:solidFill>
                  <a:schemeClr val="tx2"/>
                </a:solidFill>
                <a:latin typeface="Arial" panose="020B0604020202020204" pitchFamily="34" charset="0"/>
                <a:ea typeface="Lato Semibold" panose="020F0502020204030203" pitchFamily="34" charset="0"/>
                <a:cs typeface="Arial" panose="020B0604020202020204" pitchFamily="34" charset="0"/>
              </a:rPr>
              <a:t>Program details </a:t>
            </a:r>
          </a:p>
        </p:txBody>
      </p:sp>
      <p:sp>
        <p:nvSpPr>
          <p:cNvPr id="48" name="CuadroTexto 395">
            <a:extLst>
              <a:ext uri="{FF2B5EF4-FFF2-40B4-BE49-F238E27FC236}">
                <a16:creationId xmlns:a16="http://schemas.microsoft.com/office/drawing/2014/main" id="{1AB2B428-7478-5B69-5BF9-A41A7BDE16DB}"/>
              </a:ext>
            </a:extLst>
          </p:cNvPr>
          <p:cNvSpPr txBox="1"/>
          <p:nvPr/>
        </p:nvSpPr>
        <p:spPr>
          <a:xfrm>
            <a:off x="7472458" y="1218942"/>
            <a:ext cx="2402790" cy="369332"/>
          </a:xfrm>
          <a:prstGeom prst="rect">
            <a:avLst/>
          </a:prstGeom>
          <a:noFill/>
        </p:spPr>
        <p:txBody>
          <a:bodyPr wrap="square" rtlCol="0">
            <a:spAutoFit/>
          </a:bodyPr>
          <a:lstStyle/>
          <a:p>
            <a:pPr algn="ctr"/>
            <a:r>
              <a:rPr lang="en-US">
                <a:solidFill>
                  <a:schemeClr val="tx2"/>
                </a:solidFill>
                <a:latin typeface="Arial" panose="020B0604020202020204" pitchFamily="34" charset="0"/>
                <a:ea typeface="Lato Semibold" panose="020F0502020204030203" pitchFamily="34" charset="0"/>
                <a:cs typeface="Arial" panose="020B0604020202020204" pitchFamily="34" charset="0"/>
              </a:rPr>
              <a:t>Ensuing controversy  </a:t>
            </a:r>
          </a:p>
        </p:txBody>
      </p:sp>
      <p:sp>
        <p:nvSpPr>
          <p:cNvPr id="51" name="Rectangle 56">
            <a:extLst>
              <a:ext uri="{FF2B5EF4-FFF2-40B4-BE49-F238E27FC236}">
                <a16:creationId xmlns:a16="http://schemas.microsoft.com/office/drawing/2014/main" id="{14841D66-5DE9-2F03-7587-58FB6A306C52}"/>
              </a:ext>
            </a:extLst>
          </p:cNvPr>
          <p:cNvSpPr/>
          <p:nvPr/>
        </p:nvSpPr>
        <p:spPr>
          <a:xfrm>
            <a:off x="896073" y="3818474"/>
            <a:ext cx="4601902" cy="738664"/>
          </a:xfrm>
          <a:prstGeom prst="rect">
            <a:avLst/>
          </a:prstGeom>
        </p:spPr>
        <p:txBody>
          <a:bodyPr wrap="square">
            <a:spAutoFit/>
          </a:bodyPr>
          <a:lstStyle/>
          <a:p>
            <a:r>
              <a:rPr lang="en-US" sz="1400">
                <a:solidFill>
                  <a:schemeClr val="bg1"/>
                </a:solidFill>
                <a:latin typeface="Arial" panose="020B0604020202020204" pitchFamily="34" charset="0"/>
                <a:ea typeface="Lato Light" panose="020F0502020204030203" pitchFamily="34" charset="0"/>
                <a:cs typeface="Arial" panose="020B0604020202020204" pitchFamily="34" charset="0"/>
              </a:rPr>
              <a:t>The original intent of the program was to help </a:t>
            </a:r>
            <a:r>
              <a:rPr lang="en-US" sz="1400" b="1">
                <a:solidFill>
                  <a:schemeClr val="bg1"/>
                </a:solidFill>
                <a:latin typeface="Arial" panose="020B0604020202020204" pitchFamily="34" charset="0"/>
                <a:ea typeface="Lato Light" panose="020F0502020204030203" pitchFamily="34" charset="0"/>
                <a:cs typeface="Arial" panose="020B0604020202020204" pitchFamily="34" charset="0"/>
              </a:rPr>
              <a:t>reduce costs of safety-net providers</a:t>
            </a:r>
            <a:r>
              <a:rPr lang="en-US" sz="1400">
                <a:solidFill>
                  <a:schemeClr val="bg1"/>
                </a:solidFill>
                <a:latin typeface="Arial" panose="020B0604020202020204" pitchFamily="34" charset="0"/>
                <a:ea typeface="Lato Light" panose="020F0502020204030203" pitchFamily="34" charset="0"/>
                <a:cs typeface="Arial" panose="020B0604020202020204" pitchFamily="34" charset="0"/>
              </a:rPr>
              <a:t> and “stretch scare government resources” to serve more patients  </a:t>
            </a:r>
          </a:p>
        </p:txBody>
      </p:sp>
      <p:sp>
        <p:nvSpPr>
          <p:cNvPr id="52" name="Rounded Rectangle 51">
            <a:extLst>
              <a:ext uri="{FF2B5EF4-FFF2-40B4-BE49-F238E27FC236}">
                <a16:creationId xmlns:a16="http://schemas.microsoft.com/office/drawing/2014/main" id="{A9BAD883-B48D-D5E0-D1C7-A73E194E081A}"/>
              </a:ext>
            </a:extLst>
          </p:cNvPr>
          <p:cNvSpPr/>
          <p:nvPr/>
        </p:nvSpPr>
        <p:spPr>
          <a:xfrm>
            <a:off x="1168701" y="4900430"/>
            <a:ext cx="10185099" cy="156966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pic>
        <p:nvPicPr>
          <p:cNvPr id="54" name="Graphic 53" descr="Gavel with solid fill">
            <a:extLst>
              <a:ext uri="{FF2B5EF4-FFF2-40B4-BE49-F238E27FC236}">
                <a16:creationId xmlns:a16="http://schemas.microsoft.com/office/drawing/2014/main" id="{17417383-4284-82DE-4005-222B2573A1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1500" y="5180690"/>
            <a:ext cx="914400" cy="914400"/>
          </a:xfrm>
          <a:prstGeom prst="rect">
            <a:avLst/>
          </a:prstGeom>
        </p:spPr>
      </p:pic>
      <p:pic>
        <p:nvPicPr>
          <p:cNvPr id="56" name="Graphic 55" descr="Court with solid fill">
            <a:extLst>
              <a:ext uri="{FF2B5EF4-FFF2-40B4-BE49-F238E27FC236}">
                <a16:creationId xmlns:a16="http://schemas.microsoft.com/office/drawing/2014/main" id="{7DE80842-29F6-1DAF-0154-AB6F95A99A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2339" y="5228060"/>
            <a:ext cx="914400" cy="914400"/>
          </a:xfrm>
          <a:prstGeom prst="rect">
            <a:avLst/>
          </a:prstGeom>
        </p:spPr>
      </p:pic>
      <p:sp>
        <p:nvSpPr>
          <p:cNvPr id="58" name="CuadroTexto 395">
            <a:extLst>
              <a:ext uri="{FF2B5EF4-FFF2-40B4-BE49-F238E27FC236}">
                <a16:creationId xmlns:a16="http://schemas.microsoft.com/office/drawing/2014/main" id="{CC1874C8-9D1E-53C9-2E74-6F1B2971B06C}"/>
              </a:ext>
            </a:extLst>
          </p:cNvPr>
          <p:cNvSpPr txBox="1"/>
          <p:nvPr/>
        </p:nvSpPr>
        <p:spPr>
          <a:xfrm>
            <a:off x="4813704" y="4972120"/>
            <a:ext cx="2564592" cy="369332"/>
          </a:xfrm>
          <a:prstGeom prst="rect">
            <a:avLst/>
          </a:prstGeom>
          <a:noFill/>
        </p:spPr>
        <p:txBody>
          <a:bodyPr wrap="square" rtlCol="0">
            <a:spAutoFit/>
          </a:bodyPr>
          <a:lstStyle/>
          <a:p>
            <a:pPr algn="ctr"/>
            <a:r>
              <a:rPr lang="en-US">
                <a:solidFill>
                  <a:schemeClr val="tx2"/>
                </a:solidFill>
                <a:latin typeface="Arial" panose="020B0604020202020204" pitchFamily="34" charset="0"/>
                <a:ea typeface="Lato Semibold" panose="020F0502020204030203" pitchFamily="34" charset="0"/>
                <a:cs typeface="Arial" panose="020B0604020202020204" pitchFamily="34" charset="0"/>
              </a:rPr>
              <a:t>Recent legal activity </a:t>
            </a:r>
          </a:p>
        </p:txBody>
      </p:sp>
      <p:sp>
        <p:nvSpPr>
          <p:cNvPr id="59" name="Rectangle 56">
            <a:extLst>
              <a:ext uri="{FF2B5EF4-FFF2-40B4-BE49-F238E27FC236}">
                <a16:creationId xmlns:a16="http://schemas.microsoft.com/office/drawing/2014/main" id="{E3498824-8405-5B4E-92B2-333BC999CE75}"/>
              </a:ext>
            </a:extLst>
          </p:cNvPr>
          <p:cNvSpPr/>
          <p:nvPr/>
        </p:nvSpPr>
        <p:spPr>
          <a:xfrm>
            <a:off x="2511279" y="5329334"/>
            <a:ext cx="3584721" cy="954107"/>
          </a:xfrm>
          <a:prstGeom prst="rect">
            <a:avLst/>
          </a:prstGeom>
        </p:spPr>
        <p:txBody>
          <a:bodyPr wrap="square">
            <a:spAutoFit/>
          </a:bodyPr>
          <a:lstStyle/>
          <a:p>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Last year the Supreme Court ruled that an attempt by HHS to lower hospital reimbursement for certain 340B drugs was improper and hospitals must be paid back </a:t>
            </a:r>
            <a:endPar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
        <p:nvSpPr>
          <p:cNvPr id="60" name="Rectangle 56">
            <a:extLst>
              <a:ext uri="{FF2B5EF4-FFF2-40B4-BE49-F238E27FC236}">
                <a16:creationId xmlns:a16="http://schemas.microsoft.com/office/drawing/2014/main" id="{5203A30C-A4C4-0D6C-C040-0C0B91936A11}"/>
              </a:ext>
            </a:extLst>
          </p:cNvPr>
          <p:cNvSpPr/>
          <p:nvPr/>
        </p:nvSpPr>
        <p:spPr>
          <a:xfrm>
            <a:off x="6261250" y="5329334"/>
            <a:ext cx="3800250" cy="954107"/>
          </a:xfrm>
          <a:prstGeom prst="rect">
            <a:avLst/>
          </a:prstGeom>
        </p:spPr>
        <p:txBody>
          <a:bodyPr wrap="square">
            <a:spAutoFit/>
          </a:bodyPr>
          <a:lstStyle/>
          <a:p>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Many drug makers are imposing restrictions on how discounts will be paid (ex: limiting the number of contract pharmacies), prompting lawsuits and government investigations  </a:t>
            </a:r>
            <a:endParaRPr lang="en-US" sz="1400" b="1">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Tree>
    <p:extLst>
      <p:ext uri="{BB962C8B-B14F-4D97-AF65-F5344CB8AC3E}">
        <p14:creationId xmlns:p14="http://schemas.microsoft.com/office/powerpoint/2010/main" val="103678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04D14405-8A49-F75C-89F7-BE34F6BEFBD3}"/>
              </a:ext>
            </a:extLst>
          </p:cNvPr>
          <p:cNvSpPr/>
          <p:nvPr/>
        </p:nvSpPr>
        <p:spPr>
          <a:xfrm>
            <a:off x="755422" y="2909706"/>
            <a:ext cx="5159241" cy="3305899"/>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B1833-A985-25AF-3FA3-69C2EDDBE1BF}"/>
              </a:ext>
            </a:extLst>
          </p:cNvPr>
          <p:cNvSpPr>
            <a:spLocks noGrp="1"/>
          </p:cNvSpPr>
          <p:nvPr>
            <p:ph type="title"/>
          </p:nvPr>
        </p:nvSpPr>
        <p:spPr/>
        <p:txBody>
          <a:bodyPr/>
          <a:lstStyle/>
          <a:p>
            <a:r>
              <a:rPr lang="en-US"/>
              <a:t>Topic #3: Pharmacy benefit managers (PBMs) </a:t>
            </a:r>
          </a:p>
        </p:txBody>
      </p:sp>
      <p:sp>
        <p:nvSpPr>
          <p:cNvPr id="3" name="TextBox 2">
            <a:extLst>
              <a:ext uri="{FF2B5EF4-FFF2-40B4-BE49-F238E27FC236}">
                <a16:creationId xmlns:a16="http://schemas.microsoft.com/office/drawing/2014/main" id="{A4E97785-BF8B-4076-AE6D-13C9959791D9}"/>
              </a:ext>
            </a:extLst>
          </p:cNvPr>
          <p:cNvSpPr txBox="1"/>
          <p:nvPr/>
        </p:nvSpPr>
        <p:spPr>
          <a:xfrm>
            <a:off x="838200" y="1258096"/>
            <a:ext cx="9444941" cy="338554"/>
          </a:xfrm>
          <a:prstGeom prst="rect">
            <a:avLst/>
          </a:prstGeom>
          <a:noFill/>
        </p:spPr>
        <p:txBody>
          <a:bodyPr wrap="square" rtlCol="0">
            <a:spAutoFit/>
          </a:bodyPr>
          <a:lstStyle/>
          <a:p>
            <a:r>
              <a:rPr lang="en-US" sz="1600">
                <a:solidFill>
                  <a:schemeClr val="tx2"/>
                </a:solidFill>
              </a:rPr>
              <a:t>Primary functions of PBMs</a:t>
            </a:r>
          </a:p>
        </p:txBody>
      </p:sp>
      <p:grpSp>
        <p:nvGrpSpPr>
          <p:cNvPr id="29" name="Group 28">
            <a:extLst>
              <a:ext uri="{FF2B5EF4-FFF2-40B4-BE49-F238E27FC236}">
                <a16:creationId xmlns:a16="http://schemas.microsoft.com/office/drawing/2014/main" id="{EF158FDC-5490-C67A-BD53-E9C81D5EE5DD}"/>
              </a:ext>
            </a:extLst>
          </p:cNvPr>
          <p:cNvGrpSpPr/>
          <p:nvPr/>
        </p:nvGrpSpPr>
        <p:grpSpPr>
          <a:xfrm>
            <a:off x="616671" y="1714569"/>
            <a:ext cx="3476272" cy="749901"/>
            <a:chOff x="1026279" y="1912621"/>
            <a:chExt cx="3476272" cy="749901"/>
          </a:xfrm>
        </p:grpSpPr>
        <p:sp>
          <p:nvSpPr>
            <p:cNvPr id="7" name="Freeform 1">
              <a:extLst>
                <a:ext uri="{FF2B5EF4-FFF2-40B4-BE49-F238E27FC236}">
                  <a16:creationId xmlns:a16="http://schemas.microsoft.com/office/drawing/2014/main" id="{8F8E31EC-46D8-AEA7-0C04-5A4FC0C08FB4}"/>
                </a:ext>
              </a:extLst>
            </p:cNvPr>
            <p:cNvSpPr/>
            <p:nvPr/>
          </p:nvSpPr>
          <p:spPr>
            <a:xfrm>
              <a:off x="1046726" y="1912621"/>
              <a:ext cx="3455825" cy="738664"/>
            </a:xfrm>
            <a:custGeom>
              <a:avLst/>
              <a:gdLst/>
              <a:ahLst/>
              <a:cxnLst>
                <a:cxn ang="3cd4">
                  <a:pos x="hc" y="t"/>
                </a:cxn>
                <a:cxn ang="cd2">
                  <a:pos x="l" y="vc"/>
                </a:cxn>
                <a:cxn ang="cd4">
                  <a:pos x="hc" y="b"/>
                </a:cxn>
                <a:cxn ang="0">
                  <a:pos x="r" y="vc"/>
                </a:cxn>
              </a:cxnLst>
              <a:rect l="l" t="t" r="r" b="b"/>
              <a:pathLst>
                <a:path w="7067" h="1665">
                  <a:moveTo>
                    <a:pt x="6235" y="1665"/>
                  </a:moveTo>
                  <a:lnTo>
                    <a:pt x="833" y="1665"/>
                  </a:lnTo>
                  <a:cubicBezTo>
                    <a:pt x="373" y="1665"/>
                    <a:pt x="0" y="1292"/>
                    <a:pt x="0" y="833"/>
                  </a:cubicBezTo>
                  <a:cubicBezTo>
                    <a:pt x="0" y="372"/>
                    <a:pt x="373" y="0"/>
                    <a:pt x="833" y="0"/>
                  </a:cubicBezTo>
                  <a:lnTo>
                    <a:pt x="6235" y="0"/>
                  </a:lnTo>
                  <a:cubicBezTo>
                    <a:pt x="6695" y="0"/>
                    <a:pt x="7067" y="372"/>
                    <a:pt x="7067" y="833"/>
                  </a:cubicBezTo>
                  <a:cubicBezTo>
                    <a:pt x="7067" y="1292"/>
                    <a:pt x="6695" y="1665"/>
                    <a:pt x="6235" y="1665"/>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anose="020B0604020202020204" pitchFamily="34" charset="0"/>
                <a:ea typeface="Arial Unicode MS" pitchFamily="2"/>
                <a:cs typeface="Arial" panose="020B0604020202020204" pitchFamily="34" charset="0"/>
              </a:endParaRPr>
            </a:p>
          </p:txBody>
        </p:sp>
        <p:sp>
          <p:nvSpPr>
            <p:cNvPr id="8" name="Freeform 2">
              <a:extLst>
                <a:ext uri="{FF2B5EF4-FFF2-40B4-BE49-F238E27FC236}">
                  <a16:creationId xmlns:a16="http://schemas.microsoft.com/office/drawing/2014/main" id="{A39C2A2B-6DAB-26AE-2430-6DA79908D38D}"/>
                </a:ext>
              </a:extLst>
            </p:cNvPr>
            <p:cNvSpPr/>
            <p:nvPr/>
          </p:nvSpPr>
          <p:spPr>
            <a:xfrm>
              <a:off x="1026279" y="1942643"/>
              <a:ext cx="664538" cy="664217"/>
            </a:xfrm>
            <a:custGeom>
              <a:avLst/>
              <a:gdLst/>
              <a:ahLst/>
              <a:cxnLst>
                <a:cxn ang="3cd4">
                  <a:pos x="hc" y="t"/>
                </a:cxn>
                <a:cxn ang="cd2">
                  <a:pos x="l" y="vc"/>
                </a:cxn>
                <a:cxn ang="cd4">
                  <a:pos x="hc" y="b"/>
                </a:cxn>
                <a:cxn ang="0">
                  <a:pos x="r" y="vc"/>
                </a:cxn>
              </a:cxnLst>
              <a:rect l="l" t="t" r="r" b="b"/>
              <a:pathLst>
                <a:path w="2070" h="2069">
                  <a:moveTo>
                    <a:pt x="0" y="1035"/>
                  </a:moveTo>
                  <a:cubicBezTo>
                    <a:pt x="0" y="1606"/>
                    <a:pt x="464" y="2069"/>
                    <a:pt x="1035" y="2069"/>
                  </a:cubicBezTo>
                  <a:cubicBezTo>
                    <a:pt x="1606" y="2069"/>
                    <a:pt x="2070" y="1606"/>
                    <a:pt x="2070" y="1035"/>
                  </a:cubicBezTo>
                  <a:cubicBezTo>
                    <a:pt x="2070" y="463"/>
                    <a:pt x="1606" y="0"/>
                    <a:pt x="1035" y="0"/>
                  </a:cubicBezTo>
                  <a:cubicBezTo>
                    <a:pt x="464" y="0"/>
                    <a:pt x="0" y="463"/>
                    <a:pt x="0" y="1035"/>
                  </a:cubicBezTo>
                  <a:close/>
                </a:path>
              </a:pathLst>
            </a:custGeom>
            <a:solidFill>
              <a:srgbClr val="FFFFFF"/>
            </a:solidFill>
            <a:ln w="76200" cap="flat">
              <a:solidFill>
                <a:schemeClr val="accent1"/>
              </a:solidFill>
              <a:prstDash val="solid"/>
            </a:ln>
          </p:spPr>
          <p:txBody>
            <a:bodyPr vert="horz" wrap="none" lIns="45000" tIns="22500" rIns="45000" bIns="22500" anchor="ctr" anchorCtr="1" compatLnSpc="0"/>
            <a:lstStyle/>
            <a:p>
              <a:pPr hangingPunct="0"/>
              <a:endParaRPr lang="en-US" sz="900">
                <a:latin typeface="Arial" panose="020B0604020202020204" pitchFamily="34" charset="0"/>
                <a:ea typeface="Arial Unicode MS" pitchFamily="2"/>
                <a:cs typeface="Arial" panose="020B0604020202020204" pitchFamily="34" charset="0"/>
              </a:endParaRPr>
            </a:p>
          </p:txBody>
        </p:sp>
        <p:sp>
          <p:nvSpPr>
            <p:cNvPr id="15" name="CuadroTexto 370">
              <a:extLst>
                <a:ext uri="{FF2B5EF4-FFF2-40B4-BE49-F238E27FC236}">
                  <a16:creationId xmlns:a16="http://schemas.microsoft.com/office/drawing/2014/main" id="{40F7118B-EFA4-5804-1E84-D8B788192605}"/>
                </a:ext>
              </a:extLst>
            </p:cNvPr>
            <p:cNvSpPr txBox="1"/>
            <p:nvPr/>
          </p:nvSpPr>
          <p:spPr>
            <a:xfrm>
              <a:off x="1165030" y="2007835"/>
              <a:ext cx="407484" cy="553998"/>
            </a:xfrm>
            <a:prstGeom prst="rect">
              <a:avLst/>
            </a:prstGeom>
            <a:noFill/>
          </p:spPr>
          <p:txBody>
            <a:bodyPr wrap="none" rtlCol="0">
              <a:spAutoFit/>
            </a:bodyPr>
            <a:lstStyle/>
            <a:p>
              <a:r>
                <a:rPr lang="en-US" sz="3000">
                  <a:solidFill>
                    <a:schemeClr val="tx2"/>
                  </a:solidFill>
                  <a:latin typeface="Arial" panose="020B0604020202020204" pitchFamily="34" charset="0"/>
                  <a:ea typeface="Lato" charset="0"/>
                  <a:cs typeface="Arial" panose="020B0604020202020204" pitchFamily="34" charset="0"/>
                </a:rPr>
                <a:t>1</a:t>
              </a:r>
            </a:p>
          </p:txBody>
        </p:sp>
        <p:sp>
          <p:nvSpPr>
            <p:cNvPr id="19" name="CuadroTexto 374">
              <a:extLst>
                <a:ext uri="{FF2B5EF4-FFF2-40B4-BE49-F238E27FC236}">
                  <a16:creationId xmlns:a16="http://schemas.microsoft.com/office/drawing/2014/main" id="{3543D272-2357-CA9A-BC68-E41FD5805146}"/>
                </a:ext>
              </a:extLst>
            </p:cNvPr>
            <p:cNvSpPr txBox="1"/>
            <p:nvPr/>
          </p:nvSpPr>
          <p:spPr>
            <a:xfrm>
              <a:off x="1690817" y="1923858"/>
              <a:ext cx="2719236" cy="738664"/>
            </a:xfrm>
            <a:prstGeom prst="rect">
              <a:avLst/>
            </a:prstGeom>
            <a:noFill/>
          </p:spPr>
          <p:txBody>
            <a:bodyPr wrap="square" rtlCol="0">
              <a:spAutoFit/>
            </a:bodyPr>
            <a:lstStyle/>
            <a:p>
              <a:r>
                <a:rPr lang="en-US" sz="1400">
                  <a:solidFill>
                    <a:schemeClr val="bg1"/>
                  </a:solidFill>
                  <a:latin typeface="Arial" panose="020B0604020202020204" pitchFamily="34" charset="0"/>
                  <a:ea typeface="Lato" charset="0"/>
                  <a:cs typeface="Arial" panose="020B0604020202020204" pitchFamily="34" charset="0"/>
                </a:rPr>
                <a:t>Negotiate prices, discounts, and rebates with manufacturers on behalf of payers </a:t>
              </a:r>
            </a:p>
          </p:txBody>
        </p:sp>
      </p:grpSp>
      <p:grpSp>
        <p:nvGrpSpPr>
          <p:cNvPr id="30" name="Group 29">
            <a:extLst>
              <a:ext uri="{FF2B5EF4-FFF2-40B4-BE49-F238E27FC236}">
                <a16:creationId xmlns:a16="http://schemas.microsoft.com/office/drawing/2014/main" id="{709DF552-3D83-6169-C52B-1FD2253251F0}"/>
              </a:ext>
            </a:extLst>
          </p:cNvPr>
          <p:cNvGrpSpPr/>
          <p:nvPr/>
        </p:nvGrpSpPr>
        <p:grpSpPr>
          <a:xfrm>
            <a:off x="4373292" y="1714569"/>
            <a:ext cx="3476272" cy="749901"/>
            <a:chOff x="1026279" y="1912621"/>
            <a:chExt cx="3476272" cy="749901"/>
          </a:xfrm>
        </p:grpSpPr>
        <p:sp>
          <p:nvSpPr>
            <p:cNvPr id="31" name="Freeform 1">
              <a:extLst>
                <a:ext uri="{FF2B5EF4-FFF2-40B4-BE49-F238E27FC236}">
                  <a16:creationId xmlns:a16="http://schemas.microsoft.com/office/drawing/2014/main" id="{6150BFCA-1C12-0D9D-D8A6-142E8E48D58C}"/>
                </a:ext>
              </a:extLst>
            </p:cNvPr>
            <p:cNvSpPr/>
            <p:nvPr/>
          </p:nvSpPr>
          <p:spPr>
            <a:xfrm>
              <a:off x="1046726" y="1912621"/>
              <a:ext cx="3455825" cy="738664"/>
            </a:xfrm>
            <a:custGeom>
              <a:avLst/>
              <a:gdLst/>
              <a:ahLst/>
              <a:cxnLst>
                <a:cxn ang="3cd4">
                  <a:pos x="hc" y="t"/>
                </a:cxn>
                <a:cxn ang="cd2">
                  <a:pos x="l" y="vc"/>
                </a:cxn>
                <a:cxn ang="cd4">
                  <a:pos x="hc" y="b"/>
                </a:cxn>
                <a:cxn ang="0">
                  <a:pos x="r" y="vc"/>
                </a:cxn>
              </a:cxnLst>
              <a:rect l="l" t="t" r="r" b="b"/>
              <a:pathLst>
                <a:path w="7067" h="1665">
                  <a:moveTo>
                    <a:pt x="6235" y="1665"/>
                  </a:moveTo>
                  <a:lnTo>
                    <a:pt x="833" y="1665"/>
                  </a:lnTo>
                  <a:cubicBezTo>
                    <a:pt x="373" y="1665"/>
                    <a:pt x="0" y="1292"/>
                    <a:pt x="0" y="833"/>
                  </a:cubicBezTo>
                  <a:cubicBezTo>
                    <a:pt x="0" y="372"/>
                    <a:pt x="373" y="0"/>
                    <a:pt x="833" y="0"/>
                  </a:cubicBezTo>
                  <a:lnTo>
                    <a:pt x="6235" y="0"/>
                  </a:lnTo>
                  <a:cubicBezTo>
                    <a:pt x="6695" y="0"/>
                    <a:pt x="7067" y="372"/>
                    <a:pt x="7067" y="833"/>
                  </a:cubicBezTo>
                  <a:cubicBezTo>
                    <a:pt x="7067" y="1292"/>
                    <a:pt x="6695" y="1665"/>
                    <a:pt x="6235" y="1665"/>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anose="020B0604020202020204" pitchFamily="34" charset="0"/>
                <a:ea typeface="Arial Unicode MS" pitchFamily="2"/>
                <a:cs typeface="Arial" panose="020B0604020202020204" pitchFamily="34" charset="0"/>
              </a:endParaRPr>
            </a:p>
          </p:txBody>
        </p:sp>
        <p:sp>
          <p:nvSpPr>
            <p:cNvPr id="32" name="Freeform 2">
              <a:extLst>
                <a:ext uri="{FF2B5EF4-FFF2-40B4-BE49-F238E27FC236}">
                  <a16:creationId xmlns:a16="http://schemas.microsoft.com/office/drawing/2014/main" id="{8567ACBE-DB25-D856-0D83-867E593DBBA0}"/>
                </a:ext>
              </a:extLst>
            </p:cNvPr>
            <p:cNvSpPr/>
            <p:nvPr/>
          </p:nvSpPr>
          <p:spPr>
            <a:xfrm>
              <a:off x="1026279" y="1942643"/>
              <a:ext cx="664538" cy="664217"/>
            </a:xfrm>
            <a:custGeom>
              <a:avLst/>
              <a:gdLst/>
              <a:ahLst/>
              <a:cxnLst>
                <a:cxn ang="3cd4">
                  <a:pos x="hc" y="t"/>
                </a:cxn>
                <a:cxn ang="cd2">
                  <a:pos x="l" y="vc"/>
                </a:cxn>
                <a:cxn ang="cd4">
                  <a:pos x="hc" y="b"/>
                </a:cxn>
                <a:cxn ang="0">
                  <a:pos x="r" y="vc"/>
                </a:cxn>
              </a:cxnLst>
              <a:rect l="l" t="t" r="r" b="b"/>
              <a:pathLst>
                <a:path w="2070" h="2069">
                  <a:moveTo>
                    <a:pt x="0" y="1035"/>
                  </a:moveTo>
                  <a:cubicBezTo>
                    <a:pt x="0" y="1606"/>
                    <a:pt x="464" y="2069"/>
                    <a:pt x="1035" y="2069"/>
                  </a:cubicBezTo>
                  <a:cubicBezTo>
                    <a:pt x="1606" y="2069"/>
                    <a:pt x="2070" y="1606"/>
                    <a:pt x="2070" y="1035"/>
                  </a:cubicBezTo>
                  <a:cubicBezTo>
                    <a:pt x="2070" y="463"/>
                    <a:pt x="1606" y="0"/>
                    <a:pt x="1035" y="0"/>
                  </a:cubicBezTo>
                  <a:cubicBezTo>
                    <a:pt x="464" y="0"/>
                    <a:pt x="0" y="463"/>
                    <a:pt x="0" y="1035"/>
                  </a:cubicBezTo>
                  <a:close/>
                </a:path>
              </a:pathLst>
            </a:custGeom>
            <a:solidFill>
              <a:srgbClr val="FFFFFF"/>
            </a:solidFill>
            <a:ln w="76200" cap="flat">
              <a:solidFill>
                <a:schemeClr val="accent2"/>
              </a:solidFill>
              <a:prstDash val="solid"/>
            </a:ln>
          </p:spPr>
          <p:txBody>
            <a:bodyPr vert="horz" wrap="none" lIns="45000" tIns="22500" rIns="45000" bIns="22500" anchor="ctr" anchorCtr="1" compatLnSpc="0"/>
            <a:lstStyle/>
            <a:p>
              <a:pPr hangingPunct="0"/>
              <a:endParaRPr lang="en-US" sz="900">
                <a:latin typeface="Arial" panose="020B0604020202020204" pitchFamily="34" charset="0"/>
                <a:ea typeface="Arial Unicode MS" pitchFamily="2"/>
                <a:cs typeface="Arial" panose="020B0604020202020204" pitchFamily="34" charset="0"/>
              </a:endParaRPr>
            </a:p>
          </p:txBody>
        </p:sp>
        <p:sp>
          <p:nvSpPr>
            <p:cNvPr id="33" name="CuadroTexto 370">
              <a:extLst>
                <a:ext uri="{FF2B5EF4-FFF2-40B4-BE49-F238E27FC236}">
                  <a16:creationId xmlns:a16="http://schemas.microsoft.com/office/drawing/2014/main" id="{20A895F7-D4BC-9AE9-DD3F-3BDD39B79CB0}"/>
                </a:ext>
              </a:extLst>
            </p:cNvPr>
            <p:cNvSpPr txBox="1"/>
            <p:nvPr/>
          </p:nvSpPr>
          <p:spPr>
            <a:xfrm>
              <a:off x="1165030" y="2007835"/>
              <a:ext cx="397866" cy="553998"/>
            </a:xfrm>
            <a:prstGeom prst="rect">
              <a:avLst/>
            </a:prstGeom>
            <a:noFill/>
          </p:spPr>
          <p:txBody>
            <a:bodyPr wrap="none" rtlCol="0">
              <a:spAutoFit/>
            </a:bodyPr>
            <a:lstStyle/>
            <a:p>
              <a:r>
                <a:rPr lang="en-US" sz="3000">
                  <a:solidFill>
                    <a:schemeClr val="tx2"/>
                  </a:solidFill>
                  <a:latin typeface="Arial" panose="020B0604020202020204" pitchFamily="34" charset="0"/>
                  <a:ea typeface="Lato" charset="0"/>
                  <a:cs typeface="Arial" panose="020B0604020202020204" pitchFamily="34" charset="0"/>
                </a:rPr>
                <a:t>2</a:t>
              </a:r>
            </a:p>
          </p:txBody>
        </p:sp>
        <p:sp>
          <p:nvSpPr>
            <p:cNvPr id="34" name="CuadroTexto 374">
              <a:extLst>
                <a:ext uri="{FF2B5EF4-FFF2-40B4-BE49-F238E27FC236}">
                  <a16:creationId xmlns:a16="http://schemas.microsoft.com/office/drawing/2014/main" id="{BA97E62B-67CE-37BD-ED14-1BD7ECB404F9}"/>
                </a:ext>
              </a:extLst>
            </p:cNvPr>
            <p:cNvSpPr txBox="1"/>
            <p:nvPr/>
          </p:nvSpPr>
          <p:spPr>
            <a:xfrm>
              <a:off x="1690817" y="1923858"/>
              <a:ext cx="2719236" cy="738664"/>
            </a:xfrm>
            <a:prstGeom prst="rect">
              <a:avLst/>
            </a:prstGeom>
            <a:noFill/>
          </p:spPr>
          <p:txBody>
            <a:bodyPr wrap="square" rtlCol="0">
              <a:spAutoFit/>
            </a:bodyPr>
            <a:lstStyle/>
            <a:p>
              <a:r>
                <a:rPr lang="en-US" sz="1400">
                  <a:solidFill>
                    <a:schemeClr val="bg1"/>
                  </a:solidFill>
                  <a:latin typeface="Arial" panose="020B0604020202020204" pitchFamily="34" charset="0"/>
                  <a:ea typeface="Lato" charset="0"/>
                  <a:cs typeface="Arial" panose="020B0604020202020204" pitchFamily="34" charset="0"/>
                </a:rPr>
                <a:t>Create formularies outlining  which drugs will be covered and at what levels </a:t>
              </a:r>
            </a:p>
          </p:txBody>
        </p:sp>
      </p:grpSp>
      <p:grpSp>
        <p:nvGrpSpPr>
          <p:cNvPr id="35" name="Group 34">
            <a:extLst>
              <a:ext uri="{FF2B5EF4-FFF2-40B4-BE49-F238E27FC236}">
                <a16:creationId xmlns:a16="http://schemas.microsoft.com/office/drawing/2014/main" id="{38090C0F-FE3F-970C-B337-E40F5ECFF5C1}"/>
              </a:ext>
            </a:extLst>
          </p:cNvPr>
          <p:cNvGrpSpPr/>
          <p:nvPr/>
        </p:nvGrpSpPr>
        <p:grpSpPr>
          <a:xfrm>
            <a:off x="8129913" y="1714569"/>
            <a:ext cx="3476272" cy="749901"/>
            <a:chOff x="1026279" y="1912621"/>
            <a:chExt cx="3476272" cy="749901"/>
          </a:xfrm>
        </p:grpSpPr>
        <p:sp>
          <p:nvSpPr>
            <p:cNvPr id="36" name="Freeform 1">
              <a:extLst>
                <a:ext uri="{FF2B5EF4-FFF2-40B4-BE49-F238E27FC236}">
                  <a16:creationId xmlns:a16="http://schemas.microsoft.com/office/drawing/2014/main" id="{17C34035-FBAB-26C0-B028-8D57B8513ACB}"/>
                </a:ext>
              </a:extLst>
            </p:cNvPr>
            <p:cNvSpPr/>
            <p:nvPr/>
          </p:nvSpPr>
          <p:spPr>
            <a:xfrm>
              <a:off x="1046726" y="1912621"/>
              <a:ext cx="3455825" cy="738664"/>
            </a:xfrm>
            <a:custGeom>
              <a:avLst/>
              <a:gdLst/>
              <a:ahLst/>
              <a:cxnLst>
                <a:cxn ang="3cd4">
                  <a:pos x="hc" y="t"/>
                </a:cxn>
                <a:cxn ang="cd2">
                  <a:pos x="l" y="vc"/>
                </a:cxn>
                <a:cxn ang="cd4">
                  <a:pos x="hc" y="b"/>
                </a:cxn>
                <a:cxn ang="0">
                  <a:pos x="r" y="vc"/>
                </a:cxn>
              </a:cxnLst>
              <a:rect l="l" t="t" r="r" b="b"/>
              <a:pathLst>
                <a:path w="7067" h="1665">
                  <a:moveTo>
                    <a:pt x="6235" y="1665"/>
                  </a:moveTo>
                  <a:lnTo>
                    <a:pt x="833" y="1665"/>
                  </a:lnTo>
                  <a:cubicBezTo>
                    <a:pt x="373" y="1665"/>
                    <a:pt x="0" y="1292"/>
                    <a:pt x="0" y="833"/>
                  </a:cubicBezTo>
                  <a:cubicBezTo>
                    <a:pt x="0" y="372"/>
                    <a:pt x="373" y="0"/>
                    <a:pt x="833" y="0"/>
                  </a:cubicBezTo>
                  <a:lnTo>
                    <a:pt x="6235" y="0"/>
                  </a:lnTo>
                  <a:cubicBezTo>
                    <a:pt x="6695" y="0"/>
                    <a:pt x="7067" y="372"/>
                    <a:pt x="7067" y="833"/>
                  </a:cubicBezTo>
                  <a:cubicBezTo>
                    <a:pt x="7067" y="1292"/>
                    <a:pt x="6695" y="1665"/>
                    <a:pt x="6235" y="166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solidFill>
                  <a:schemeClr val="accent3"/>
                </a:solidFill>
                <a:latin typeface="Arial" panose="020B0604020202020204" pitchFamily="34" charset="0"/>
                <a:ea typeface="Arial Unicode MS" pitchFamily="2"/>
                <a:cs typeface="Arial" panose="020B0604020202020204" pitchFamily="34" charset="0"/>
              </a:endParaRPr>
            </a:p>
          </p:txBody>
        </p:sp>
        <p:sp>
          <p:nvSpPr>
            <p:cNvPr id="37" name="Freeform 2">
              <a:extLst>
                <a:ext uri="{FF2B5EF4-FFF2-40B4-BE49-F238E27FC236}">
                  <a16:creationId xmlns:a16="http://schemas.microsoft.com/office/drawing/2014/main" id="{A6AAC11E-0EE4-989E-21F5-B87CC4C3D00B}"/>
                </a:ext>
              </a:extLst>
            </p:cNvPr>
            <p:cNvSpPr/>
            <p:nvPr/>
          </p:nvSpPr>
          <p:spPr>
            <a:xfrm>
              <a:off x="1026279" y="1942643"/>
              <a:ext cx="664538" cy="664217"/>
            </a:xfrm>
            <a:custGeom>
              <a:avLst/>
              <a:gdLst/>
              <a:ahLst/>
              <a:cxnLst>
                <a:cxn ang="3cd4">
                  <a:pos x="hc" y="t"/>
                </a:cxn>
                <a:cxn ang="cd2">
                  <a:pos x="l" y="vc"/>
                </a:cxn>
                <a:cxn ang="cd4">
                  <a:pos x="hc" y="b"/>
                </a:cxn>
                <a:cxn ang="0">
                  <a:pos x="r" y="vc"/>
                </a:cxn>
              </a:cxnLst>
              <a:rect l="l" t="t" r="r" b="b"/>
              <a:pathLst>
                <a:path w="2070" h="2069">
                  <a:moveTo>
                    <a:pt x="0" y="1035"/>
                  </a:moveTo>
                  <a:cubicBezTo>
                    <a:pt x="0" y="1606"/>
                    <a:pt x="464" y="2069"/>
                    <a:pt x="1035" y="2069"/>
                  </a:cubicBezTo>
                  <a:cubicBezTo>
                    <a:pt x="1606" y="2069"/>
                    <a:pt x="2070" y="1606"/>
                    <a:pt x="2070" y="1035"/>
                  </a:cubicBezTo>
                  <a:cubicBezTo>
                    <a:pt x="2070" y="463"/>
                    <a:pt x="1606" y="0"/>
                    <a:pt x="1035" y="0"/>
                  </a:cubicBezTo>
                  <a:cubicBezTo>
                    <a:pt x="464" y="0"/>
                    <a:pt x="0" y="463"/>
                    <a:pt x="0" y="1035"/>
                  </a:cubicBezTo>
                  <a:close/>
                </a:path>
              </a:pathLst>
            </a:custGeom>
            <a:solidFill>
              <a:srgbClr val="FFFFFF"/>
            </a:solidFill>
            <a:ln w="76200" cap="flat">
              <a:solidFill>
                <a:schemeClr val="accent3"/>
              </a:solidFill>
              <a:prstDash val="solid"/>
            </a:ln>
          </p:spPr>
          <p:txBody>
            <a:bodyPr vert="horz" wrap="none" lIns="45000" tIns="22500" rIns="45000" bIns="22500" anchor="ctr" anchorCtr="1" compatLnSpc="0"/>
            <a:lstStyle/>
            <a:p>
              <a:pPr hangingPunct="0"/>
              <a:endParaRPr lang="en-US" sz="900">
                <a:latin typeface="Arial" panose="020B0604020202020204" pitchFamily="34" charset="0"/>
                <a:ea typeface="Arial Unicode MS" pitchFamily="2"/>
                <a:cs typeface="Arial" panose="020B0604020202020204" pitchFamily="34" charset="0"/>
              </a:endParaRPr>
            </a:p>
          </p:txBody>
        </p:sp>
        <p:sp>
          <p:nvSpPr>
            <p:cNvPr id="38" name="CuadroTexto 370">
              <a:extLst>
                <a:ext uri="{FF2B5EF4-FFF2-40B4-BE49-F238E27FC236}">
                  <a16:creationId xmlns:a16="http://schemas.microsoft.com/office/drawing/2014/main" id="{7E32BCEE-45B9-3EB6-0B03-27BA6AA7C079}"/>
                </a:ext>
              </a:extLst>
            </p:cNvPr>
            <p:cNvSpPr txBox="1"/>
            <p:nvPr/>
          </p:nvSpPr>
          <p:spPr>
            <a:xfrm>
              <a:off x="1165030" y="2007835"/>
              <a:ext cx="397866" cy="553998"/>
            </a:xfrm>
            <a:prstGeom prst="rect">
              <a:avLst/>
            </a:prstGeom>
            <a:noFill/>
          </p:spPr>
          <p:txBody>
            <a:bodyPr wrap="none" rtlCol="0">
              <a:spAutoFit/>
            </a:bodyPr>
            <a:lstStyle/>
            <a:p>
              <a:r>
                <a:rPr lang="en-US" sz="3000">
                  <a:solidFill>
                    <a:schemeClr val="tx2"/>
                  </a:solidFill>
                  <a:latin typeface="Arial" panose="020B0604020202020204" pitchFamily="34" charset="0"/>
                  <a:ea typeface="Lato" charset="0"/>
                  <a:cs typeface="Arial" panose="020B0604020202020204" pitchFamily="34" charset="0"/>
                </a:rPr>
                <a:t>3</a:t>
              </a:r>
            </a:p>
          </p:txBody>
        </p:sp>
        <p:sp>
          <p:nvSpPr>
            <p:cNvPr id="39" name="CuadroTexto 374">
              <a:extLst>
                <a:ext uri="{FF2B5EF4-FFF2-40B4-BE49-F238E27FC236}">
                  <a16:creationId xmlns:a16="http://schemas.microsoft.com/office/drawing/2014/main" id="{AB47D669-6B94-4356-76AE-61E25E00E2CA}"/>
                </a:ext>
              </a:extLst>
            </p:cNvPr>
            <p:cNvSpPr txBox="1"/>
            <p:nvPr/>
          </p:nvSpPr>
          <p:spPr>
            <a:xfrm>
              <a:off x="1690817" y="1923858"/>
              <a:ext cx="2719236" cy="738664"/>
            </a:xfrm>
            <a:prstGeom prst="rect">
              <a:avLst/>
            </a:prstGeom>
            <a:noFill/>
          </p:spPr>
          <p:txBody>
            <a:bodyPr wrap="square" rtlCol="0">
              <a:spAutoFit/>
            </a:bodyPr>
            <a:lstStyle/>
            <a:p>
              <a:r>
                <a:rPr lang="en-US" sz="1400" dirty="0">
                  <a:solidFill>
                    <a:schemeClr val="bg1"/>
                  </a:solidFill>
                  <a:latin typeface="Arial" panose="020B0604020202020204" pitchFamily="34" charset="0"/>
                  <a:ea typeface="Lato" charset="0"/>
                  <a:cs typeface="Arial" panose="020B0604020202020204" pitchFamily="34" charset="0"/>
                </a:rPr>
                <a:t>Set pharmacy reimbursement for all medications under the pharmacy benefit </a:t>
              </a:r>
            </a:p>
          </p:txBody>
        </p:sp>
      </p:grpSp>
      <p:sp>
        <p:nvSpPr>
          <p:cNvPr id="40" name="TextBox 39">
            <a:extLst>
              <a:ext uri="{FF2B5EF4-FFF2-40B4-BE49-F238E27FC236}">
                <a16:creationId xmlns:a16="http://schemas.microsoft.com/office/drawing/2014/main" id="{278F4200-C535-2ED3-D35C-909CAFA90442}"/>
              </a:ext>
            </a:extLst>
          </p:cNvPr>
          <p:cNvSpPr txBox="1"/>
          <p:nvPr/>
        </p:nvSpPr>
        <p:spPr>
          <a:xfrm>
            <a:off x="988671" y="4700056"/>
            <a:ext cx="4601902" cy="1384995"/>
          </a:xfrm>
          <a:prstGeom prst="rect">
            <a:avLst/>
          </a:prstGeom>
          <a:noFill/>
        </p:spPr>
        <p:txBody>
          <a:bodyPr wrap="square" rtlCol="0">
            <a:spAutoFit/>
          </a:bodyPr>
          <a:lstStyle/>
          <a:p>
            <a:r>
              <a:rPr lang="en-US" sz="1400" i="1">
                <a:solidFill>
                  <a:schemeClr val="tx2"/>
                </a:solidFill>
              </a:rPr>
              <a:t>“Not only do PBMs negotiate better net prices from drug manufacturers and pharmacies, they also reduce waste, improve medication adherence, encourage the use of generics and affordable brands, offer more convenient delivery, and drive quality rather than quantity of care”            </a:t>
            </a:r>
            <a:r>
              <a:rPr lang="en-US" sz="1400">
                <a:solidFill>
                  <a:schemeClr val="tx2"/>
                </a:solidFill>
              </a:rPr>
              <a:t>- Adam </a:t>
            </a:r>
            <a:r>
              <a:rPr lang="en-US" sz="1400" err="1">
                <a:solidFill>
                  <a:schemeClr val="tx2"/>
                </a:solidFill>
              </a:rPr>
              <a:t>Kautzner</a:t>
            </a:r>
            <a:r>
              <a:rPr lang="en-US" sz="1400">
                <a:solidFill>
                  <a:schemeClr val="tx2"/>
                </a:solidFill>
              </a:rPr>
              <a:t>, President of Express Scripts </a:t>
            </a:r>
          </a:p>
        </p:txBody>
      </p:sp>
      <p:sp>
        <p:nvSpPr>
          <p:cNvPr id="42" name="TextBox 41">
            <a:extLst>
              <a:ext uri="{FF2B5EF4-FFF2-40B4-BE49-F238E27FC236}">
                <a16:creationId xmlns:a16="http://schemas.microsoft.com/office/drawing/2014/main" id="{3205B811-B14C-2772-BC07-4B589E45EE5B}"/>
              </a:ext>
            </a:extLst>
          </p:cNvPr>
          <p:cNvSpPr txBox="1"/>
          <p:nvPr/>
        </p:nvSpPr>
        <p:spPr>
          <a:xfrm>
            <a:off x="1501419" y="2948924"/>
            <a:ext cx="3667245" cy="338554"/>
          </a:xfrm>
          <a:prstGeom prst="rect">
            <a:avLst/>
          </a:prstGeom>
          <a:noFill/>
        </p:spPr>
        <p:txBody>
          <a:bodyPr wrap="square" rtlCol="0">
            <a:spAutoFit/>
          </a:bodyPr>
          <a:lstStyle/>
          <a:p>
            <a:pPr algn="ctr"/>
            <a:r>
              <a:rPr lang="en-US" sz="1600">
                <a:solidFill>
                  <a:schemeClr val="tx2"/>
                </a:solidFill>
              </a:rPr>
              <a:t>The case for PBMs </a:t>
            </a:r>
          </a:p>
        </p:txBody>
      </p:sp>
      <p:sp>
        <p:nvSpPr>
          <p:cNvPr id="43" name="TextBox 42">
            <a:extLst>
              <a:ext uri="{FF2B5EF4-FFF2-40B4-BE49-F238E27FC236}">
                <a16:creationId xmlns:a16="http://schemas.microsoft.com/office/drawing/2014/main" id="{42DA7240-C1EA-7DBC-71B0-E71BEC85589B}"/>
              </a:ext>
            </a:extLst>
          </p:cNvPr>
          <p:cNvSpPr txBox="1"/>
          <p:nvPr/>
        </p:nvSpPr>
        <p:spPr>
          <a:xfrm>
            <a:off x="883286" y="3249482"/>
            <a:ext cx="4949142" cy="1169551"/>
          </a:xfrm>
          <a:prstGeom prst="rect">
            <a:avLst/>
          </a:prstGeom>
          <a:noFill/>
        </p:spPr>
        <p:txBody>
          <a:bodyPr wrap="square" rtlCol="0">
            <a:spAutoFit/>
          </a:bodyPr>
          <a:lstStyle/>
          <a:p>
            <a:r>
              <a:rPr lang="en-US" sz="1400">
                <a:solidFill>
                  <a:schemeClr val="tx2"/>
                </a:solidFill>
              </a:rPr>
              <a:t>PBM proponents argue that PBMs use their market leverage to guarantee lower prices for their clients, and that PBMs have the expertise to enhance population health through the pharmacy benefit and make evidence-backed decisions about coverage and logistics </a:t>
            </a:r>
          </a:p>
        </p:txBody>
      </p:sp>
      <p:sp>
        <p:nvSpPr>
          <p:cNvPr id="44" name="Rounded Rectangle 43">
            <a:extLst>
              <a:ext uri="{FF2B5EF4-FFF2-40B4-BE49-F238E27FC236}">
                <a16:creationId xmlns:a16="http://schemas.microsoft.com/office/drawing/2014/main" id="{E0138D02-DEE9-AB3A-776A-88095D57FA68}"/>
              </a:ext>
            </a:extLst>
          </p:cNvPr>
          <p:cNvSpPr/>
          <p:nvPr/>
        </p:nvSpPr>
        <p:spPr>
          <a:xfrm>
            <a:off x="6277339" y="2948924"/>
            <a:ext cx="5159241" cy="3266681"/>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DBF18F9-3184-85FC-86EE-6C2487E613EA}"/>
              </a:ext>
            </a:extLst>
          </p:cNvPr>
          <p:cNvSpPr txBox="1"/>
          <p:nvPr/>
        </p:nvSpPr>
        <p:spPr>
          <a:xfrm>
            <a:off x="6510588" y="4739274"/>
            <a:ext cx="4599432" cy="1384995"/>
          </a:xfrm>
          <a:prstGeom prst="rect">
            <a:avLst/>
          </a:prstGeom>
          <a:noFill/>
        </p:spPr>
        <p:txBody>
          <a:bodyPr wrap="square" rtlCol="0">
            <a:spAutoFit/>
          </a:bodyPr>
          <a:lstStyle/>
          <a:p>
            <a:r>
              <a:rPr lang="en-US" sz="1400" i="1">
                <a:solidFill>
                  <a:schemeClr val="tx2"/>
                </a:solidFill>
              </a:rPr>
              <a:t>“PBMs have been allowed to rob patients, small businesses, and taxpayers blind for decades…With this bill, we can hold PBMs accountable for their role in increasing the cost of health care and pocketing taxpayer money.”            </a:t>
            </a:r>
          </a:p>
          <a:p>
            <a:r>
              <a:rPr lang="en-US" sz="1400">
                <a:solidFill>
                  <a:schemeClr val="tx2"/>
                </a:solidFill>
              </a:rPr>
              <a:t>- Rep. Earl “Buddy” Carter (R-GA)</a:t>
            </a:r>
          </a:p>
        </p:txBody>
      </p:sp>
      <p:sp>
        <p:nvSpPr>
          <p:cNvPr id="46" name="TextBox 45">
            <a:extLst>
              <a:ext uri="{FF2B5EF4-FFF2-40B4-BE49-F238E27FC236}">
                <a16:creationId xmlns:a16="http://schemas.microsoft.com/office/drawing/2014/main" id="{F0241EDD-22FC-9CF3-2898-EEE20902ED42}"/>
              </a:ext>
            </a:extLst>
          </p:cNvPr>
          <p:cNvSpPr txBox="1"/>
          <p:nvPr/>
        </p:nvSpPr>
        <p:spPr>
          <a:xfrm>
            <a:off x="7023336" y="2988142"/>
            <a:ext cx="3667245" cy="338554"/>
          </a:xfrm>
          <a:prstGeom prst="rect">
            <a:avLst/>
          </a:prstGeom>
          <a:noFill/>
        </p:spPr>
        <p:txBody>
          <a:bodyPr wrap="square" rtlCol="0">
            <a:spAutoFit/>
          </a:bodyPr>
          <a:lstStyle/>
          <a:p>
            <a:pPr algn="ctr"/>
            <a:r>
              <a:rPr lang="en-US" sz="1600">
                <a:solidFill>
                  <a:schemeClr val="tx2"/>
                </a:solidFill>
              </a:rPr>
              <a:t>The case against PBMs </a:t>
            </a:r>
          </a:p>
        </p:txBody>
      </p:sp>
      <p:sp>
        <p:nvSpPr>
          <p:cNvPr id="47" name="TextBox 46">
            <a:extLst>
              <a:ext uri="{FF2B5EF4-FFF2-40B4-BE49-F238E27FC236}">
                <a16:creationId xmlns:a16="http://schemas.microsoft.com/office/drawing/2014/main" id="{9079F8BA-6373-FF43-E5E3-AF5BCA5DB9F0}"/>
              </a:ext>
            </a:extLst>
          </p:cNvPr>
          <p:cNvSpPr txBox="1"/>
          <p:nvPr/>
        </p:nvSpPr>
        <p:spPr>
          <a:xfrm>
            <a:off x="6405203" y="3288700"/>
            <a:ext cx="4949142" cy="1384995"/>
          </a:xfrm>
          <a:prstGeom prst="rect">
            <a:avLst/>
          </a:prstGeom>
          <a:noFill/>
        </p:spPr>
        <p:txBody>
          <a:bodyPr wrap="square" rtlCol="0">
            <a:spAutoFit/>
          </a:bodyPr>
          <a:lstStyle/>
          <a:p>
            <a:r>
              <a:rPr lang="en-US" sz="1400">
                <a:solidFill>
                  <a:schemeClr val="tx2"/>
                </a:solidFill>
              </a:rPr>
              <a:t>PBM detractors have accused PBMs of increasing drug costs through contracts that obscure what PBMs are paying for drugs, as well as practices like spread pricing (i.e. reimbursing pharmacies for less than is charged to the payer), and purposely selecting higher cost drugs in order to collect higher rebate payments </a:t>
            </a:r>
          </a:p>
        </p:txBody>
      </p:sp>
    </p:spTree>
    <p:extLst>
      <p:ext uri="{BB962C8B-B14F-4D97-AF65-F5344CB8AC3E}">
        <p14:creationId xmlns:p14="http://schemas.microsoft.com/office/powerpoint/2010/main" val="110421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36DB-DB22-59D0-3242-61C25CEBEA59}"/>
              </a:ext>
            </a:extLst>
          </p:cNvPr>
          <p:cNvSpPr>
            <a:spLocks noGrp="1"/>
          </p:cNvSpPr>
          <p:nvPr>
            <p:ph type="title"/>
          </p:nvPr>
        </p:nvSpPr>
        <p:spPr>
          <a:xfrm>
            <a:off x="838199" y="365125"/>
            <a:ext cx="10835101" cy="892971"/>
          </a:xfrm>
        </p:spPr>
        <p:txBody>
          <a:bodyPr>
            <a:normAutofit fontScale="90000"/>
          </a:bodyPr>
          <a:lstStyle/>
          <a:p>
            <a:r>
              <a:rPr lang="en-US" dirty="0"/>
              <a:t>PBMs are highly concentrated (and vertically consolidated)</a:t>
            </a:r>
          </a:p>
        </p:txBody>
      </p:sp>
      <p:pic>
        <p:nvPicPr>
          <p:cNvPr id="3" name="Picture 12" descr="Aetna Logo, symbol, meaning, history, PNG, brand">
            <a:extLst>
              <a:ext uri="{FF2B5EF4-FFF2-40B4-BE49-F238E27FC236}">
                <a16:creationId xmlns:a16="http://schemas.microsoft.com/office/drawing/2014/main" id="{6A9825AE-A0C2-8FC8-475F-C17B65EDAF3C}"/>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330744" y="1803214"/>
            <a:ext cx="1727551" cy="9717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United Healthcare Logo and symbol, meaning, history, PNG, brand">
            <a:extLst>
              <a:ext uri="{FF2B5EF4-FFF2-40B4-BE49-F238E27FC236}">
                <a16:creationId xmlns:a16="http://schemas.microsoft.com/office/drawing/2014/main" id="{1A7EE300-E5E2-2C32-DC3A-ECDD30BEF10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506739" y="1861845"/>
            <a:ext cx="1706531" cy="9141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13D98-43C5-61FC-881D-C4C1350934FE}"/>
              </a:ext>
            </a:extLst>
          </p:cNvPr>
          <p:cNvSpPr txBox="1"/>
          <p:nvPr/>
        </p:nvSpPr>
        <p:spPr>
          <a:xfrm rot="16200000">
            <a:off x="447058" y="2168321"/>
            <a:ext cx="854483" cy="317024"/>
          </a:xfrm>
          <a:prstGeom prst="rect">
            <a:avLst/>
          </a:prstGeom>
          <a:noFill/>
        </p:spPr>
        <p:txBody>
          <a:bodyPr wrap="square" rtlCol="0">
            <a:spAutoFit/>
          </a:bodyPr>
          <a:lstStyle/>
          <a:p>
            <a:pPr algn="ctr"/>
            <a:r>
              <a:rPr lang="en-US" sz="1400" b="1">
                <a:solidFill>
                  <a:schemeClr val="tx2"/>
                </a:solidFill>
              </a:rPr>
              <a:t>PLAN</a:t>
            </a:r>
            <a:endParaRPr lang="en-US" sz="1400" b="1" baseline="30000">
              <a:solidFill>
                <a:schemeClr val="tx2"/>
              </a:solidFill>
            </a:endParaRPr>
          </a:p>
        </p:txBody>
      </p:sp>
      <p:sp>
        <p:nvSpPr>
          <p:cNvPr id="6" name="TextBox 5">
            <a:extLst>
              <a:ext uri="{FF2B5EF4-FFF2-40B4-BE49-F238E27FC236}">
                <a16:creationId xmlns:a16="http://schemas.microsoft.com/office/drawing/2014/main" id="{9CA7BA2C-C5EA-E09B-B2BA-6E331F8BC19A}"/>
              </a:ext>
            </a:extLst>
          </p:cNvPr>
          <p:cNvSpPr txBox="1"/>
          <p:nvPr/>
        </p:nvSpPr>
        <p:spPr>
          <a:xfrm rot="16200000">
            <a:off x="317799" y="3319098"/>
            <a:ext cx="1114098" cy="318121"/>
          </a:xfrm>
          <a:prstGeom prst="rect">
            <a:avLst/>
          </a:prstGeom>
          <a:noFill/>
        </p:spPr>
        <p:txBody>
          <a:bodyPr wrap="square" rtlCol="0">
            <a:spAutoFit/>
          </a:bodyPr>
          <a:lstStyle/>
          <a:p>
            <a:pPr algn="ctr"/>
            <a:r>
              <a:rPr lang="en-US" sz="1400" b="1">
                <a:solidFill>
                  <a:schemeClr val="tx2"/>
                </a:solidFill>
              </a:rPr>
              <a:t>PROVIDER</a:t>
            </a:r>
            <a:endParaRPr lang="en-US" sz="1400" b="1" baseline="30000">
              <a:solidFill>
                <a:schemeClr val="tx2"/>
              </a:solidFill>
            </a:endParaRPr>
          </a:p>
        </p:txBody>
      </p:sp>
      <p:sp>
        <p:nvSpPr>
          <p:cNvPr id="7" name="TextBox 6">
            <a:extLst>
              <a:ext uri="{FF2B5EF4-FFF2-40B4-BE49-F238E27FC236}">
                <a16:creationId xmlns:a16="http://schemas.microsoft.com/office/drawing/2014/main" id="{EDE900C2-540C-B1D6-8578-AC4625D344AF}"/>
              </a:ext>
            </a:extLst>
          </p:cNvPr>
          <p:cNvSpPr txBox="1"/>
          <p:nvPr/>
        </p:nvSpPr>
        <p:spPr>
          <a:xfrm rot="16200000">
            <a:off x="272536" y="4478463"/>
            <a:ext cx="1194280" cy="307777"/>
          </a:xfrm>
          <a:prstGeom prst="rect">
            <a:avLst/>
          </a:prstGeom>
          <a:noFill/>
        </p:spPr>
        <p:txBody>
          <a:bodyPr wrap="square" rtlCol="0">
            <a:spAutoFit/>
          </a:bodyPr>
          <a:lstStyle/>
          <a:p>
            <a:pPr algn="ctr"/>
            <a:r>
              <a:rPr lang="en-US" sz="1400" b="1">
                <a:solidFill>
                  <a:schemeClr val="tx2"/>
                </a:solidFill>
              </a:rPr>
              <a:t>PBM</a:t>
            </a:r>
            <a:endParaRPr lang="en-US" sz="1400" b="1" baseline="30000">
              <a:solidFill>
                <a:schemeClr val="tx2"/>
              </a:solidFill>
            </a:endParaRPr>
          </a:p>
        </p:txBody>
      </p:sp>
      <p:pic>
        <p:nvPicPr>
          <p:cNvPr id="8" name="Picture 30" descr="Health Care Professionals Portal">
            <a:extLst>
              <a:ext uri="{FF2B5EF4-FFF2-40B4-BE49-F238E27FC236}">
                <a16:creationId xmlns:a16="http://schemas.microsoft.com/office/drawing/2014/main" id="{4263B39B-8A60-1232-195C-58CBAD826B6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22449" y="4254839"/>
            <a:ext cx="1639186" cy="5522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2">
            <a:extLst>
              <a:ext uri="{FF2B5EF4-FFF2-40B4-BE49-F238E27FC236}">
                <a16:creationId xmlns:a16="http://schemas.microsoft.com/office/drawing/2014/main" id="{11B821A7-3FA0-7F2D-D206-6F3FA029F698}"/>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770291" y="3302038"/>
            <a:ext cx="1395148" cy="4038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6" descr="CVS MinuteClinic: Cheaper than Urgent Care (Los Angeles, CA Walk In Clinic)">
            <a:extLst>
              <a:ext uri="{FF2B5EF4-FFF2-40B4-BE49-F238E27FC236}">
                <a16:creationId xmlns:a16="http://schemas.microsoft.com/office/drawing/2014/main" id="{A1D03973-D677-3674-6388-11CB5DA1A767}"/>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452027" y="3320506"/>
            <a:ext cx="1632547" cy="2170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8" descr="Oliver Wyman Health Innovation Summit 2020">
            <a:extLst>
              <a:ext uri="{FF2B5EF4-FFF2-40B4-BE49-F238E27FC236}">
                <a16:creationId xmlns:a16="http://schemas.microsoft.com/office/drawing/2014/main" id="{CCB340EA-BCBE-8E89-C690-2EF2B2ADC9C1}"/>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l="41366" t="-2493" b="-1"/>
          <a:stretch/>
        </p:blipFill>
        <p:spPr bwMode="auto">
          <a:xfrm>
            <a:off x="3452027" y="3592418"/>
            <a:ext cx="1504467" cy="3006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2" descr="CVS Caremark Removes, Adds Products to Formulary">
            <a:extLst>
              <a:ext uri="{FF2B5EF4-FFF2-40B4-BE49-F238E27FC236}">
                <a16:creationId xmlns:a16="http://schemas.microsoft.com/office/drawing/2014/main" id="{359C97B6-6B36-318C-B224-B4C12360F1C3}"/>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3565282" y="4322487"/>
            <a:ext cx="1295612" cy="58842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A8A96EF2-FCCA-C1AF-620E-EA41B1C14C78}"/>
              </a:ext>
            </a:extLst>
          </p:cNvPr>
          <p:cNvCxnSpPr>
            <a:cxnSpLocks/>
          </p:cNvCxnSpPr>
          <p:nvPr/>
        </p:nvCxnSpPr>
        <p:spPr>
          <a:xfrm>
            <a:off x="1076717" y="2878754"/>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39EA76-AC53-8A8D-1DB0-BF5CC3E011A1}"/>
              </a:ext>
            </a:extLst>
          </p:cNvPr>
          <p:cNvCxnSpPr>
            <a:cxnSpLocks/>
          </p:cNvCxnSpPr>
          <p:nvPr/>
        </p:nvCxnSpPr>
        <p:spPr>
          <a:xfrm>
            <a:off x="3265765" y="2841008"/>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413273-DCDE-71D5-75AF-E9D79B595AC4}"/>
              </a:ext>
            </a:extLst>
          </p:cNvPr>
          <p:cNvCxnSpPr>
            <a:cxnSpLocks/>
          </p:cNvCxnSpPr>
          <p:nvPr/>
        </p:nvCxnSpPr>
        <p:spPr>
          <a:xfrm>
            <a:off x="5443314" y="2841008"/>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826B8B-E50C-A661-EF1C-42D5B972105E}"/>
              </a:ext>
            </a:extLst>
          </p:cNvPr>
          <p:cNvCxnSpPr>
            <a:cxnSpLocks/>
          </p:cNvCxnSpPr>
          <p:nvPr/>
        </p:nvCxnSpPr>
        <p:spPr>
          <a:xfrm>
            <a:off x="1076717" y="4049276"/>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333FA6-0C9E-3F54-0930-9BC195794867}"/>
              </a:ext>
            </a:extLst>
          </p:cNvPr>
          <p:cNvCxnSpPr>
            <a:cxnSpLocks/>
          </p:cNvCxnSpPr>
          <p:nvPr/>
        </p:nvCxnSpPr>
        <p:spPr>
          <a:xfrm>
            <a:off x="3265765" y="4011530"/>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04487F-7DC8-616F-1F22-C468F31C0EB6}"/>
              </a:ext>
            </a:extLst>
          </p:cNvPr>
          <p:cNvCxnSpPr>
            <a:cxnSpLocks/>
          </p:cNvCxnSpPr>
          <p:nvPr/>
        </p:nvCxnSpPr>
        <p:spPr>
          <a:xfrm>
            <a:off x="5443314" y="4011530"/>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BCBD9C-2BDD-4B58-7C1F-B59270777393}"/>
              </a:ext>
            </a:extLst>
          </p:cNvPr>
          <p:cNvCxnSpPr>
            <a:cxnSpLocks/>
          </p:cNvCxnSpPr>
          <p:nvPr/>
        </p:nvCxnSpPr>
        <p:spPr>
          <a:xfrm>
            <a:off x="3135977" y="1773539"/>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78EA3F-521A-BA94-F7DB-76058E1F6692}"/>
              </a:ext>
            </a:extLst>
          </p:cNvPr>
          <p:cNvCxnSpPr>
            <a:cxnSpLocks/>
          </p:cNvCxnSpPr>
          <p:nvPr/>
        </p:nvCxnSpPr>
        <p:spPr>
          <a:xfrm>
            <a:off x="3135977" y="2953650"/>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C630EB-424D-31EF-8B05-31F305D992BA}"/>
              </a:ext>
            </a:extLst>
          </p:cNvPr>
          <p:cNvCxnSpPr>
            <a:cxnSpLocks/>
          </p:cNvCxnSpPr>
          <p:nvPr/>
        </p:nvCxnSpPr>
        <p:spPr>
          <a:xfrm>
            <a:off x="3135977" y="4123023"/>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7AE774-D13E-CC85-33AA-C112B78FDB40}"/>
              </a:ext>
            </a:extLst>
          </p:cNvPr>
          <p:cNvCxnSpPr>
            <a:cxnSpLocks/>
          </p:cNvCxnSpPr>
          <p:nvPr/>
        </p:nvCxnSpPr>
        <p:spPr>
          <a:xfrm>
            <a:off x="5325024" y="1735793"/>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47B550-80BA-8ABC-6F4D-F7884040189A}"/>
              </a:ext>
            </a:extLst>
          </p:cNvPr>
          <p:cNvCxnSpPr>
            <a:cxnSpLocks/>
          </p:cNvCxnSpPr>
          <p:nvPr/>
        </p:nvCxnSpPr>
        <p:spPr>
          <a:xfrm>
            <a:off x="5325024" y="2905166"/>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226BFD-C41B-48CC-8029-875AB3C6C9E1}"/>
              </a:ext>
            </a:extLst>
          </p:cNvPr>
          <p:cNvCxnSpPr>
            <a:cxnSpLocks/>
          </p:cNvCxnSpPr>
          <p:nvPr/>
        </p:nvCxnSpPr>
        <p:spPr>
          <a:xfrm>
            <a:off x="5325024" y="4074539"/>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E34C8B-2BBF-1EA0-9A26-5E466679132D}"/>
              </a:ext>
            </a:extLst>
          </p:cNvPr>
          <p:cNvCxnSpPr>
            <a:cxnSpLocks/>
          </p:cNvCxnSpPr>
          <p:nvPr/>
        </p:nvCxnSpPr>
        <p:spPr>
          <a:xfrm>
            <a:off x="7502573" y="1735793"/>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835EAD3-6792-7530-3D20-280549F6BBCE}"/>
              </a:ext>
            </a:extLst>
          </p:cNvPr>
          <p:cNvCxnSpPr>
            <a:cxnSpLocks/>
          </p:cNvCxnSpPr>
          <p:nvPr/>
        </p:nvCxnSpPr>
        <p:spPr>
          <a:xfrm>
            <a:off x="7502573" y="2927440"/>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6321A3-A8A3-8786-5EF6-D81C5414BA8D}"/>
              </a:ext>
            </a:extLst>
          </p:cNvPr>
          <p:cNvCxnSpPr>
            <a:cxnSpLocks/>
          </p:cNvCxnSpPr>
          <p:nvPr/>
        </p:nvCxnSpPr>
        <p:spPr>
          <a:xfrm>
            <a:off x="7502573" y="4096813"/>
            <a:ext cx="0" cy="10346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0F845C5B-AA24-2C6E-03D9-9F35683BF259}"/>
              </a:ext>
            </a:extLst>
          </p:cNvPr>
          <p:cNvPicPr>
            <a:picLocks noChangeAspect="1"/>
          </p:cNvPicPr>
          <p:nvPr/>
        </p:nvPicPr>
        <p:blipFill>
          <a:blip r:embed="rId10"/>
          <a:stretch>
            <a:fillRect/>
          </a:stretch>
        </p:blipFill>
        <p:spPr>
          <a:xfrm>
            <a:off x="1279504" y="1840960"/>
            <a:ext cx="1543416" cy="844936"/>
          </a:xfrm>
          <a:prstGeom prst="rect">
            <a:avLst/>
          </a:prstGeom>
        </p:spPr>
      </p:pic>
      <p:pic>
        <p:nvPicPr>
          <p:cNvPr id="29" name="Picture 8" descr="About Us | Express Scripts">
            <a:extLst>
              <a:ext uri="{FF2B5EF4-FFF2-40B4-BE49-F238E27FC236}">
                <a16:creationId xmlns:a16="http://schemas.microsoft.com/office/drawing/2014/main" id="{46375183-3D25-6923-9B6C-14BB0CB6C1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4615" y="4424279"/>
            <a:ext cx="1781430" cy="5344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C001DDE3-4AE2-013F-2470-9954099068A4}"/>
              </a:ext>
            </a:extLst>
          </p:cNvPr>
          <p:cNvPicPr>
            <a:picLocks noChangeAspect="1"/>
          </p:cNvPicPr>
          <p:nvPr/>
        </p:nvPicPr>
        <p:blipFill>
          <a:blip r:embed="rId12"/>
          <a:stretch>
            <a:fillRect/>
          </a:stretch>
        </p:blipFill>
        <p:spPr>
          <a:xfrm>
            <a:off x="1207175" y="3393074"/>
            <a:ext cx="1784226" cy="309592"/>
          </a:xfrm>
          <a:prstGeom prst="rect">
            <a:avLst/>
          </a:prstGeom>
        </p:spPr>
      </p:pic>
      <p:pic>
        <p:nvPicPr>
          <p:cNvPr id="31" name="Picture 2" descr="Signify Health logo in transparent PNG and vectorized SVG formats">
            <a:extLst>
              <a:ext uri="{FF2B5EF4-FFF2-40B4-BE49-F238E27FC236}">
                <a16:creationId xmlns:a16="http://schemas.microsoft.com/office/drawing/2014/main" id="{7A2CAC3C-2DBF-457B-934B-9FC04C0780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5956" y="2888086"/>
            <a:ext cx="1504467" cy="36181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A028709C-4117-8A42-8A18-4BAE1452E91A}"/>
              </a:ext>
            </a:extLst>
          </p:cNvPr>
          <p:cNvCxnSpPr>
            <a:cxnSpLocks/>
          </p:cNvCxnSpPr>
          <p:nvPr/>
        </p:nvCxnSpPr>
        <p:spPr>
          <a:xfrm>
            <a:off x="1076717" y="1735793"/>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E0C236-C74A-C210-F70B-A640556A30C4}"/>
              </a:ext>
            </a:extLst>
          </p:cNvPr>
          <p:cNvCxnSpPr>
            <a:cxnSpLocks/>
          </p:cNvCxnSpPr>
          <p:nvPr/>
        </p:nvCxnSpPr>
        <p:spPr>
          <a:xfrm>
            <a:off x="3265765" y="1735793"/>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53ABBB2-70FC-57B0-81E1-6EFEBD1B9E21}"/>
              </a:ext>
            </a:extLst>
          </p:cNvPr>
          <p:cNvCxnSpPr>
            <a:cxnSpLocks/>
          </p:cNvCxnSpPr>
          <p:nvPr/>
        </p:nvCxnSpPr>
        <p:spPr>
          <a:xfrm>
            <a:off x="5443314" y="1747433"/>
            <a:ext cx="194097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BD8EB25-41E5-E6A9-8013-F5FF084E24E8}"/>
              </a:ext>
            </a:extLst>
          </p:cNvPr>
          <p:cNvSpPr txBox="1"/>
          <p:nvPr/>
        </p:nvSpPr>
        <p:spPr>
          <a:xfrm>
            <a:off x="770658" y="1292783"/>
            <a:ext cx="7685071" cy="369332"/>
          </a:xfrm>
          <a:prstGeom prst="rect">
            <a:avLst/>
          </a:prstGeom>
          <a:noFill/>
        </p:spPr>
        <p:txBody>
          <a:bodyPr wrap="square" rtlCol="0">
            <a:spAutoFit/>
          </a:bodyPr>
          <a:lstStyle/>
          <a:p>
            <a:r>
              <a:rPr lang="en-US" dirty="0">
                <a:solidFill>
                  <a:schemeClr val="tx2"/>
                </a:solidFill>
              </a:rPr>
              <a:t>Largest PBMs all part of corporate entities that also include insurance</a:t>
            </a:r>
          </a:p>
        </p:txBody>
      </p:sp>
      <p:sp>
        <p:nvSpPr>
          <p:cNvPr id="36" name="Left Brace 35">
            <a:extLst>
              <a:ext uri="{FF2B5EF4-FFF2-40B4-BE49-F238E27FC236}">
                <a16:creationId xmlns:a16="http://schemas.microsoft.com/office/drawing/2014/main" id="{9C452F15-88E8-FE44-1C88-9AE93EA8F463}"/>
              </a:ext>
            </a:extLst>
          </p:cNvPr>
          <p:cNvSpPr/>
          <p:nvPr/>
        </p:nvSpPr>
        <p:spPr>
          <a:xfrm rot="16200000">
            <a:off x="4104737" y="2167366"/>
            <a:ext cx="338553" cy="6457118"/>
          </a:xfrm>
          <a:prstGeom prst="leftBrac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DC365BA5-97AB-97DE-E0AA-F7D48F26DE0E}"/>
              </a:ext>
            </a:extLst>
          </p:cNvPr>
          <p:cNvSpPr txBox="1"/>
          <p:nvPr/>
        </p:nvSpPr>
        <p:spPr>
          <a:xfrm>
            <a:off x="1023566" y="5602782"/>
            <a:ext cx="6479008" cy="738664"/>
          </a:xfrm>
          <a:prstGeom prst="rect">
            <a:avLst/>
          </a:prstGeom>
          <a:noFill/>
        </p:spPr>
        <p:txBody>
          <a:bodyPr wrap="square" rtlCol="0">
            <a:spAutoFit/>
          </a:bodyPr>
          <a:lstStyle/>
          <a:p>
            <a:pPr algn="ctr"/>
            <a:r>
              <a:rPr lang="en-US" sz="1400">
                <a:solidFill>
                  <a:schemeClr val="tx2"/>
                </a:solidFill>
              </a:rPr>
              <a:t>Three PBMs account for approximately 80% of equivalent Rx claims; this horizontal and vertical consolidation has heightened concerns around PBM anti-competitive behaviors, which are currently being invested by the FTC</a:t>
            </a:r>
          </a:p>
        </p:txBody>
      </p:sp>
      <p:sp>
        <p:nvSpPr>
          <p:cNvPr id="39" name="Oval 38">
            <a:extLst>
              <a:ext uri="{FF2B5EF4-FFF2-40B4-BE49-F238E27FC236}">
                <a16:creationId xmlns:a16="http://schemas.microsoft.com/office/drawing/2014/main" id="{0EC44F5C-49FB-E754-E775-454A7ABA788C}"/>
              </a:ext>
            </a:extLst>
          </p:cNvPr>
          <p:cNvSpPr/>
          <p:nvPr/>
        </p:nvSpPr>
        <p:spPr>
          <a:xfrm>
            <a:off x="7666329" y="1872938"/>
            <a:ext cx="731520" cy="731520"/>
          </a:xfrm>
          <a:prstGeom prst="ellipse">
            <a:avLst/>
          </a:prstGeom>
          <a:solidFill>
            <a:schemeClr val="accent2">
              <a:lumMod val="40000"/>
              <a:lumOff val="60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ko-KR" altLang="en-US" sz="1350">
              <a:solidFill>
                <a:srgbClr val="FFFFFF"/>
              </a:solidFill>
              <a:latin typeface="Arial" panose="020B0604020202020204" pitchFamily="34" charset="0"/>
              <a:ea typeface="맑은 고딕" panose="020B0503020000020004" pitchFamily="34" charset="-127"/>
              <a:cs typeface="Arial" panose="020B0604020202020204" pitchFamily="34" charset="0"/>
            </a:endParaRPr>
          </a:p>
        </p:txBody>
      </p:sp>
      <p:sp>
        <p:nvSpPr>
          <p:cNvPr id="40" name="직사각형 2">
            <a:extLst>
              <a:ext uri="{FF2B5EF4-FFF2-40B4-BE49-F238E27FC236}">
                <a16:creationId xmlns:a16="http://schemas.microsoft.com/office/drawing/2014/main" id="{472AB93E-7F00-D2E0-E946-454152B813F8}"/>
              </a:ext>
            </a:extLst>
          </p:cNvPr>
          <p:cNvSpPr/>
          <p:nvPr/>
        </p:nvSpPr>
        <p:spPr>
          <a:xfrm rot="5400000">
            <a:off x="7581340" y="2061340"/>
            <a:ext cx="927291" cy="835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ko-KR" altLang="en-US" sz="1350">
              <a:solidFill>
                <a:srgbClr val="FFFFFF"/>
              </a:solidFill>
              <a:latin typeface="Arial" panose="020B0604020202020204" pitchFamily="34" charset="0"/>
              <a:ea typeface="맑은 고딕" panose="020B0503020000020004" pitchFamily="34" charset="-127"/>
              <a:cs typeface="Arial" panose="020B0604020202020204" pitchFamily="34" charset="0"/>
            </a:endParaRPr>
          </a:p>
        </p:txBody>
      </p:sp>
      <p:sp>
        <p:nvSpPr>
          <p:cNvPr id="41" name="Triangle 40">
            <a:extLst>
              <a:ext uri="{FF2B5EF4-FFF2-40B4-BE49-F238E27FC236}">
                <a16:creationId xmlns:a16="http://schemas.microsoft.com/office/drawing/2014/main" id="{7910C961-2973-3AF7-2BBA-5CDE49B88527}"/>
              </a:ext>
            </a:extLst>
          </p:cNvPr>
          <p:cNvSpPr/>
          <p:nvPr/>
        </p:nvSpPr>
        <p:spPr>
          <a:xfrm rot="5400000">
            <a:off x="10880627" y="1596921"/>
            <a:ext cx="238970" cy="165356"/>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7E7AF9E8-FF02-AB9B-1F2E-C7C204C0BADE}"/>
              </a:ext>
            </a:extLst>
          </p:cNvPr>
          <p:cNvSpPr/>
          <p:nvPr/>
        </p:nvSpPr>
        <p:spPr>
          <a:xfrm>
            <a:off x="7666329" y="3479479"/>
            <a:ext cx="731520" cy="731520"/>
          </a:xfrm>
          <a:prstGeom prst="ellipse">
            <a:avLst/>
          </a:prstGeom>
          <a:solidFill>
            <a:schemeClr val="accent5"/>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ko-KR" altLang="en-US" sz="1350">
              <a:solidFill>
                <a:srgbClr val="FFFFFF"/>
              </a:solidFill>
              <a:latin typeface="Arial" panose="020B0604020202020204" pitchFamily="34" charset="0"/>
              <a:ea typeface="맑은 고딕" panose="020B0503020000020004" pitchFamily="34" charset="-127"/>
              <a:cs typeface="Arial" panose="020B0604020202020204" pitchFamily="34" charset="0"/>
            </a:endParaRPr>
          </a:p>
        </p:txBody>
      </p:sp>
      <p:sp>
        <p:nvSpPr>
          <p:cNvPr id="43" name="직사각형 2">
            <a:extLst>
              <a:ext uri="{FF2B5EF4-FFF2-40B4-BE49-F238E27FC236}">
                <a16:creationId xmlns:a16="http://schemas.microsoft.com/office/drawing/2014/main" id="{82279DE9-876D-1BA2-DF61-A4BF9C9B44F2}"/>
              </a:ext>
            </a:extLst>
          </p:cNvPr>
          <p:cNvSpPr/>
          <p:nvPr/>
        </p:nvSpPr>
        <p:spPr>
          <a:xfrm rot="5400000">
            <a:off x="7581340" y="3667881"/>
            <a:ext cx="927291" cy="835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ko-KR" altLang="en-US" sz="1350">
              <a:solidFill>
                <a:srgbClr val="FFFFFF"/>
              </a:solidFill>
              <a:latin typeface="Arial" panose="020B0604020202020204" pitchFamily="34" charset="0"/>
              <a:ea typeface="맑은 고딕" panose="020B0503020000020004" pitchFamily="34" charset="-127"/>
              <a:cs typeface="Arial" panose="020B0604020202020204" pitchFamily="34" charset="0"/>
            </a:endParaRPr>
          </a:p>
        </p:txBody>
      </p:sp>
      <p:sp>
        <p:nvSpPr>
          <p:cNvPr id="44" name="Triangle 43">
            <a:extLst>
              <a:ext uri="{FF2B5EF4-FFF2-40B4-BE49-F238E27FC236}">
                <a16:creationId xmlns:a16="http://schemas.microsoft.com/office/drawing/2014/main" id="{63339CAE-B8DE-6D77-7F64-EB81A083D160}"/>
              </a:ext>
            </a:extLst>
          </p:cNvPr>
          <p:cNvSpPr/>
          <p:nvPr/>
        </p:nvSpPr>
        <p:spPr>
          <a:xfrm rot="5400000">
            <a:off x="10806225" y="3190199"/>
            <a:ext cx="238970" cy="16535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Arial" panose="020B0604020202020204" pitchFamily="34" charset="0"/>
              <a:cs typeface="Arial" panose="020B0604020202020204" pitchFamily="34" charset="0"/>
            </a:endParaRPr>
          </a:p>
        </p:txBody>
      </p:sp>
      <p:sp>
        <p:nvSpPr>
          <p:cNvPr id="45" name="직사각형 1">
            <a:extLst>
              <a:ext uri="{FF2B5EF4-FFF2-40B4-BE49-F238E27FC236}">
                <a16:creationId xmlns:a16="http://schemas.microsoft.com/office/drawing/2014/main" id="{46CF9885-A7F6-0D96-F139-BE9B54E9E2D8}"/>
              </a:ext>
            </a:extLst>
          </p:cNvPr>
          <p:cNvSpPr/>
          <p:nvPr/>
        </p:nvSpPr>
        <p:spPr>
          <a:xfrm>
            <a:off x="8006077" y="1639480"/>
            <a:ext cx="2910479" cy="686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ko-KR" altLang="en-US" sz="1350">
              <a:solidFill>
                <a:srgbClr val="FFFFFF"/>
              </a:solidFill>
              <a:latin typeface="Arial" panose="020B0604020202020204" pitchFamily="34" charset="0"/>
              <a:ea typeface="맑은 고딕" panose="020B0503020000020004" pitchFamily="34" charset="-127"/>
              <a:cs typeface="Arial" panose="020B0604020202020204" pitchFamily="34" charset="0"/>
            </a:endParaRPr>
          </a:p>
        </p:txBody>
      </p:sp>
      <p:sp>
        <p:nvSpPr>
          <p:cNvPr id="46" name="직사각형 1">
            <a:extLst>
              <a:ext uri="{FF2B5EF4-FFF2-40B4-BE49-F238E27FC236}">
                <a16:creationId xmlns:a16="http://schemas.microsoft.com/office/drawing/2014/main" id="{FE45A463-E4D0-6A99-84F2-C170A13890F1}"/>
              </a:ext>
            </a:extLst>
          </p:cNvPr>
          <p:cNvSpPr/>
          <p:nvPr/>
        </p:nvSpPr>
        <p:spPr>
          <a:xfrm>
            <a:off x="8006077" y="3246021"/>
            <a:ext cx="2910479" cy="686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ko-KR" altLang="en-US" sz="1350">
              <a:solidFill>
                <a:srgbClr val="FFFFFF"/>
              </a:solidFill>
              <a:latin typeface="Arial" panose="020B0604020202020204" pitchFamily="34" charset="0"/>
              <a:ea typeface="맑은 고딕" panose="020B0503020000020004" pitchFamily="34" charset="-127"/>
              <a:cs typeface="Arial" panose="020B0604020202020204" pitchFamily="34" charset="0"/>
            </a:endParaRPr>
          </a:p>
        </p:txBody>
      </p:sp>
      <p:sp>
        <p:nvSpPr>
          <p:cNvPr id="47" name="TextBox 46">
            <a:extLst>
              <a:ext uri="{FF2B5EF4-FFF2-40B4-BE49-F238E27FC236}">
                <a16:creationId xmlns:a16="http://schemas.microsoft.com/office/drawing/2014/main" id="{522AAF48-FF7C-AE6B-F637-5E02E65DE4CA}"/>
              </a:ext>
            </a:extLst>
          </p:cNvPr>
          <p:cNvSpPr txBox="1"/>
          <p:nvPr/>
        </p:nvSpPr>
        <p:spPr>
          <a:xfrm>
            <a:off x="8504991" y="2064443"/>
            <a:ext cx="2951147" cy="738664"/>
          </a:xfrm>
          <a:prstGeom prst="rect">
            <a:avLst/>
          </a:prstGeom>
          <a:noFill/>
        </p:spPr>
        <p:txBody>
          <a:bodyPr wrap="square" rtlCol="0">
            <a:spAutoFit/>
          </a:bodyPr>
          <a:lstStyle/>
          <a:p>
            <a:pPr marL="176213" indent="-176213" defTabSz="914217">
              <a:buFont typeface="Arial" panose="020B0604020202020204" pitchFamily="34" charset="0"/>
              <a:buChar char="•"/>
            </a:pPr>
            <a:r>
              <a:rPr lang="en-US" sz="1400">
                <a:solidFill>
                  <a:schemeClr val="accent5">
                    <a:lumMod val="75000"/>
                  </a:schemeClr>
                </a:solidFill>
                <a:latin typeface="Arial" panose="020B0604020202020204" pitchFamily="34" charset="0"/>
                <a:ea typeface="Lato Light" panose="020F0502020204030203" pitchFamily="34" charset="0"/>
                <a:cs typeface="Arial" panose="020B0604020202020204" pitchFamily="34" charset="0"/>
              </a:rPr>
              <a:t>Humana Pharmacy Solutions</a:t>
            </a:r>
          </a:p>
          <a:p>
            <a:pPr marL="176213" indent="-176213" defTabSz="914217">
              <a:buFont typeface="Arial" panose="020B0604020202020204" pitchFamily="34" charset="0"/>
              <a:buChar char="•"/>
            </a:pPr>
            <a:r>
              <a:rPr lang="en-US" sz="1400">
                <a:solidFill>
                  <a:schemeClr val="accent5">
                    <a:lumMod val="75000"/>
                  </a:schemeClr>
                </a:solidFill>
                <a:latin typeface="Arial" panose="020B0604020202020204" pitchFamily="34" charset="0"/>
                <a:ea typeface="Lato Light" panose="020F0502020204030203" pitchFamily="34" charset="0"/>
                <a:cs typeface="Arial" panose="020B0604020202020204" pitchFamily="34" charset="0"/>
              </a:rPr>
              <a:t>Prime Therapeutics</a:t>
            </a:r>
          </a:p>
          <a:p>
            <a:pPr marL="176213" indent="-176213" defTabSz="914217">
              <a:buFont typeface="Arial" panose="020B0604020202020204" pitchFamily="34" charset="0"/>
              <a:buChar char="•"/>
            </a:pPr>
            <a:r>
              <a:rPr lang="en-US" sz="1400" err="1">
                <a:solidFill>
                  <a:schemeClr val="accent5">
                    <a:lumMod val="75000"/>
                  </a:schemeClr>
                </a:solidFill>
                <a:latin typeface="Arial" panose="020B0604020202020204" pitchFamily="34" charset="0"/>
                <a:ea typeface="Lato Light" panose="020F0502020204030203" pitchFamily="34" charset="0"/>
                <a:cs typeface="Arial" panose="020B0604020202020204" pitchFamily="34" charset="0"/>
              </a:rPr>
              <a:t>MedImpact</a:t>
            </a:r>
            <a:r>
              <a:rPr lang="en-US" sz="1400">
                <a:solidFill>
                  <a:schemeClr val="accent5">
                    <a:lumMod val="75000"/>
                  </a:schemeClr>
                </a:solidFill>
                <a:latin typeface="Arial" panose="020B0604020202020204" pitchFamily="34" charset="0"/>
                <a:ea typeface="Lato Light" panose="020F0502020204030203" pitchFamily="34" charset="0"/>
                <a:cs typeface="Arial" panose="020B0604020202020204" pitchFamily="34" charset="0"/>
              </a:rPr>
              <a:t> Healthcare Systems</a:t>
            </a:r>
          </a:p>
        </p:txBody>
      </p:sp>
      <p:sp>
        <p:nvSpPr>
          <p:cNvPr id="48" name="Rectangle 47">
            <a:extLst>
              <a:ext uri="{FF2B5EF4-FFF2-40B4-BE49-F238E27FC236}">
                <a16:creationId xmlns:a16="http://schemas.microsoft.com/office/drawing/2014/main" id="{B077278B-1CCB-CCD6-AA4A-2F6AE818AEB4}"/>
              </a:ext>
            </a:extLst>
          </p:cNvPr>
          <p:cNvSpPr/>
          <p:nvPr/>
        </p:nvSpPr>
        <p:spPr>
          <a:xfrm>
            <a:off x="8504991" y="1769171"/>
            <a:ext cx="2363182" cy="369332"/>
          </a:xfrm>
          <a:prstGeom prst="rect">
            <a:avLst/>
          </a:prstGeom>
        </p:spPr>
        <p:txBody>
          <a:bodyPr wrap="square">
            <a:spAutoFit/>
          </a:bodyPr>
          <a:lstStyle/>
          <a:p>
            <a:r>
              <a:rPr lang="en-US">
                <a:solidFill>
                  <a:schemeClr val="tx2"/>
                </a:solidFill>
              </a:rPr>
              <a:t>Other large PBMs</a:t>
            </a:r>
          </a:p>
        </p:txBody>
      </p:sp>
      <p:sp>
        <p:nvSpPr>
          <p:cNvPr id="50" name="Rectangle 49">
            <a:extLst>
              <a:ext uri="{FF2B5EF4-FFF2-40B4-BE49-F238E27FC236}">
                <a16:creationId xmlns:a16="http://schemas.microsoft.com/office/drawing/2014/main" id="{A06FF8A6-D06D-F5F3-2B8B-C203F265B4E3}"/>
              </a:ext>
            </a:extLst>
          </p:cNvPr>
          <p:cNvSpPr/>
          <p:nvPr/>
        </p:nvSpPr>
        <p:spPr>
          <a:xfrm>
            <a:off x="8442489" y="3477578"/>
            <a:ext cx="1832793" cy="369332"/>
          </a:xfrm>
          <a:prstGeom prst="rect">
            <a:avLst/>
          </a:prstGeom>
        </p:spPr>
        <p:txBody>
          <a:bodyPr wrap="square">
            <a:spAutoFit/>
          </a:bodyPr>
          <a:lstStyle/>
          <a:p>
            <a:pPr defTabSz="914217"/>
            <a:r>
              <a:rPr lang="en-US">
                <a:solidFill>
                  <a:schemeClr val="tx2"/>
                </a:solidFill>
                <a:latin typeface="Arial" panose="020B0604020202020204" pitchFamily="34" charset="0"/>
                <a:ea typeface="Roboto Medium" panose="02000000000000000000" pitchFamily="2" charset="0"/>
                <a:cs typeface="Arial" panose="020B0604020202020204" pitchFamily="34" charset="0"/>
              </a:rPr>
              <a:t>PBM disruptors </a:t>
            </a:r>
            <a:endParaRPr lang="en-US" sz="2700">
              <a:solidFill>
                <a:schemeClr val="tx2"/>
              </a:solidFill>
              <a:latin typeface="Arial" panose="020B0604020202020204" pitchFamily="34" charset="0"/>
              <a:ea typeface="Roboto Medium" panose="02000000000000000000" pitchFamily="2" charset="0"/>
              <a:cs typeface="Arial" panose="020B0604020202020204" pitchFamily="34" charset="0"/>
            </a:endParaRPr>
          </a:p>
        </p:txBody>
      </p:sp>
      <p:pic>
        <p:nvPicPr>
          <p:cNvPr id="60" name="Graphic 59" descr="Homeopathy with solid fill">
            <a:extLst>
              <a:ext uri="{FF2B5EF4-FFF2-40B4-BE49-F238E27FC236}">
                <a16:creationId xmlns:a16="http://schemas.microsoft.com/office/drawing/2014/main" id="{8A14F357-26D8-56AC-65CA-26B718DEA63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65620" y="1926691"/>
            <a:ext cx="640080" cy="640080"/>
          </a:xfrm>
          <a:prstGeom prst="rect">
            <a:avLst/>
          </a:prstGeom>
        </p:spPr>
      </p:pic>
      <p:pic>
        <p:nvPicPr>
          <p:cNvPr id="62" name="Graphic 61" descr="Repeat with solid fill">
            <a:extLst>
              <a:ext uri="{FF2B5EF4-FFF2-40B4-BE49-F238E27FC236}">
                <a16:creationId xmlns:a16="http://schemas.microsoft.com/office/drawing/2014/main" id="{3FE47FA1-3EE5-8F73-19B2-26D533D8824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12049" y="3537541"/>
            <a:ext cx="640080" cy="640080"/>
          </a:xfrm>
          <a:prstGeom prst="rect">
            <a:avLst/>
          </a:prstGeom>
        </p:spPr>
      </p:pic>
      <p:sp>
        <p:nvSpPr>
          <p:cNvPr id="64" name="TextBox 63">
            <a:extLst>
              <a:ext uri="{FF2B5EF4-FFF2-40B4-BE49-F238E27FC236}">
                <a16:creationId xmlns:a16="http://schemas.microsoft.com/office/drawing/2014/main" id="{0CFB9465-2C86-4734-F23B-EACFA2D1AA2F}"/>
              </a:ext>
            </a:extLst>
          </p:cNvPr>
          <p:cNvSpPr txBox="1"/>
          <p:nvPr/>
        </p:nvSpPr>
        <p:spPr>
          <a:xfrm>
            <a:off x="8443569" y="3784775"/>
            <a:ext cx="3348416" cy="1815882"/>
          </a:xfrm>
          <a:prstGeom prst="rect">
            <a:avLst/>
          </a:prstGeom>
          <a:noFill/>
        </p:spPr>
        <p:txBody>
          <a:bodyPr wrap="square" rtlCol="0">
            <a:spAutoFit/>
          </a:bodyPr>
          <a:lstStyle/>
          <a:p>
            <a:pPr defTabSz="914217"/>
            <a:r>
              <a:rPr lang="en-US" sz="1400" dirty="0">
                <a:solidFill>
                  <a:schemeClr val="accent5">
                    <a:lumMod val="75000"/>
                  </a:schemeClr>
                </a:solidFill>
                <a:latin typeface="Arial" panose="020B0604020202020204" pitchFamily="34" charset="0"/>
                <a:ea typeface="Lato Light" panose="020F0502020204030203" pitchFamily="34" charset="0"/>
                <a:cs typeface="Arial" panose="020B0604020202020204" pitchFamily="34" charset="0"/>
              </a:rPr>
              <a:t>Only about 3% market share is owned by groups outside the top six mentioned here. To grow that share though, new entrants are almost universally focused on a price-transparency value proposition. Some also highlight their advanced data platforms or specialization in specific drugs </a:t>
            </a:r>
          </a:p>
        </p:txBody>
      </p:sp>
      <p:pic>
        <p:nvPicPr>
          <p:cNvPr id="1028" name="Picture 4" descr="AffirmedRx">
            <a:extLst>
              <a:ext uri="{FF2B5EF4-FFF2-40B4-BE49-F238E27FC236}">
                <a16:creationId xmlns:a16="http://schemas.microsoft.com/office/drawing/2014/main" id="{9A4387F5-33AE-5D2C-93B6-824B8A20372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33616" y="5688379"/>
            <a:ext cx="1426640" cy="2946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pital Rx Named to Built In's 2021 Best Places to Work Lists | Business  Wire">
            <a:extLst>
              <a:ext uri="{FF2B5EF4-FFF2-40B4-BE49-F238E27FC236}">
                <a16:creationId xmlns:a16="http://schemas.microsoft.com/office/drawing/2014/main" id="{D3A85D6E-C450-4C39-AE59-F6907164109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6754" t="30299" r="6656" b="29623"/>
          <a:stretch/>
        </p:blipFill>
        <p:spPr bwMode="auto">
          <a:xfrm>
            <a:off x="9951243" y="5628404"/>
            <a:ext cx="1722066" cy="398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scryptive Health - Building Healthcare Technology That Empowers">
            <a:extLst>
              <a:ext uri="{FF2B5EF4-FFF2-40B4-BE49-F238E27FC236}">
                <a16:creationId xmlns:a16="http://schemas.microsoft.com/office/drawing/2014/main" id="{A9E668D1-BB80-19C1-B04C-48D6A7822BC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46107" y="5993070"/>
            <a:ext cx="1722066" cy="81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81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a:extLst>
              <a:ext uri="{FF2B5EF4-FFF2-40B4-BE49-F238E27FC236}">
                <a16:creationId xmlns:a16="http://schemas.microsoft.com/office/drawing/2014/main" id="{FC297C61-18F4-3910-6DAB-E9A620A84166}"/>
              </a:ext>
            </a:extLst>
          </p:cNvPr>
          <p:cNvSpPr/>
          <p:nvPr/>
        </p:nvSpPr>
        <p:spPr>
          <a:xfrm>
            <a:off x="540913" y="1258096"/>
            <a:ext cx="11153104" cy="124040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12208-6BE0-D707-0449-AA697B77D809}"/>
              </a:ext>
            </a:extLst>
          </p:cNvPr>
          <p:cNvSpPr>
            <a:spLocks noGrp="1"/>
          </p:cNvSpPr>
          <p:nvPr>
            <p:ph type="title"/>
          </p:nvPr>
        </p:nvSpPr>
        <p:spPr/>
        <p:txBody>
          <a:bodyPr/>
          <a:lstStyle/>
          <a:p>
            <a:r>
              <a:rPr lang="en-US"/>
              <a:t>Topic #4: Supply shortages</a:t>
            </a:r>
          </a:p>
        </p:txBody>
      </p:sp>
      <p:pic>
        <p:nvPicPr>
          <p:cNvPr id="4" name="Graphic 3" descr="Newspaper outline">
            <a:extLst>
              <a:ext uri="{FF2B5EF4-FFF2-40B4-BE49-F238E27FC236}">
                <a16:creationId xmlns:a16="http://schemas.microsoft.com/office/drawing/2014/main" id="{A10FA2D7-DC7D-8E9F-3663-E4B5FC632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914" y="1434193"/>
            <a:ext cx="914400" cy="914400"/>
          </a:xfrm>
          <a:prstGeom prst="rect">
            <a:avLst/>
          </a:prstGeom>
        </p:spPr>
      </p:pic>
      <p:pic>
        <p:nvPicPr>
          <p:cNvPr id="5" name="Graphic 4" descr="Newspaper outline">
            <a:extLst>
              <a:ext uri="{FF2B5EF4-FFF2-40B4-BE49-F238E27FC236}">
                <a16:creationId xmlns:a16="http://schemas.microsoft.com/office/drawing/2014/main" id="{BC99602A-A81C-D4F4-F1DC-8FD93D295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434193"/>
            <a:ext cx="914400" cy="914400"/>
          </a:xfrm>
          <a:prstGeom prst="rect">
            <a:avLst/>
          </a:prstGeom>
        </p:spPr>
      </p:pic>
      <p:sp>
        <p:nvSpPr>
          <p:cNvPr id="6" name="TextBox 5">
            <a:extLst>
              <a:ext uri="{FF2B5EF4-FFF2-40B4-BE49-F238E27FC236}">
                <a16:creationId xmlns:a16="http://schemas.microsoft.com/office/drawing/2014/main" id="{EA45E6AB-60CE-6512-06A5-95E64FD06F8C}"/>
              </a:ext>
            </a:extLst>
          </p:cNvPr>
          <p:cNvSpPr txBox="1"/>
          <p:nvPr/>
        </p:nvSpPr>
        <p:spPr>
          <a:xfrm>
            <a:off x="1477697" y="1508627"/>
            <a:ext cx="4618303" cy="830997"/>
          </a:xfrm>
          <a:prstGeom prst="rect">
            <a:avLst/>
          </a:prstGeom>
          <a:noFill/>
        </p:spPr>
        <p:txBody>
          <a:bodyPr wrap="square" rtlCol="0">
            <a:spAutoFit/>
          </a:bodyPr>
          <a:lstStyle/>
          <a:p>
            <a:r>
              <a:rPr lang="en-US" sz="1600" i="1">
                <a:solidFill>
                  <a:schemeClr val="tx2"/>
                </a:solidFill>
              </a:rPr>
              <a:t>“Drug Shortages Near an All-Time High, Leading to Rationing”</a:t>
            </a:r>
          </a:p>
          <a:p>
            <a:r>
              <a:rPr lang="en-US" sz="1400">
                <a:solidFill>
                  <a:schemeClr val="tx2"/>
                </a:solidFill>
              </a:rPr>
              <a:t>- The New York Times, May 17 2023</a:t>
            </a:r>
          </a:p>
        </p:txBody>
      </p:sp>
      <p:sp>
        <p:nvSpPr>
          <p:cNvPr id="7" name="TextBox 6">
            <a:extLst>
              <a:ext uri="{FF2B5EF4-FFF2-40B4-BE49-F238E27FC236}">
                <a16:creationId xmlns:a16="http://schemas.microsoft.com/office/drawing/2014/main" id="{57D38EB5-5DFB-21EF-389D-9B9C8E626298}"/>
              </a:ext>
            </a:extLst>
          </p:cNvPr>
          <p:cNvSpPr txBox="1"/>
          <p:nvPr/>
        </p:nvSpPr>
        <p:spPr>
          <a:xfrm>
            <a:off x="6898783" y="1508627"/>
            <a:ext cx="4506686" cy="800219"/>
          </a:xfrm>
          <a:prstGeom prst="rect">
            <a:avLst/>
          </a:prstGeom>
          <a:noFill/>
        </p:spPr>
        <p:txBody>
          <a:bodyPr wrap="square" rtlCol="0">
            <a:spAutoFit/>
          </a:bodyPr>
          <a:lstStyle/>
          <a:p>
            <a:r>
              <a:rPr lang="en-US" sz="1600" i="1">
                <a:solidFill>
                  <a:schemeClr val="tx2"/>
                </a:solidFill>
              </a:rPr>
              <a:t>“A short supply of cancer drugs has doctors and patients worried: 'We're at a critical juncture'”</a:t>
            </a:r>
          </a:p>
          <a:p>
            <a:r>
              <a:rPr lang="en-US" sz="1400">
                <a:solidFill>
                  <a:schemeClr val="tx2"/>
                </a:solidFill>
              </a:rPr>
              <a:t>- USA Today, May 30 2023</a:t>
            </a:r>
          </a:p>
        </p:txBody>
      </p:sp>
      <p:cxnSp>
        <p:nvCxnSpPr>
          <p:cNvPr id="10" name="Straight Arrow Connector 9">
            <a:extLst>
              <a:ext uri="{FF2B5EF4-FFF2-40B4-BE49-F238E27FC236}">
                <a16:creationId xmlns:a16="http://schemas.microsoft.com/office/drawing/2014/main" id="{D177D1CD-84E8-8B38-D28E-989DF8606A69}"/>
              </a:ext>
            </a:extLst>
          </p:cNvPr>
          <p:cNvCxnSpPr>
            <a:cxnSpLocks/>
          </p:cNvCxnSpPr>
          <p:nvPr/>
        </p:nvCxnSpPr>
        <p:spPr>
          <a:xfrm rot="16200000" flipV="1">
            <a:off x="3715449" y="2428320"/>
            <a:ext cx="0" cy="1928385"/>
          </a:xfrm>
          <a:prstGeom prst="straightConnector1">
            <a:avLst/>
          </a:prstGeom>
          <a:ln w="381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03A5264-C4CB-173F-400E-1D3EB26F1AA4}"/>
              </a:ext>
            </a:extLst>
          </p:cNvPr>
          <p:cNvSpPr/>
          <p:nvPr/>
        </p:nvSpPr>
        <p:spPr>
          <a:xfrm>
            <a:off x="717528" y="3223234"/>
            <a:ext cx="1832793" cy="338554"/>
          </a:xfrm>
          <a:prstGeom prst="rect">
            <a:avLst/>
          </a:prstGeom>
        </p:spPr>
        <p:txBody>
          <a:bodyPr wrap="square">
            <a:spAutoFit/>
          </a:bodyPr>
          <a:lstStyle/>
          <a:p>
            <a:pPr algn="r" defTabSz="914217"/>
            <a:r>
              <a:rPr lang="en-US" sz="1600" b="1">
                <a:solidFill>
                  <a:srgbClr val="353E49"/>
                </a:solidFill>
                <a:latin typeface="Arial" panose="020B0604020202020204" pitchFamily="34" charset="0"/>
                <a:ea typeface="Roboto Medium" panose="02000000000000000000" pitchFamily="2" charset="0"/>
                <a:cs typeface="Arial" panose="020B0604020202020204" pitchFamily="34" charset="0"/>
              </a:rPr>
              <a:t>Adderall</a:t>
            </a:r>
          </a:p>
        </p:txBody>
      </p:sp>
      <p:sp>
        <p:nvSpPr>
          <p:cNvPr id="25" name="TextBox 24">
            <a:extLst>
              <a:ext uri="{FF2B5EF4-FFF2-40B4-BE49-F238E27FC236}">
                <a16:creationId xmlns:a16="http://schemas.microsoft.com/office/drawing/2014/main" id="{D552D1EE-4677-B69B-7602-C7052A8B69A3}"/>
              </a:ext>
            </a:extLst>
          </p:cNvPr>
          <p:cNvSpPr txBox="1"/>
          <p:nvPr/>
        </p:nvSpPr>
        <p:spPr>
          <a:xfrm>
            <a:off x="5717926" y="3223235"/>
            <a:ext cx="5500408" cy="338554"/>
          </a:xfrm>
          <a:prstGeom prst="rect">
            <a:avLst/>
          </a:prstGeom>
          <a:noFill/>
        </p:spPr>
        <p:txBody>
          <a:bodyPr wrap="square" rtlCol="0">
            <a:spAutoFit/>
          </a:bodyPr>
          <a:lstStyle/>
          <a:p>
            <a:pPr defTabSz="914217"/>
            <a:r>
              <a:rPr lang="en-US" sz="1600">
                <a:solidFill>
                  <a:srgbClr val="989998"/>
                </a:solidFill>
                <a:latin typeface="Arial" panose="020B0604020202020204" pitchFamily="34" charset="0"/>
                <a:ea typeface="Lato Light" panose="020F0502020204030203" pitchFamily="34" charset="0"/>
                <a:cs typeface="Arial" panose="020B0604020202020204" pitchFamily="34" charset="0"/>
              </a:rPr>
              <a:t>Manufacturing issues aggravated by complex supply chain </a:t>
            </a:r>
          </a:p>
        </p:txBody>
      </p:sp>
      <p:pic>
        <p:nvPicPr>
          <p:cNvPr id="42" name="Graphic 41" descr="Factory with solid fill">
            <a:extLst>
              <a:ext uri="{FF2B5EF4-FFF2-40B4-BE49-F238E27FC236}">
                <a16:creationId xmlns:a16="http://schemas.microsoft.com/office/drawing/2014/main" id="{19BF4EBC-3DD4-80AF-6F31-4049278977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33024" y="3026752"/>
            <a:ext cx="731520" cy="731520"/>
          </a:xfrm>
          <a:prstGeom prst="rect">
            <a:avLst/>
          </a:prstGeom>
        </p:spPr>
      </p:pic>
      <p:cxnSp>
        <p:nvCxnSpPr>
          <p:cNvPr id="13" name="Straight Arrow Connector 12">
            <a:extLst>
              <a:ext uri="{FF2B5EF4-FFF2-40B4-BE49-F238E27FC236}">
                <a16:creationId xmlns:a16="http://schemas.microsoft.com/office/drawing/2014/main" id="{CC2882DE-34A9-2AB8-BAC8-5CF4057048C5}"/>
              </a:ext>
            </a:extLst>
          </p:cNvPr>
          <p:cNvCxnSpPr>
            <a:cxnSpLocks/>
          </p:cNvCxnSpPr>
          <p:nvPr/>
        </p:nvCxnSpPr>
        <p:spPr>
          <a:xfrm rot="16200000" flipV="1">
            <a:off x="3715449" y="3305328"/>
            <a:ext cx="0" cy="1928385"/>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58277E-45E5-49E2-B920-A0C9B42179A2}"/>
              </a:ext>
            </a:extLst>
          </p:cNvPr>
          <p:cNvSpPr/>
          <p:nvPr/>
        </p:nvSpPr>
        <p:spPr>
          <a:xfrm>
            <a:off x="717528" y="4084853"/>
            <a:ext cx="1832793" cy="369332"/>
          </a:xfrm>
          <a:prstGeom prst="rect">
            <a:avLst/>
          </a:prstGeom>
        </p:spPr>
        <p:txBody>
          <a:bodyPr wrap="square">
            <a:spAutoFit/>
          </a:bodyPr>
          <a:lstStyle/>
          <a:p>
            <a:pPr algn="r" defTabSz="914217"/>
            <a:r>
              <a:rPr lang="en-US" sz="1600" b="1">
                <a:solidFill>
                  <a:srgbClr val="353E49"/>
                </a:solidFill>
                <a:latin typeface="Arial" panose="020B0604020202020204" pitchFamily="34" charset="0"/>
                <a:cs typeface="Arial" panose="020B0604020202020204" pitchFamily="34" charset="0"/>
              </a:rPr>
              <a:t>Ozempic</a:t>
            </a:r>
            <a:r>
              <a:rPr lang="en-US" b="1">
                <a:solidFill>
                  <a:srgbClr val="353E49"/>
                </a:solidFill>
                <a:latin typeface="Arial" panose="020B0604020202020204" pitchFamily="34" charset="0"/>
                <a:ea typeface="Roboto Medium" panose="02000000000000000000" pitchFamily="2" charset="0"/>
                <a:cs typeface="Arial" panose="020B0604020202020204" pitchFamily="34" charset="0"/>
              </a:rPr>
              <a:t> </a:t>
            </a:r>
            <a:endParaRPr lang="en-US" sz="2700" b="1">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47C94BC4-DA50-9A58-EC17-E90C3726CCA1}"/>
              </a:ext>
            </a:extLst>
          </p:cNvPr>
          <p:cNvSpPr txBox="1"/>
          <p:nvPr/>
        </p:nvSpPr>
        <p:spPr>
          <a:xfrm>
            <a:off x="5717925" y="4100243"/>
            <a:ext cx="4850837" cy="338554"/>
          </a:xfrm>
          <a:prstGeom prst="rect">
            <a:avLst/>
          </a:prstGeom>
          <a:noFill/>
        </p:spPr>
        <p:txBody>
          <a:bodyPr wrap="square" rtlCol="0">
            <a:spAutoFit/>
          </a:bodyPr>
          <a:lstStyle/>
          <a:p>
            <a:pPr defTabSz="914217"/>
            <a:r>
              <a:rPr lang="en-US" sz="1600" dirty="0">
                <a:solidFill>
                  <a:srgbClr val="989998"/>
                </a:solidFill>
                <a:latin typeface="Arial" panose="020B0604020202020204" pitchFamily="34" charset="0"/>
                <a:ea typeface="Lato Light" panose="020F0502020204030203" pitchFamily="34" charset="0"/>
                <a:cs typeface="Arial" panose="020B0604020202020204" pitchFamily="34" charset="0"/>
              </a:rPr>
              <a:t>Large, un-forecasted demand</a:t>
            </a:r>
          </a:p>
        </p:txBody>
      </p:sp>
      <p:pic>
        <p:nvPicPr>
          <p:cNvPr id="44" name="Graphic 43" descr="Exponential Graph with solid fill">
            <a:extLst>
              <a:ext uri="{FF2B5EF4-FFF2-40B4-BE49-F238E27FC236}">
                <a16:creationId xmlns:a16="http://schemas.microsoft.com/office/drawing/2014/main" id="{CD5571D9-8156-5ADD-01A6-0BB17B1621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3024" y="3903760"/>
            <a:ext cx="731520" cy="731520"/>
          </a:xfrm>
          <a:prstGeom prst="rect">
            <a:avLst/>
          </a:prstGeom>
        </p:spPr>
      </p:pic>
      <p:cxnSp>
        <p:nvCxnSpPr>
          <p:cNvPr id="16" name="Straight Arrow Connector 15">
            <a:extLst>
              <a:ext uri="{FF2B5EF4-FFF2-40B4-BE49-F238E27FC236}">
                <a16:creationId xmlns:a16="http://schemas.microsoft.com/office/drawing/2014/main" id="{0EB711B4-74BE-1989-7FCD-64BD94A7D2FA}"/>
              </a:ext>
            </a:extLst>
          </p:cNvPr>
          <p:cNvCxnSpPr>
            <a:cxnSpLocks/>
          </p:cNvCxnSpPr>
          <p:nvPr/>
        </p:nvCxnSpPr>
        <p:spPr>
          <a:xfrm rot="16200000" flipV="1">
            <a:off x="3715450" y="4182336"/>
            <a:ext cx="0" cy="1928385"/>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F145C6F-F7DA-DDEA-8777-06A269768EE3}"/>
              </a:ext>
            </a:extLst>
          </p:cNvPr>
          <p:cNvSpPr/>
          <p:nvPr/>
        </p:nvSpPr>
        <p:spPr>
          <a:xfrm>
            <a:off x="1060563" y="4977250"/>
            <a:ext cx="1489758" cy="338554"/>
          </a:xfrm>
          <a:prstGeom prst="rect">
            <a:avLst/>
          </a:prstGeom>
        </p:spPr>
        <p:txBody>
          <a:bodyPr wrap="square">
            <a:spAutoFit/>
          </a:bodyPr>
          <a:lstStyle/>
          <a:p>
            <a:pPr algn="r" defTabSz="914217"/>
            <a:r>
              <a:rPr lang="en-US" sz="1600" b="1">
                <a:solidFill>
                  <a:schemeClr val="tx2"/>
                </a:solidFill>
                <a:latin typeface="Arial" panose="020B0604020202020204" pitchFamily="34" charset="0"/>
                <a:ea typeface="Roboto Medium" panose="02000000000000000000" pitchFamily="2" charset="0"/>
                <a:cs typeface="Arial" panose="020B0604020202020204" pitchFamily="34" charset="0"/>
              </a:rPr>
              <a:t>Amoxicillin</a:t>
            </a:r>
            <a:endParaRPr lang="en-US" sz="2400" b="1">
              <a:solidFill>
                <a:schemeClr val="tx2"/>
              </a:solidFill>
              <a:latin typeface="Arial" panose="020B0604020202020204" pitchFamily="34" charset="0"/>
              <a:ea typeface="Roboto Medium"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FCA70119-67D4-9AC6-4406-38BE3D1C6DD9}"/>
              </a:ext>
            </a:extLst>
          </p:cNvPr>
          <p:cNvSpPr txBox="1"/>
          <p:nvPr/>
        </p:nvSpPr>
        <p:spPr>
          <a:xfrm>
            <a:off x="5717926" y="4977251"/>
            <a:ext cx="6338608" cy="338554"/>
          </a:xfrm>
          <a:prstGeom prst="rect">
            <a:avLst/>
          </a:prstGeom>
          <a:noFill/>
        </p:spPr>
        <p:txBody>
          <a:bodyPr wrap="square" rtlCol="0">
            <a:spAutoFit/>
          </a:bodyPr>
          <a:lstStyle/>
          <a:p>
            <a:pPr defTabSz="914217"/>
            <a:r>
              <a:rPr lang="en-US" sz="1600" dirty="0">
                <a:solidFill>
                  <a:srgbClr val="989998"/>
                </a:solidFill>
                <a:latin typeface="Arial" panose="020B0604020202020204" pitchFamily="34" charset="0"/>
                <a:ea typeface="Lato Light" panose="020F0502020204030203" pitchFamily="34" charset="0"/>
                <a:cs typeface="Arial" panose="020B0604020202020204" pitchFamily="34" charset="0"/>
              </a:rPr>
              <a:t>Low-margin generic, little motivation to produce extra supply </a:t>
            </a:r>
          </a:p>
        </p:txBody>
      </p:sp>
      <p:pic>
        <p:nvPicPr>
          <p:cNvPr id="46" name="Graphic 45" descr="Medicine with solid fill">
            <a:extLst>
              <a:ext uri="{FF2B5EF4-FFF2-40B4-BE49-F238E27FC236}">
                <a16:creationId xmlns:a16="http://schemas.microsoft.com/office/drawing/2014/main" id="{99FDF1B7-9C74-B982-A88B-CA164415E3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33024" y="4780768"/>
            <a:ext cx="731520" cy="731520"/>
          </a:xfrm>
          <a:prstGeom prst="rect">
            <a:avLst/>
          </a:prstGeom>
        </p:spPr>
      </p:pic>
      <p:cxnSp>
        <p:nvCxnSpPr>
          <p:cNvPr id="19" name="Straight Arrow Connector 18">
            <a:extLst>
              <a:ext uri="{FF2B5EF4-FFF2-40B4-BE49-F238E27FC236}">
                <a16:creationId xmlns:a16="http://schemas.microsoft.com/office/drawing/2014/main" id="{67609517-27C9-F35D-C30E-8610CE128C40}"/>
              </a:ext>
            </a:extLst>
          </p:cNvPr>
          <p:cNvCxnSpPr>
            <a:cxnSpLocks/>
          </p:cNvCxnSpPr>
          <p:nvPr/>
        </p:nvCxnSpPr>
        <p:spPr>
          <a:xfrm rot="16200000" flipV="1">
            <a:off x="3711965" y="5059345"/>
            <a:ext cx="0" cy="1928385"/>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E4F3A8B-FDA8-DC43-6BB2-1805C4A82E97}"/>
              </a:ext>
            </a:extLst>
          </p:cNvPr>
          <p:cNvSpPr/>
          <p:nvPr/>
        </p:nvSpPr>
        <p:spPr>
          <a:xfrm>
            <a:off x="1060563" y="5731149"/>
            <a:ext cx="1489758" cy="584775"/>
          </a:xfrm>
          <a:prstGeom prst="rect">
            <a:avLst/>
          </a:prstGeom>
        </p:spPr>
        <p:txBody>
          <a:bodyPr wrap="square">
            <a:spAutoFit/>
          </a:bodyPr>
          <a:lstStyle/>
          <a:p>
            <a:pPr algn="r" defTabSz="914217"/>
            <a:r>
              <a:rPr lang="en-US" sz="1600" b="1">
                <a:solidFill>
                  <a:schemeClr val="tx2"/>
                </a:solidFill>
                <a:latin typeface="Arial" panose="020B0604020202020204" pitchFamily="34" charset="0"/>
                <a:ea typeface="Roboto Medium" panose="02000000000000000000" pitchFamily="2" charset="0"/>
                <a:cs typeface="Arial" panose="020B0604020202020204" pitchFamily="34" charset="0"/>
              </a:rPr>
              <a:t>Various cancer drugs </a:t>
            </a:r>
            <a:endParaRPr lang="en-US" sz="2400" b="1">
              <a:solidFill>
                <a:schemeClr val="tx2"/>
              </a:solidFill>
              <a:latin typeface="Arial" panose="020B0604020202020204" pitchFamily="34" charset="0"/>
              <a:ea typeface="Roboto Medium"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014D8605-D2A0-297D-7881-B76AB07874D9}"/>
              </a:ext>
            </a:extLst>
          </p:cNvPr>
          <p:cNvSpPr txBox="1"/>
          <p:nvPr/>
        </p:nvSpPr>
        <p:spPr>
          <a:xfrm>
            <a:off x="5717926" y="5854260"/>
            <a:ext cx="6338608" cy="338554"/>
          </a:xfrm>
          <a:prstGeom prst="rect">
            <a:avLst/>
          </a:prstGeom>
          <a:noFill/>
        </p:spPr>
        <p:txBody>
          <a:bodyPr wrap="square" rtlCol="0">
            <a:spAutoFit/>
          </a:bodyPr>
          <a:lstStyle/>
          <a:p>
            <a:pPr defTabSz="914217"/>
            <a:r>
              <a:rPr lang="en-US" sz="1600">
                <a:solidFill>
                  <a:srgbClr val="989998"/>
                </a:solidFill>
                <a:latin typeface="Arial" panose="020B0604020202020204" pitchFamily="34" charset="0"/>
                <a:ea typeface="Lato Light" panose="020F0502020204030203" pitchFamily="34" charset="0"/>
                <a:cs typeface="Arial" panose="020B0604020202020204" pitchFamily="34" charset="0"/>
              </a:rPr>
              <a:t>Overreliance on internationally-sourced ingredients </a:t>
            </a:r>
          </a:p>
        </p:txBody>
      </p:sp>
      <p:pic>
        <p:nvPicPr>
          <p:cNvPr id="48" name="Graphic 47" descr="Globe with solid fill">
            <a:extLst>
              <a:ext uri="{FF2B5EF4-FFF2-40B4-BE49-F238E27FC236}">
                <a16:creationId xmlns:a16="http://schemas.microsoft.com/office/drawing/2014/main" id="{F20CB7E3-7D08-7F61-C48C-EBE529FF46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12404" y="5599108"/>
            <a:ext cx="731520" cy="731520"/>
          </a:xfrm>
          <a:prstGeom prst="rect">
            <a:avLst/>
          </a:prstGeom>
        </p:spPr>
      </p:pic>
      <p:sp>
        <p:nvSpPr>
          <p:cNvPr id="54" name="TextBox 53">
            <a:extLst>
              <a:ext uri="{FF2B5EF4-FFF2-40B4-BE49-F238E27FC236}">
                <a16:creationId xmlns:a16="http://schemas.microsoft.com/office/drawing/2014/main" id="{1FFD08BC-36DF-4498-A8AC-6CCC8BD90BD9}"/>
              </a:ext>
            </a:extLst>
          </p:cNvPr>
          <p:cNvSpPr txBox="1"/>
          <p:nvPr/>
        </p:nvSpPr>
        <p:spPr>
          <a:xfrm>
            <a:off x="704965" y="2634414"/>
            <a:ext cx="8905896" cy="369332"/>
          </a:xfrm>
          <a:prstGeom prst="rect">
            <a:avLst/>
          </a:prstGeom>
          <a:noFill/>
        </p:spPr>
        <p:txBody>
          <a:bodyPr wrap="square" rtlCol="0">
            <a:spAutoFit/>
          </a:bodyPr>
          <a:lstStyle/>
          <a:p>
            <a:r>
              <a:rPr lang="en-US">
                <a:solidFill>
                  <a:schemeClr val="tx2"/>
                </a:solidFill>
              </a:rPr>
              <a:t>Notable recent drug shortages illustrate common reasons for supply deficits </a:t>
            </a:r>
          </a:p>
        </p:txBody>
      </p:sp>
      <p:cxnSp>
        <p:nvCxnSpPr>
          <p:cNvPr id="56" name="Straight Arrow Connector 55">
            <a:extLst>
              <a:ext uri="{FF2B5EF4-FFF2-40B4-BE49-F238E27FC236}">
                <a16:creationId xmlns:a16="http://schemas.microsoft.com/office/drawing/2014/main" id="{D9B0306A-E1FA-1382-AB38-5A646C92CC0F}"/>
              </a:ext>
            </a:extLst>
          </p:cNvPr>
          <p:cNvCxnSpPr>
            <a:cxnSpLocks/>
          </p:cNvCxnSpPr>
          <p:nvPr/>
        </p:nvCxnSpPr>
        <p:spPr>
          <a:xfrm flipH="1" flipV="1">
            <a:off x="2747772" y="3400878"/>
            <a:ext cx="1924901" cy="607032"/>
          </a:xfrm>
          <a:prstGeom prst="straightConnector1">
            <a:avLst/>
          </a:prstGeom>
          <a:ln w="381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D4AC104-4303-B20F-B1AD-CF89F8CE7C67}"/>
              </a:ext>
            </a:extLst>
          </p:cNvPr>
          <p:cNvCxnSpPr>
            <a:cxnSpLocks/>
          </p:cNvCxnSpPr>
          <p:nvPr/>
        </p:nvCxnSpPr>
        <p:spPr>
          <a:xfrm flipH="1" flipV="1">
            <a:off x="2747772" y="3384147"/>
            <a:ext cx="1887801" cy="1427713"/>
          </a:xfrm>
          <a:prstGeom prst="straightConnector1">
            <a:avLst/>
          </a:prstGeom>
          <a:ln w="381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6245B1D-C895-CE83-AAB4-B8718484BDCE}"/>
              </a:ext>
            </a:extLst>
          </p:cNvPr>
          <p:cNvCxnSpPr>
            <a:cxnSpLocks/>
          </p:cNvCxnSpPr>
          <p:nvPr/>
        </p:nvCxnSpPr>
        <p:spPr>
          <a:xfrm flipH="1">
            <a:off x="2747772" y="4477192"/>
            <a:ext cx="1947690" cy="669336"/>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Triangle 66">
            <a:extLst>
              <a:ext uri="{FF2B5EF4-FFF2-40B4-BE49-F238E27FC236}">
                <a16:creationId xmlns:a16="http://schemas.microsoft.com/office/drawing/2014/main" id="{83101687-0F37-671D-AA77-798D1B16F47E}"/>
              </a:ext>
            </a:extLst>
          </p:cNvPr>
          <p:cNvSpPr/>
          <p:nvPr/>
        </p:nvSpPr>
        <p:spPr>
          <a:xfrm rot="5400000">
            <a:off x="4665416" y="3313623"/>
            <a:ext cx="162531" cy="141048"/>
          </a:xfrm>
          <a:prstGeom prst="triangl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D5C69939-034C-A500-C023-21143617DD0F}"/>
              </a:ext>
            </a:extLst>
          </p:cNvPr>
          <p:cNvSpPr/>
          <p:nvPr/>
        </p:nvSpPr>
        <p:spPr>
          <a:xfrm rot="5400000">
            <a:off x="4665415" y="4187929"/>
            <a:ext cx="162531" cy="141048"/>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le 70">
            <a:extLst>
              <a:ext uri="{FF2B5EF4-FFF2-40B4-BE49-F238E27FC236}">
                <a16:creationId xmlns:a16="http://schemas.microsoft.com/office/drawing/2014/main" id="{BFF2149F-3994-4DAB-F179-5D02F17620FE}"/>
              </a:ext>
            </a:extLst>
          </p:cNvPr>
          <p:cNvSpPr/>
          <p:nvPr/>
        </p:nvSpPr>
        <p:spPr>
          <a:xfrm rot="6646965">
            <a:off x="4649078" y="3954117"/>
            <a:ext cx="162531" cy="141048"/>
          </a:xfrm>
          <a:prstGeom prst="triangl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iangle 76">
            <a:extLst>
              <a:ext uri="{FF2B5EF4-FFF2-40B4-BE49-F238E27FC236}">
                <a16:creationId xmlns:a16="http://schemas.microsoft.com/office/drawing/2014/main" id="{05F3699B-1551-743F-100B-082270553837}"/>
              </a:ext>
            </a:extLst>
          </p:cNvPr>
          <p:cNvSpPr/>
          <p:nvPr/>
        </p:nvSpPr>
        <p:spPr>
          <a:xfrm rot="7549781">
            <a:off x="4597969" y="4782744"/>
            <a:ext cx="162531" cy="141048"/>
          </a:xfrm>
          <a:prstGeom prst="triangl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iangle 77">
            <a:extLst>
              <a:ext uri="{FF2B5EF4-FFF2-40B4-BE49-F238E27FC236}">
                <a16:creationId xmlns:a16="http://schemas.microsoft.com/office/drawing/2014/main" id="{18687F2D-B8AA-7D55-E581-45D5BC1DFCDA}"/>
              </a:ext>
            </a:extLst>
          </p:cNvPr>
          <p:cNvSpPr/>
          <p:nvPr/>
        </p:nvSpPr>
        <p:spPr>
          <a:xfrm rot="5400000">
            <a:off x="4672754" y="5077555"/>
            <a:ext cx="162531" cy="141048"/>
          </a:xfrm>
          <a:prstGeom prs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iangle 78">
            <a:extLst>
              <a:ext uri="{FF2B5EF4-FFF2-40B4-BE49-F238E27FC236}">
                <a16:creationId xmlns:a16="http://schemas.microsoft.com/office/drawing/2014/main" id="{8D9F29E9-2ADC-C9A9-F35A-465887ADBD3F}"/>
              </a:ext>
            </a:extLst>
          </p:cNvPr>
          <p:cNvSpPr/>
          <p:nvPr/>
        </p:nvSpPr>
        <p:spPr>
          <a:xfrm rot="3451942">
            <a:off x="4647164" y="4375569"/>
            <a:ext cx="162531" cy="141048"/>
          </a:xfrm>
          <a:prstGeom prs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iangle 81">
            <a:extLst>
              <a:ext uri="{FF2B5EF4-FFF2-40B4-BE49-F238E27FC236}">
                <a16:creationId xmlns:a16="http://schemas.microsoft.com/office/drawing/2014/main" id="{E9762F65-C003-6117-B2D5-9ABAC49ED2E5}"/>
              </a:ext>
            </a:extLst>
          </p:cNvPr>
          <p:cNvSpPr/>
          <p:nvPr/>
        </p:nvSpPr>
        <p:spPr>
          <a:xfrm rot="5400000">
            <a:off x="4634791" y="5953013"/>
            <a:ext cx="162531" cy="141048"/>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59BA7B-CB22-91A8-8639-5B08AF776C59}"/>
              </a:ext>
            </a:extLst>
          </p:cNvPr>
          <p:cNvCxnSpPr>
            <a:cxnSpLocks/>
          </p:cNvCxnSpPr>
          <p:nvPr/>
        </p:nvCxnSpPr>
        <p:spPr>
          <a:xfrm flipH="1">
            <a:off x="2747405" y="3600183"/>
            <a:ext cx="1956537" cy="2421167"/>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A18CF98F-9D0C-FFFF-3662-1E38E17B534D}"/>
              </a:ext>
            </a:extLst>
          </p:cNvPr>
          <p:cNvSpPr/>
          <p:nvPr/>
        </p:nvSpPr>
        <p:spPr>
          <a:xfrm rot="2287104">
            <a:off x="4623670" y="3549434"/>
            <a:ext cx="162531" cy="141048"/>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394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C581-A2A6-20AF-7CB5-9733D3376A76}"/>
              </a:ext>
            </a:extLst>
          </p:cNvPr>
          <p:cNvSpPr>
            <a:spLocks noGrp="1"/>
          </p:cNvSpPr>
          <p:nvPr>
            <p:ph type="title"/>
          </p:nvPr>
        </p:nvSpPr>
        <p:spPr/>
        <p:txBody>
          <a:bodyPr/>
          <a:lstStyle/>
          <a:p>
            <a:r>
              <a:rPr lang="en-US"/>
              <a:t>What’s being done to reduce future shortages </a:t>
            </a:r>
          </a:p>
        </p:txBody>
      </p:sp>
      <p:sp>
        <p:nvSpPr>
          <p:cNvPr id="11" name="Freeform 10">
            <a:extLst>
              <a:ext uri="{FF2B5EF4-FFF2-40B4-BE49-F238E27FC236}">
                <a16:creationId xmlns:a16="http://schemas.microsoft.com/office/drawing/2014/main" id="{90D0EAE6-A117-E8A0-232A-6013FE8743EE}"/>
              </a:ext>
            </a:extLst>
          </p:cNvPr>
          <p:cNvSpPr/>
          <p:nvPr/>
        </p:nvSpPr>
        <p:spPr>
          <a:xfrm rot="16200000">
            <a:off x="4947868" y="1649118"/>
            <a:ext cx="1991460" cy="2439428"/>
          </a:xfrm>
          <a:custGeom>
            <a:avLst/>
            <a:gdLst>
              <a:gd name="connsiteX0" fmla="*/ 1147483 w 2294965"/>
              <a:gd name="connsiteY0" fmla="*/ 2465294 h 2465294"/>
              <a:gd name="connsiteX1" fmla="*/ 2294965 w 2294965"/>
              <a:gd name="connsiteY1" fmla="*/ 1947886 h 2465294"/>
              <a:gd name="connsiteX2" fmla="*/ 2294965 w 2294965"/>
              <a:gd name="connsiteY2" fmla="*/ 1232647 h 2465294"/>
              <a:gd name="connsiteX3" fmla="*/ 2294965 w 2294965"/>
              <a:gd name="connsiteY3" fmla="*/ 517408 h 2465294"/>
              <a:gd name="connsiteX4" fmla="*/ 1147483 w 2294965"/>
              <a:gd name="connsiteY4" fmla="*/ 0 h 2465294"/>
              <a:gd name="connsiteX5" fmla="*/ 0 w 2294965"/>
              <a:gd name="connsiteY5" fmla="*/ 517408 h 2465294"/>
              <a:gd name="connsiteX6" fmla="*/ 0 w 2294965"/>
              <a:gd name="connsiteY6" fmla="*/ 1232647 h 2465294"/>
              <a:gd name="connsiteX7" fmla="*/ 0 w 2294965"/>
              <a:gd name="connsiteY7" fmla="*/ 1947886 h 246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4965" h="2465294">
                <a:moveTo>
                  <a:pt x="1147483" y="2465294"/>
                </a:moveTo>
                <a:lnTo>
                  <a:pt x="2294965" y="1947886"/>
                </a:lnTo>
                <a:lnTo>
                  <a:pt x="2294965" y="1232647"/>
                </a:lnTo>
                <a:lnTo>
                  <a:pt x="2294965" y="517408"/>
                </a:lnTo>
                <a:lnTo>
                  <a:pt x="1147483" y="0"/>
                </a:lnTo>
                <a:lnTo>
                  <a:pt x="0" y="517408"/>
                </a:lnTo>
                <a:lnTo>
                  <a:pt x="0" y="1232647"/>
                </a:lnTo>
                <a:lnTo>
                  <a:pt x="0" y="194788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7A0657D2-E9CB-1D64-2671-84BB72DD617C}"/>
              </a:ext>
            </a:extLst>
          </p:cNvPr>
          <p:cNvSpPr/>
          <p:nvPr/>
        </p:nvSpPr>
        <p:spPr>
          <a:xfrm rot="16200000">
            <a:off x="4947868" y="3640577"/>
            <a:ext cx="1991460" cy="2439428"/>
          </a:xfrm>
          <a:custGeom>
            <a:avLst/>
            <a:gdLst>
              <a:gd name="connsiteX0" fmla="*/ 1147483 w 2294965"/>
              <a:gd name="connsiteY0" fmla="*/ 2465294 h 2465294"/>
              <a:gd name="connsiteX1" fmla="*/ 2294965 w 2294965"/>
              <a:gd name="connsiteY1" fmla="*/ 1947886 h 2465294"/>
              <a:gd name="connsiteX2" fmla="*/ 2294965 w 2294965"/>
              <a:gd name="connsiteY2" fmla="*/ 1232647 h 2465294"/>
              <a:gd name="connsiteX3" fmla="*/ 2294965 w 2294965"/>
              <a:gd name="connsiteY3" fmla="*/ 517408 h 2465294"/>
              <a:gd name="connsiteX4" fmla="*/ 1147483 w 2294965"/>
              <a:gd name="connsiteY4" fmla="*/ 0 h 2465294"/>
              <a:gd name="connsiteX5" fmla="*/ 0 w 2294965"/>
              <a:gd name="connsiteY5" fmla="*/ 517408 h 2465294"/>
              <a:gd name="connsiteX6" fmla="*/ 0 w 2294965"/>
              <a:gd name="connsiteY6" fmla="*/ 1232647 h 2465294"/>
              <a:gd name="connsiteX7" fmla="*/ 0 w 2294965"/>
              <a:gd name="connsiteY7" fmla="*/ 1947886 h 246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4965" h="2465294">
                <a:moveTo>
                  <a:pt x="1147483" y="2465294"/>
                </a:moveTo>
                <a:lnTo>
                  <a:pt x="2294965" y="1947886"/>
                </a:lnTo>
                <a:lnTo>
                  <a:pt x="2294965" y="1232647"/>
                </a:lnTo>
                <a:lnTo>
                  <a:pt x="2294965" y="517408"/>
                </a:lnTo>
                <a:lnTo>
                  <a:pt x="1147483" y="0"/>
                </a:lnTo>
                <a:lnTo>
                  <a:pt x="0" y="517408"/>
                </a:lnTo>
                <a:lnTo>
                  <a:pt x="0" y="1232647"/>
                </a:lnTo>
                <a:lnTo>
                  <a:pt x="0" y="19478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C53936AC-8542-2F1B-2980-40B3E51CE975}"/>
              </a:ext>
            </a:extLst>
          </p:cNvPr>
          <p:cNvSpPr/>
          <p:nvPr/>
        </p:nvSpPr>
        <p:spPr>
          <a:xfrm rot="10800000">
            <a:off x="3752995" y="2644847"/>
            <a:ext cx="2190606" cy="2439427"/>
          </a:xfrm>
          <a:custGeom>
            <a:avLst/>
            <a:gdLst>
              <a:gd name="connsiteX0" fmla="*/ 1147483 w 2294965"/>
              <a:gd name="connsiteY0" fmla="*/ 2465294 h 2465294"/>
              <a:gd name="connsiteX1" fmla="*/ 2294965 w 2294965"/>
              <a:gd name="connsiteY1" fmla="*/ 1947886 h 2465294"/>
              <a:gd name="connsiteX2" fmla="*/ 2294965 w 2294965"/>
              <a:gd name="connsiteY2" fmla="*/ 1232647 h 2465294"/>
              <a:gd name="connsiteX3" fmla="*/ 2294965 w 2294965"/>
              <a:gd name="connsiteY3" fmla="*/ 517408 h 2465294"/>
              <a:gd name="connsiteX4" fmla="*/ 1147483 w 2294965"/>
              <a:gd name="connsiteY4" fmla="*/ 0 h 2465294"/>
              <a:gd name="connsiteX5" fmla="*/ 0 w 2294965"/>
              <a:gd name="connsiteY5" fmla="*/ 517408 h 2465294"/>
              <a:gd name="connsiteX6" fmla="*/ 0 w 2294965"/>
              <a:gd name="connsiteY6" fmla="*/ 1232647 h 2465294"/>
              <a:gd name="connsiteX7" fmla="*/ 0 w 2294965"/>
              <a:gd name="connsiteY7" fmla="*/ 1947886 h 246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4965" h="2465294">
                <a:moveTo>
                  <a:pt x="1147483" y="2465294"/>
                </a:moveTo>
                <a:lnTo>
                  <a:pt x="2294965" y="1947886"/>
                </a:lnTo>
                <a:lnTo>
                  <a:pt x="2294965" y="1232647"/>
                </a:lnTo>
                <a:lnTo>
                  <a:pt x="2294965" y="517408"/>
                </a:lnTo>
                <a:lnTo>
                  <a:pt x="1147483" y="0"/>
                </a:lnTo>
                <a:lnTo>
                  <a:pt x="0" y="517408"/>
                </a:lnTo>
                <a:lnTo>
                  <a:pt x="0" y="1232647"/>
                </a:lnTo>
                <a:lnTo>
                  <a:pt x="0" y="1947886"/>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3DD58128-F909-D413-4350-A4F733A22236}"/>
              </a:ext>
            </a:extLst>
          </p:cNvPr>
          <p:cNvSpPr/>
          <p:nvPr/>
        </p:nvSpPr>
        <p:spPr>
          <a:xfrm rot="10800000">
            <a:off x="5943600" y="2644847"/>
            <a:ext cx="2190606" cy="2439427"/>
          </a:xfrm>
          <a:custGeom>
            <a:avLst/>
            <a:gdLst>
              <a:gd name="connsiteX0" fmla="*/ 1147483 w 2294965"/>
              <a:gd name="connsiteY0" fmla="*/ 2465294 h 2465294"/>
              <a:gd name="connsiteX1" fmla="*/ 2294965 w 2294965"/>
              <a:gd name="connsiteY1" fmla="*/ 1947886 h 2465294"/>
              <a:gd name="connsiteX2" fmla="*/ 2294965 w 2294965"/>
              <a:gd name="connsiteY2" fmla="*/ 1232647 h 2465294"/>
              <a:gd name="connsiteX3" fmla="*/ 2294965 w 2294965"/>
              <a:gd name="connsiteY3" fmla="*/ 517408 h 2465294"/>
              <a:gd name="connsiteX4" fmla="*/ 1147483 w 2294965"/>
              <a:gd name="connsiteY4" fmla="*/ 0 h 2465294"/>
              <a:gd name="connsiteX5" fmla="*/ 0 w 2294965"/>
              <a:gd name="connsiteY5" fmla="*/ 517408 h 2465294"/>
              <a:gd name="connsiteX6" fmla="*/ 0 w 2294965"/>
              <a:gd name="connsiteY6" fmla="*/ 1232647 h 2465294"/>
              <a:gd name="connsiteX7" fmla="*/ 0 w 2294965"/>
              <a:gd name="connsiteY7" fmla="*/ 1947886 h 246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4965" h="2465294">
                <a:moveTo>
                  <a:pt x="1147483" y="2465294"/>
                </a:moveTo>
                <a:lnTo>
                  <a:pt x="2294965" y="1947886"/>
                </a:lnTo>
                <a:lnTo>
                  <a:pt x="2294965" y="1232647"/>
                </a:lnTo>
                <a:lnTo>
                  <a:pt x="2294965" y="517408"/>
                </a:lnTo>
                <a:lnTo>
                  <a:pt x="1147483" y="0"/>
                </a:lnTo>
                <a:lnTo>
                  <a:pt x="0" y="517408"/>
                </a:lnTo>
                <a:lnTo>
                  <a:pt x="0" y="1232647"/>
                </a:lnTo>
                <a:lnTo>
                  <a:pt x="0" y="1947886"/>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BB55C256-B5C3-4D23-D928-3A62F86C8F7D}"/>
              </a:ext>
            </a:extLst>
          </p:cNvPr>
          <p:cNvSpPr/>
          <p:nvPr/>
        </p:nvSpPr>
        <p:spPr>
          <a:xfrm rot="16200000">
            <a:off x="4723885" y="3864560"/>
            <a:ext cx="1219712" cy="1219715"/>
          </a:xfrm>
          <a:custGeom>
            <a:avLst/>
            <a:gdLst>
              <a:gd name="connsiteX0" fmla="*/ 1202448 w 1202448"/>
              <a:gd name="connsiteY0" fmla="*/ 504732 h 1202451"/>
              <a:gd name="connsiteX1" fmla="*/ 1202448 w 1202448"/>
              <a:gd name="connsiteY1" fmla="*/ 1202449 h 1202451"/>
              <a:gd name="connsiteX2" fmla="*/ 1202448 w 1202448"/>
              <a:gd name="connsiteY2" fmla="*/ 1202451 h 1202451"/>
              <a:gd name="connsiteX3" fmla="*/ 504732 w 1202448"/>
              <a:gd name="connsiteY3" fmla="*/ 1202451 h 1202451"/>
              <a:gd name="connsiteX4" fmla="*/ 0 w 1202448"/>
              <a:gd name="connsiteY4" fmla="*/ 122651 h 1202451"/>
              <a:gd name="connsiteX5" fmla="*/ 5608 w 1202448"/>
              <a:gd name="connsiteY5" fmla="*/ 110652 h 1202451"/>
              <a:gd name="connsiteX6" fmla="*/ 220813 w 1202448"/>
              <a:gd name="connsiteY6" fmla="*/ 0 h 1202451"/>
              <a:gd name="connsiteX7" fmla="*/ 1202448 w 1202448"/>
              <a:gd name="connsiteY7" fmla="*/ 504732 h 120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448" h="1202451">
                <a:moveTo>
                  <a:pt x="1202448" y="504732"/>
                </a:moveTo>
                <a:lnTo>
                  <a:pt x="1202448" y="1202449"/>
                </a:lnTo>
                <a:lnTo>
                  <a:pt x="1202448" y="1202451"/>
                </a:lnTo>
                <a:lnTo>
                  <a:pt x="504732" y="1202451"/>
                </a:lnTo>
                <a:lnTo>
                  <a:pt x="0" y="122651"/>
                </a:lnTo>
                <a:lnTo>
                  <a:pt x="5608" y="110652"/>
                </a:lnTo>
                <a:lnTo>
                  <a:pt x="220813" y="0"/>
                </a:lnTo>
                <a:lnTo>
                  <a:pt x="1202448" y="504732"/>
                </a:ln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B0400CF7-B890-0E3A-963D-28E80DDFDC1D}"/>
              </a:ext>
            </a:extLst>
          </p:cNvPr>
          <p:cNvSpPr/>
          <p:nvPr/>
        </p:nvSpPr>
        <p:spPr>
          <a:xfrm rot="5400000" flipH="1">
            <a:off x="5943595" y="2644847"/>
            <a:ext cx="1219715" cy="1219715"/>
          </a:xfrm>
          <a:custGeom>
            <a:avLst/>
            <a:gdLst>
              <a:gd name="connsiteX0" fmla="*/ 1202451 w 1202451"/>
              <a:gd name="connsiteY0" fmla="*/ 122651 h 1202451"/>
              <a:gd name="connsiteX1" fmla="*/ 697718 w 1202451"/>
              <a:gd name="connsiteY1" fmla="*/ 1202451 h 1202451"/>
              <a:gd name="connsiteX2" fmla="*/ 1 w 1202451"/>
              <a:gd name="connsiteY2" fmla="*/ 1202450 h 1202451"/>
              <a:gd name="connsiteX3" fmla="*/ 0 w 1202451"/>
              <a:gd name="connsiteY3" fmla="*/ 1202450 h 1202451"/>
              <a:gd name="connsiteX4" fmla="*/ 0 w 1202451"/>
              <a:gd name="connsiteY4" fmla="*/ 1202448 h 1202451"/>
              <a:gd name="connsiteX5" fmla="*/ 0 w 1202451"/>
              <a:gd name="connsiteY5" fmla="*/ 504731 h 1202451"/>
              <a:gd name="connsiteX6" fmla="*/ 981638 w 1202451"/>
              <a:gd name="connsiteY6" fmla="*/ 0 h 1202451"/>
              <a:gd name="connsiteX7" fmla="*/ 1196843 w 1202451"/>
              <a:gd name="connsiteY7" fmla="*/ 110653 h 1202451"/>
              <a:gd name="connsiteX8" fmla="*/ 1202451 w 1202451"/>
              <a:gd name="connsiteY8" fmla="*/ 122651 h 120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451" h="1202451">
                <a:moveTo>
                  <a:pt x="1202451" y="122651"/>
                </a:moveTo>
                <a:lnTo>
                  <a:pt x="697718" y="1202451"/>
                </a:lnTo>
                <a:lnTo>
                  <a:pt x="1" y="1202450"/>
                </a:lnTo>
                <a:lnTo>
                  <a:pt x="0" y="1202450"/>
                </a:lnTo>
                <a:lnTo>
                  <a:pt x="0" y="1202448"/>
                </a:lnTo>
                <a:lnTo>
                  <a:pt x="0" y="504731"/>
                </a:lnTo>
                <a:lnTo>
                  <a:pt x="981638" y="0"/>
                </a:lnTo>
                <a:lnTo>
                  <a:pt x="1196843" y="110653"/>
                </a:lnTo>
                <a:lnTo>
                  <a:pt x="1202451" y="122651"/>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3A90A083-E676-CB7C-F13A-460522313281}"/>
              </a:ext>
            </a:extLst>
          </p:cNvPr>
          <p:cNvSpPr/>
          <p:nvPr/>
        </p:nvSpPr>
        <p:spPr>
          <a:xfrm rot="5400000" flipH="1">
            <a:off x="5943595" y="3864560"/>
            <a:ext cx="1219712" cy="1219715"/>
          </a:xfrm>
          <a:custGeom>
            <a:avLst/>
            <a:gdLst>
              <a:gd name="connsiteX0" fmla="*/ 1202448 w 1202448"/>
              <a:gd name="connsiteY0" fmla="*/ 504732 h 1202451"/>
              <a:gd name="connsiteX1" fmla="*/ 1202448 w 1202448"/>
              <a:gd name="connsiteY1" fmla="*/ 1202449 h 1202451"/>
              <a:gd name="connsiteX2" fmla="*/ 1202448 w 1202448"/>
              <a:gd name="connsiteY2" fmla="*/ 1202451 h 1202451"/>
              <a:gd name="connsiteX3" fmla="*/ 504732 w 1202448"/>
              <a:gd name="connsiteY3" fmla="*/ 1202451 h 1202451"/>
              <a:gd name="connsiteX4" fmla="*/ 0 w 1202448"/>
              <a:gd name="connsiteY4" fmla="*/ 122651 h 1202451"/>
              <a:gd name="connsiteX5" fmla="*/ 5608 w 1202448"/>
              <a:gd name="connsiteY5" fmla="*/ 110652 h 1202451"/>
              <a:gd name="connsiteX6" fmla="*/ 220813 w 1202448"/>
              <a:gd name="connsiteY6" fmla="*/ 0 h 1202451"/>
              <a:gd name="connsiteX7" fmla="*/ 1202448 w 1202448"/>
              <a:gd name="connsiteY7" fmla="*/ 504732 h 120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448" h="1202451">
                <a:moveTo>
                  <a:pt x="1202448" y="504732"/>
                </a:moveTo>
                <a:lnTo>
                  <a:pt x="1202448" y="1202449"/>
                </a:lnTo>
                <a:lnTo>
                  <a:pt x="1202448" y="1202451"/>
                </a:lnTo>
                <a:lnTo>
                  <a:pt x="504732" y="1202451"/>
                </a:lnTo>
                <a:lnTo>
                  <a:pt x="0" y="122651"/>
                </a:lnTo>
                <a:lnTo>
                  <a:pt x="5608" y="110652"/>
                </a:lnTo>
                <a:lnTo>
                  <a:pt x="220813" y="0"/>
                </a:lnTo>
                <a:lnTo>
                  <a:pt x="1202448" y="504732"/>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1" name="Forma libre 378">
            <a:extLst>
              <a:ext uri="{FF2B5EF4-FFF2-40B4-BE49-F238E27FC236}">
                <a16:creationId xmlns:a16="http://schemas.microsoft.com/office/drawing/2014/main" id="{C5B10437-0E4F-1EAC-E416-71E19A01D0C2}"/>
              </a:ext>
            </a:extLst>
          </p:cNvPr>
          <p:cNvSpPr>
            <a:spLocks noChangeAspect="1"/>
          </p:cNvSpPr>
          <p:nvPr/>
        </p:nvSpPr>
        <p:spPr>
          <a:xfrm>
            <a:off x="6075824" y="3394897"/>
            <a:ext cx="548640" cy="365761"/>
          </a:xfrm>
          <a:custGeom>
            <a:avLst/>
            <a:gdLst>
              <a:gd name="connsiteX0" fmla="*/ 593537 w 599144"/>
              <a:gd name="connsiteY0" fmla="*/ 28043 h 399429"/>
              <a:gd name="connsiteX1" fmla="*/ 582138 w 599144"/>
              <a:gd name="connsiteY1" fmla="*/ 26547 h 399429"/>
              <a:gd name="connsiteX2" fmla="*/ 480577 w 599144"/>
              <a:gd name="connsiteY2" fmla="*/ 63483 h 399429"/>
              <a:gd name="connsiteX3" fmla="*/ 452352 w 599144"/>
              <a:gd name="connsiteY3" fmla="*/ 89445 h 399429"/>
              <a:gd name="connsiteX4" fmla="*/ 449919 w 599144"/>
              <a:gd name="connsiteY4" fmla="*/ 96462 h 399429"/>
              <a:gd name="connsiteX5" fmla="*/ 367861 w 599144"/>
              <a:gd name="connsiteY5" fmla="*/ 64554 h 399429"/>
              <a:gd name="connsiteX6" fmla="*/ 250836 w 599144"/>
              <a:gd name="connsiteY6" fmla="*/ 76168 h 399429"/>
              <a:gd name="connsiteX7" fmla="*/ 189789 w 599144"/>
              <a:gd name="connsiteY7" fmla="*/ 80345 h 399429"/>
              <a:gd name="connsiteX8" fmla="*/ 151921 w 599144"/>
              <a:gd name="connsiteY8" fmla="*/ 83365 h 399429"/>
              <a:gd name="connsiteX9" fmla="*/ 147379 w 599144"/>
              <a:gd name="connsiteY9" fmla="*/ 64531 h 399429"/>
              <a:gd name="connsiteX10" fmla="*/ 119154 w 599144"/>
              <a:gd name="connsiteY10" fmla="*/ 38569 h 399429"/>
              <a:gd name="connsiteX11" fmla="*/ 17592 w 599144"/>
              <a:gd name="connsiteY11" fmla="*/ 1631 h 399429"/>
              <a:gd name="connsiteX12" fmla="*/ 6194 w 599144"/>
              <a:gd name="connsiteY12" fmla="*/ 3127 h 399429"/>
              <a:gd name="connsiteX13" fmla="*/ 876 w 599144"/>
              <a:gd name="connsiteY13" fmla="*/ 13335 h 399429"/>
              <a:gd name="connsiteX14" fmla="*/ 876 w 599144"/>
              <a:gd name="connsiteY14" fmla="*/ 262491 h 399429"/>
              <a:gd name="connsiteX15" fmla="*/ 13334 w 599144"/>
              <a:gd name="connsiteY15" fmla="*/ 274950 h 399429"/>
              <a:gd name="connsiteX16" fmla="*/ 49722 w 599144"/>
              <a:gd name="connsiteY16" fmla="*/ 274950 h 399429"/>
              <a:gd name="connsiteX17" fmla="*/ 88904 w 599144"/>
              <a:gd name="connsiteY17" fmla="*/ 255863 h 399429"/>
              <a:gd name="connsiteX18" fmla="*/ 105892 w 599144"/>
              <a:gd name="connsiteY18" fmla="*/ 268672 h 399429"/>
              <a:gd name="connsiteX19" fmla="*/ 143326 w 599144"/>
              <a:gd name="connsiteY19" fmla="*/ 297396 h 399429"/>
              <a:gd name="connsiteX20" fmla="*/ 256591 w 599144"/>
              <a:gd name="connsiteY20" fmla="*/ 385464 h 399429"/>
              <a:gd name="connsiteX21" fmla="*/ 299864 w 599144"/>
              <a:gd name="connsiteY21" fmla="*/ 399529 h 399429"/>
              <a:gd name="connsiteX22" fmla="*/ 329258 w 599144"/>
              <a:gd name="connsiteY22" fmla="*/ 391219 h 399429"/>
              <a:gd name="connsiteX23" fmla="*/ 360475 w 599144"/>
              <a:gd name="connsiteY23" fmla="*/ 390525 h 399429"/>
              <a:gd name="connsiteX24" fmla="*/ 383578 w 599144"/>
              <a:gd name="connsiteY24" fmla="*/ 367409 h 399429"/>
              <a:gd name="connsiteX25" fmla="*/ 414625 w 599144"/>
              <a:gd name="connsiteY25" fmla="*/ 362859 h 399429"/>
              <a:gd name="connsiteX26" fmla="*/ 434868 w 599144"/>
              <a:gd name="connsiteY26" fmla="*/ 342481 h 399429"/>
              <a:gd name="connsiteX27" fmla="*/ 462083 w 599144"/>
              <a:gd name="connsiteY27" fmla="*/ 333794 h 399429"/>
              <a:gd name="connsiteX28" fmla="*/ 478407 w 599144"/>
              <a:gd name="connsiteY28" fmla="*/ 296842 h 399429"/>
              <a:gd name="connsiteX29" fmla="*/ 510008 w 599144"/>
              <a:gd name="connsiteY29" fmla="*/ 279360 h 399429"/>
              <a:gd name="connsiteX30" fmla="*/ 550006 w 599144"/>
              <a:gd name="connsiteY30" fmla="*/ 299864 h 399429"/>
              <a:gd name="connsiteX31" fmla="*/ 586394 w 599144"/>
              <a:gd name="connsiteY31" fmla="*/ 299864 h 399429"/>
              <a:gd name="connsiteX32" fmla="*/ 598852 w 599144"/>
              <a:gd name="connsiteY32" fmla="*/ 287406 h 399429"/>
              <a:gd name="connsiteX33" fmla="*/ 598852 w 599144"/>
              <a:gd name="connsiteY33" fmla="*/ 38251 h 399429"/>
              <a:gd name="connsiteX34" fmla="*/ 593537 w 599144"/>
              <a:gd name="connsiteY34" fmla="*/ 28043 h 399429"/>
              <a:gd name="connsiteX35" fmla="*/ 446962 w 599144"/>
              <a:gd name="connsiteY35" fmla="*/ 314003 h 399429"/>
              <a:gd name="connsiteX36" fmla="*/ 434200 w 599144"/>
              <a:gd name="connsiteY36" fmla="*/ 316412 h 399429"/>
              <a:gd name="connsiteX37" fmla="*/ 433720 w 599144"/>
              <a:gd name="connsiteY37" fmla="*/ 316162 h 399429"/>
              <a:gd name="connsiteX38" fmla="*/ 433106 w 599144"/>
              <a:gd name="connsiteY38" fmla="*/ 315438 h 399429"/>
              <a:gd name="connsiteX39" fmla="*/ 359636 w 599144"/>
              <a:gd name="connsiteY39" fmla="*/ 241859 h 399429"/>
              <a:gd name="connsiteX40" fmla="*/ 342032 w 599144"/>
              <a:gd name="connsiteY40" fmla="*/ 241482 h 399429"/>
              <a:gd name="connsiteX41" fmla="*/ 341655 w 599144"/>
              <a:gd name="connsiteY41" fmla="*/ 259086 h 399429"/>
              <a:gd name="connsiteX42" fmla="*/ 412505 w 599144"/>
              <a:gd name="connsiteY42" fmla="*/ 330445 h 399429"/>
              <a:gd name="connsiteX43" fmla="*/ 403470 w 599144"/>
              <a:gd name="connsiteY43" fmla="*/ 340585 h 399429"/>
              <a:gd name="connsiteX44" fmla="*/ 384053 w 599144"/>
              <a:gd name="connsiteY44" fmla="*/ 341023 h 399429"/>
              <a:gd name="connsiteX45" fmla="*/ 383727 w 599144"/>
              <a:gd name="connsiteY45" fmla="*/ 340857 h 399429"/>
              <a:gd name="connsiteX46" fmla="*/ 383346 w 599144"/>
              <a:gd name="connsiteY46" fmla="*/ 340402 h 399429"/>
              <a:gd name="connsiteX47" fmla="*/ 322444 w 599144"/>
              <a:gd name="connsiteY47" fmla="*/ 279415 h 399429"/>
              <a:gd name="connsiteX48" fmla="*/ 304840 w 599144"/>
              <a:gd name="connsiteY48" fmla="*/ 278673 h 399429"/>
              <a:gd name="connsiteX49" fmla="*/ 304098 w 599144"/>
              <a:gd name="connsiteY49" fmla="*/ 296277 h 399429"/>
              <a:gd name="connsiteX50" fmla="*/ 361872 w 599144"/>
              <a:gd name="connsiteY50" fmla="*/ 354749 h 399429"/>
              <a:gd name="connsiteX51" fmla="*/ 350413 w 599144"/>
              <a:gd name="connsiteY51" fmla="*/ 367739 h 399429"/>
              <a:gd name="connsiteX52" fmla="*/ 333394 w 599144"/>
              <a:gd name="connsiteY52" fmla="*/ 365202 h 399429"/>
              <a:gd name="connsiteX53" fmla="*/ 272540 w 599144"/>
              <a:gd name="connsiteY53" fmla="*/ 304257 h 399429"/>
              <a:gd name="connsiteX54" fmla="*/ 254936 w 599144"/>
              <a:gd name="connsiteY54" fmla="*/ 303662 h 399429"/>
              <a:gd name="connsiteX55" fmla="*/ 254340 w 599144"/>
              <a:gd name="connsiteY55" fmla="*/ 321266 h 399429"/>
              <a:gd name="connsiteX56" fmla="*/ 306267 w 599144"/>
              <a:gd name="connsiteY56" fmla="*/ 374211 h 399429"/>
              <a:gd name="connsiteX57" fmla="*/ 299864 w 599144"/>
              <a:gd name="connsiteY57" fmla="*/ 374613 h 399429"/>
              <a:gd name="connsiteX58" fmla="*/ 270277 w 599144"/>
              <a:gd name="connsiteY58" fmla="*/ 364637 h 399429"/>
              <a:gd name="connsiteX59" fmla="*/ 159336 w 599144"/>
              <a:gd name="connsiteY59" fmla="*/ 278307 h 399429"/>
              <a:gd name="connsiteX60" fmla="*/ 120856 w 599144"/>
              <a:gd name="connsiteY60" fmla="*/ 248757 h 399429"/>
              <a:gd name="connsiteX61" fmla="*/ 100000 w 599144"/>
              <a:gd name="connsiteY61" fmla="*/ 232995 h 399429"/>
              <a:gd name="connsiteX62" fmla="*/ 146645 w 599144"/>
              <a:gd name="connsiteY62" fmla="*/ 108593 h 399429"/>
              <a:gd name="connsiteX63" fmla="*/ 191977 w 599144"/>
              <a:gd name="connsiteY63" fmla="*/ 105161 h 399429"/>
              <a:gd name="connsiteX64" fmla="*/ 220553 w 599144"/>
              <a:gd name="connsiteY64" fmla="*/ 102760 h 399429"/>
              <a:gd name="connsiteX65" fmla="*/ 188011 w 599144"/>
              <a:gd name="connsiteY65" fmla="*/ 167949 h 399429"/>
              <a:gd name="connsiteX66" fmla="*/ 205664 w 599144"/>
              <a:gd name="connsiteY66" fmla="*/ 194800 h 399429"/>
              <a:gd name="connsiteX67" fmla="*/ 227053 w 599144"/>
              <a:gd name="connsiteY67" fmla="*/ 200298 h 399429"/>
              <a:gd name="connsiteX68" fmla="*/ 281860 w 599144"/>
              <a:gd name="connsiteY68" fmla="*/ 174530 h 399429"/>
              <a:gd name="connsiteX69" fmla="*/ 310121 w 599144"/>
              <a:gd name="connsiteY69" fmla="*/ 165564 h 399429"/>
              <a:gd name="connsiteX70" fmla="*/ 364856 w 599144"/>
              <a:gd name="connsiteY70" fmla="*/ 212366 h 399429"/>
              <a:gd name="connsiteX71" fmla="*/ 451952 w 599144"/>
              <a:gd name="connsiteY71" fmla="*/ 294036 h 399429"/>
              <a:gd name="connsiteX72" fmla="*/ 446962 w 599144"/>
              <a:gd name="connsiteY72" fmla="*/ 314003 h 39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99144" h="399429">
                <a:moveTo>
                  <a:pt x="593537" y="28043"/>
                </a:moveTo>
                <a:cubicBezTo>
                  <a:pt x="590215" y="25708"/>
                  <a:pt x="585957" y="25135"/>
                  <a:pt x="582138" y="26547"/>
                </a:cubicBezTo>
                <a:lnTo>
                  <a:pt x="480577" y="63483"/>
                </a:lnTo>
                <a:cubicBezTo>
                  <a:pt x="467986" y="68058"/>
                  <a:pt x="457960" y="77280"/>
                  <a:pt x="452352" y="89445"/>
                </a:cubicBezTo>
                <a:cubicBezTo>
                  <a:pt x="451301" y="91726"/>
                  <a:pt x="450611" y="94095"/>
                  <a:pt x="449919" y="96462"/>
                </a:cubicBezTo>
                <a:cubicBezTo>
                  <a:pt x="432480" y="91504"/>
                  <a:pt x="400070" y="81149"/>
                  <a:pt x="367861" y="64554"/>
                </a:cubicBezTo>
                <a:cubicBezTo>
                  <a:pt x="326304" y="43135"/>
                  <a:pt x="291130" y="45872"/>
                  <a:pt x="250836" y="76168"/>
                </a:cubicBezTo>
                <a:cubicBezTo>
                  <a:pt x="234636" y="76440"/>
                  <a:pt x="211999" y="78388"/>
                  <a:pt x="189789" y="80345"/>
                </a:cubicBezTo>
                <a:cubicBezTo>
                  <a:pt x="175823" y="81578"/>
                  <a:pt x="162624" y="82712"/>
                  <a:pt x="151921" y="83365"/>
                </a:cubicBezTo>
                <a:cubicBezTo>
                  <a:pt x="151658" y="76936"/>
                  <a:pt x="150154" y="70557"/>
                  <a:pt x="147379" y="64531"/>
                </a:cubicBezTo>
                <a:cubicBezTo>
                  <a:pt x="141771" y="52364"/>
                  <a:pt x="131746" y="43142"/>
                  <a:pt x="119154" y="38569"/>
                </a:cubicBezTo>
                <a:lnTo>
                  <a:pt x="17592" y="1631"/>
                </a:lnTo>
                <a:cubicBezTo>
                  <a:pt x="13785" y="232"/>
                  <a:pt x="9502" y="804"/>
                  <a:pt x="6194" y="3127"/>
                </a:cubicBezTo>
                <a:cubicBezTo>
                  <a:pt x="2859" y="5464"/>
                  <a:pt x="876" y="9271"/>
                  <a:pt x="876" y="13335"/>
                </a:cubicBezTo>
                <a:lnTo>
                  <a:pt x="876" y="262491"/>
                </a:lnTo>
                <a:cubicBezTo>
                  <a:pt x="876" y="269377"/>
                  <a:pt x="6448" y="274950"/>
                  <a:pt x="13334" y="274950"/>
                </a:cubicBezTo>
                <a:lnTo>
                  <a:pt x="49722" y="274950"/>
                </a:lnTo>
                <a:cubicBezTo>
                  <a:pt x="65198" y="274950"/>
                  <a:pt x="79596" y="267650"/>
                  <a:pt x="88904" y="255863"/>
                </a:cubicBezTo>
                <a:cubicBezTo>
                  <a:pt x="93861" y="259633"/>
                  <a:pt x="99734" y="264048"/>
                  <a:pt x="105892" y="268672"/>
                </a:cubicBezTo>
                <a:cubicBezTo>
                  <a:pt x="120430" y="279610"/>
                  <a:pt x="136343" y="291543"/>
                  <a:pt x="143326" y="297396"/>
                </a:cubicBezTo>
                <a:cubicBezTo>
                  <a:pt x="189715" y="336229"/>
                  <a:pt x="245484" y="378165"/>
                  <a:pt x="256591" y="385464"/>
                </a:cubicBezTo>
                <a:cubicBezTo>
                  <a:pt x="266968" y="392277"/>
                  <a:pt x="285654" y="399529"/>
                  <a:pt x="299864" y="399529"/>
                </a:cubicBezTo>
                <a:cubicBezTo>
                  <a:pt x="305424" y="399529"/>
                  <a:pt x="319427" y="399529"/>
                  <a:pt x="329258" y="391219"/>
                </a:cubicBezTo>
                <a:cubicBezTo>
                  <a:pt x="339392" y="395197"/>
                  <a:pt x="350316" y="395003"/>
                  <a:pt x="360475" y="390525"/>
                </a:cubicBezTo>
                <a:cubicBezTo>
                  <a:pt x="370609" y="386060"/>
                  <a:pt x="378809" y="377642"/>
                  <a:pt x="383578" y="367409"/>
                </a:cubicBezTo>
                <a:cubicBezTo>
                  <a:pt x="393310" y="369404"/>
                  <a:pt x="404491" y="367944"/>
                  <a:pt x="414625" y="362859"/>
                </a:cubicBezTo>
                <a:cubicBezTo>
                  <a:pt x="424126" y="358102"/>
                  <a:pt x="431122" y="350900"/>
                  <a:pt x="434868" y="342481"/>
                </a:cubicBezTo>
                <a:cubicBezTo>
                  <a:pt x="443871" y="343308"/>
                  <a:pt x="453483" y="340377"/>
                  <a:pt x="462083" y="333794"/>
                </a:cubicBezTo>
                <a:cubicBezTo>
                  <a:pt x="474372" y="324401"/>
                  <a:pt x="479999" y="310528"/>
                  <a:pt x="478407" y="296842"/>
                </a:cubicBezTo>
                <a:lnTo>
                  <a:pt x="510008" y="279360"/>
                </a:lnTo>
                <a:cubicBezTo>
                  <a:pt x="519262" y="291904"/>
                  <a:pt x="533971" y="299864"/>
                  <a:pt x="550006" y="299864"/>
                </a:cubicBezTo>
                <a:lnTo>
                  <a:pt x="586394" y="299864"/>
                </a:lnTo>
                <a:cubicBezTo>
                  <a:pt x="593280" y="299864"/>
                  <a:pt x="598852" y="294292"/>
                  <a:pt x="598852" y="287406"/>
                </a:cubicBezTo>
                <a:lnTo>
                  <a:pt x="598852" y="38251"/>
                </a:lnTo>
                <a:cubicBezTo>
                  <a:pt x="598853" y="34187"/>
                  <a:pt x="596870" y="30379"/>
                  <a:pt x="593537" y="28043"/>
                </a:cubicBezTo>
                <a:close/>
                <a:moveTo>
                  <a:pt x="446962" y="314003"/>
                </a:moveTo>
                <a:cubicBezTo>
                  <a:pt x="442740" y="317239"/>
                  <a:pt x="436828" y="319040"/>
                  <a:pt x="434200" y="316412"/>
                </a:cubicBezTo>
                <a:cubicBezTo>
                  <a:pt x="434066" y="316278"/>
                  <a:pt x="433858" y="316291"/>
                  <a:pt x="433720" y="316162"/>
                </a:cubicBezTo>
                <a:cubicBezTo>
                  <a:pt x="433482" y="315941"/>
                  <a:pt x="433364" y="315644"/>
                  <a:pt x="433106" y="315438"/>
                </a:cubicBezTo>
                <a:cubicBezTo>
                  <a:pt x="424200" y="308406"/>
                  <a:pt x="384296" y="267578"/>
                  <a:pt x="359636" y="241859"/>
                </a:cubicBezTo>
                <a:cubicBezTo>
                  <a:pt x="354880" y="236883"/>
                  <a:pt x="346984" y="236700"/>
                  <a:pt x="342032" y="241482"/>
                </a:cubicBezTo>
                <a:cubicBezTo>
                  <a:pt x="337057" y="246239"/>
                  <a:pt x="336886" y="254122"/>
                  <a:pt x="341655" y="259086"/>
                </a:cubicBezTo>
                <a:cubicBezTo>
                  <a:pt x="347443" y="265127"/>
                  <a:pt x="393908" y="313520"/>
                  <a:pt x="412505" y="330445"/>
                </a:cubicBezTo>
                <a:cubicBezTo>
                  <a:pt x="411116" y="335915"/>
                  <a:pt x="406045" y="339293"/>
                  <a:pt x="403470" y="340585"/>
                </a:cubicBezTo>
                <a:cubicBezTo>
                  <a:pt x="395489" y="344587"/>
                  <a:pt x="387168" y="343918"/>
                  <a:pt x="384053" y="341023"/>
                </a:cubicBezTo>
                <a:cubicBezTo>
                  <a:pt x="383961" y="340936"/>
                  <a:pt x="383822" y="340941"/>
                  <a:pt x="383727" y="340857"/>
                </a:cubicBezTo>
                <a:cubicBezTo>
                  <a:pt x="383575" y="340721"/>
                  <a:pt x="383508" y="340531"/>
                  <a:pt x="383346" y="340402"/>
                </a:cubicBezTo>
                <a:cubicBezTo>
                  <a:pt x="368406" y="328467"/>
                  <a:pt x="330924" y="288636"/>
                  <a:pt x="322444" y="279415"/>
                </a:cubicBezTo>
                <a:cubicBezTo>
                  <a:pt x="317784" y="274341"/>
                  <a:pt x="309913" y="274025"/>
                  <a:pt x="304840" y="278673"/>
                </a:cubicBezTo>
                <a:cubicBezTo>
                  <a:pt x="299779" y="283333"/>
                  <a:pt x="299438" y="291216"/>
                  <a:pt x="304098" y="296277"/>
                </a:cubicBezTo>
                <a:cubicBezTo>
                  <a:pt x="304507" y="296720"/>
                  <a:pt x="341240" y="336344"/>
                  <a:pt x="361872" y="354749"/>
                </a:cubicBezTo>
                <a:cubicBezTo>
                  <a:pt x="359844" y="360575"/>
                  <a:pt x="355713" y="365399"/>
                  <a:pt x="350413" y="367739"/>
                </a:cubicBezTo>
                <a:cubicBezTo>
                  <a:pt x="346502" y="369477"/>
                  <a:pt x="340384" y="370368"/>
                  <a:pt x="333394" y="365202"/>
                </a:cubicBezTo>
                <a:cubicBezTo>
                  <a:pt x="315504" y="350033"/>
                  <a:pt x="279601" y="311815"/>
                  <a:pt x="272540" y="304257"/>
                </a:cubicBezTo>
                <a:cubicBezTo>
                  <a:pt x="267856" y="299220"/>
                  <a:pt x="259948" y="298966"/>
                  <a:pt x="254936" y="303662"/>
                </a:cubicBezTo>
                <a:cubicBezTo>
                  <a:pt x="249911" y="308358"/>
                  <a:pt x="249644" y="316242"/>
                  <a:pt x="254340" y="321266"/>
                </a:cubicBezTo>
                <a:cubicBezTo>
                  <a:pt x="262712" y="330226"/>
                  <a:pt x="287456" y="356453"/>
                  <a:pt x="306267" y="374211"/>
                </a:cubicBezTo>
                <a:cubicBezTo>
                  <a:pt x="304166" y="374467"/>
                  <a:pt x="301960" y="374613"/>
                  <a:pt x="299864" y="374613"/>
                </a:cubicBezTo>
                <a:cubicBezTo>
                  <a:pt x="291615" y="374613"/>
                  <a:pt x="277443" y="369346"/>
                  <a:pt x="270277" y="364637"/>
                </a:cubicBezTo>
                <a:cubicBezTo>
                  <a:pt x="261543" y="358894"/>
                  <a:pt x="206698" y="317969"/>
                  <a:pt x="159336" y="278307"/>
                </a:cubicBezTo>
                <a:cubicBezTo>
                  <a:pt x="152171" y="272297"/>
                  <a:pt x="135820" y="259998"/>
                  <a:pt x="120856" y="248757"/>
                </a:cubicBezTo>
                <a:cubicBezTo>
                  <a:pt x="112835" y="242736"/>
                  <a:pt x="105446" y="237185"/>
                  <a:pt x="100000" y="232995"/>
                </a:cubicBezTo>
                <a:lnTo>
                  <a:pt x="146645" y="108593"/>
                </a:lnTo>
                <a:cubicBezTo>
                  <a:pt x="158752" y="108064"/>
                  <a:pt x="174894" y="106668"/>
                  <a:pt x="191977" y="105161"/>
                </a:cubicBezTo>
                <a:cubicBezTo>
                  <a:pt x="201640" y="104310"/>
                  <a:pt x="211310" y="103480"/>
                  <a:pt x="220553" y="102760"/>
                </a:cubicBezTo>
                <a:cubicBezTo>
                  <a:pt x="206348" y="117336"/>
                  <a:pt x="185227" y="143465"/>
                  <a:pt x="188011" y="167949"/>
                </a:cubicBezTo>
                <a:cubicBezTo>
                  <a:pt x="189289" y="179093"/>
                  <a:pt x="195384" y="188376"/>
                  <a:pt x="205664" y="194800"/>
                </a:cubicBezTo>
                <a:cubicBezTo>
                  <a:pt x="211504" y="198449"/>
                  <a:pt x="218707" y="200298"/>
                  <a:pt x="227053" y="200298"/>
                </a:cubicBezTo>
                <a:cubicBezTo>
                  <a:pt x="244754" y="200298"/>
                  <a:pt x="268210" y="191478"/>
                  <a:pt x="281860" y="174530"/>
                </a:cubicBezTo>
                <a:cubicBezTo>
                  <a:pt x="293575" y="172839"/>
                  <a:pt x="301483" y="169847"/>
                  <a:pt x="310121" y="165564"/>
                </a:cubicBezTo>
                <a:cubicBezTo>
                  <a:pt x="324720" y="179287"/>
                  <a:pt x="344295" y="195420"/>
                  <a:pt x="364856" y="212366"/>
                </a:cubicBezTo>
                <a:cubicBezTo>
                  <a:pt x="400648" y="241856"/>
                  <a:pt x="441221" y="275288"/>
                  <a:pt x="451952" y="294036"/>
                </a:cubicBezTo>
                <a:cubicBezTo>
                  <a:pt x="457923" y="304464"/>
                  <a:pt x="449639" y="311959"/>
                  <a:pt x="446962" y="314003"/>
                </a:cubicBezTo>
                <a:close/>
              </a:path>
            </a:pathLst>
          </a:custGeom>
          <a:solidFill>
            <a:schemeClr val="bg1"/>
          </a:solidFill>
          <a:ln w="9525" cap="flat">
            <a:noFill/>
            <a:prstDash val="solid"/>
            <a:miter/>
          </a:ln>
        </p:spPr>
        <p:txBody>
          <a:bodyPr rtlCol="0" anchor="ctr"/>
          <a:lstStyle/>
          <a:p>
            <a:endParaRPr lang="es-MX" sz="16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C20F375B-5FF8-02E9-E0DE-9B094F3C8E68}"/>
              </a:ext>
            </a:extLst>
          </p:cNvPr>
          <p:cNvSpPr/>
          <p:nvPr/>
        </p:nvSpPr>
        <p:spPr>
          <a:xfrm>
            <a:off x="5076618" y="2210362"/>
            <a:ext cx="1695402" cy="369332"/>
          </a:xfrm>
          <a:prstGeom prst="rect">
            <a:avLst/>
          </a:prstGeom>
          <a:noFill/>
        </p:spPr>
        <p:txBody>
          <a:bodyPr wrap="square">
            <a:spAutoFit/>
          </a:bodyPr>
          <a:lstStyle/>
          <a:p>
            <a:pPr algn="ctr"/>
            <a:r>
              <a:rPr lang="en-US">
                <a:solidFill>
                  <a:schemeClr val="bg1"/>
                </a:solidFill>
                <a:latin typeface="Arial" panose="020B0604020202020204" pitchFamily="34" charset="0"/>
                <a:ea typeface="Roboto Medium" panose="02000000000000000000" pitchFamily="2" charset="0"/>
                <a:cs typeface="Arial" panose="020B0604020202020204" pitchFamily="34" charset="0"/>
              </a:rPr>
              <a:t>Collaboration </a:t>
            </a:r>
          </a:p>
        </p:txBody>
      </p:sp>
      <p:sp>
        <p:nvSpPr>
          <p:cNvPr id="24" name="Rectangle 23">
            <a:extLst>
              <a:ext uri="{FF2B5EF4-FFF2-40B4-BE49-F238E27FC236}">
                <a16:creationId xmlns:a16="http://schemas.microsoft.com/office/drawing/2014/main" id="{BCBEF34D-F73B-838E-E331-23F3AF7EF6F8}"/>
              </a:ext>
            </a:extLst>
          </p:cNvPr>
          <p:cNvSpPr/>
          <p:nvPr/>
        </p:nvSpPr>
        <p:spPr>
          <a:xfrm>
            <a:off x="6410339" y="3915509"/>
            <a:ext cx="1695402" cy="369332"/>
          </a:xfrm>
          <a:prstGeom prst="rect">
            <a:avLst/>
          </a:prstGeom>
          <a:noFill/>
        </p:spPr>
        <p:txBody>
          <a:bodyPr wrap="square">
            <a:spAutoFit/>
          </a:bodyPr>
          <a:lstStyle/>
          <a:p>
            <a:pPr algn="ctr"/>
            <a:r>
              <a:rPr lang="en-US">
                <a:solidFill>
                  <a:schemeClr val="bg1"/>
                </a:solidFill>
                <a:latin typeface="Arial" panose="020B0604020202020204" pitchFamily="34" charset="0"/>
                <a:ea typeface="Roboto Medium" panose="02000000000000000000" pitchFamily="2" charset="0"/>
                <a:cs typeface="Arial" panose="020B0604020202020204" pitchFamily="34" charset="0"/>
              </a:rPr>
              <a:t>Regulation </a:t>
            </a:r>
          </a:p>
        </p:txBody>
      </p:sp>
      <p:sp>
        <p:nvSpPr>
          <p:cNvPr id="25" name="Rectangle 24">
            <a:extLst>
              <a:ext uri="{FF2B5EF4-FFF2-40B4-BE49-F238E27FC236}">
                <a16:creationId xmlns:a16="http://schemas.microsoft.com/office/drawing/2014/main" id="{2C1291F7-C991-01D9-2B93-20993DD30FF4}"/>
              </a:ext>
            </a:extLst>
          </p:cNvPr>
          <p:cNvSpPr/>
          <p:nvPr/>
        </p:nvSpPr>
        <p:spPr>
          <a:xfrm flipH="1">
            <a:off x="5076618" y="5227485"/>
            <a:ext cx="1695402" cy="369332"/>
          </a:xfrm>
          <a:prstGeom prst="rect">
            <a:avLst/>
          </a:prstGeom>
          <a:noFill/>
        </p:spPr>
        <p:txBody>
          <a:bodyPr wrap="square">
            <a:spAutoFit/>
          </a:bodyPr>
          <a:lstStyle/>
          <a:p>
            <a:pPr algn="ctr"/>
            <a:r>
              <a:rPr lang="en-US">
                <a:solidFill>
                  <a:schemeClr val="bg1"/>
                </a:solidFill>
                <a:latin typeface="Arial" panose="020B0604020202020204" pitchFamily="34" charset="0"/>
                <a:ea typeface="Roboto Medium" panose="02000000000000000000" pitchFamily="2" charset="0"/>
                <a:cs typeface="Arial" panose="020B0604020202020204" pitchFamily="34" charset="0"/>
              </a:rPr>
              <a:t>Prediction  </a:t>
            </a:r>
          </a:p>
        </p:txBody>
      </p:sp>
      <p:sp>
        <p:nvSpPr>
          <p:cNvPr id="26" name="Rectangle 25">
            <a:extLst>
              <a:ext uri="{FF2B5EF4-FFF2-40B4-BE49-F238E27FC236}">
                <a16:creationId xmlns:a16="http://schemas.microsoft.com/office/drawing/2014/main" id="{56A33DD0-8432-CD55-A437-0C8B5A0DF043}"/>
              </a:ext>
            </a:extLst>
          </p:cNvPr>
          <p:cNvSpPr/>
          <p:nvPr/>
        </p:nvSpPr>
        <p:spPr>
          <a:xfrm flipH="1">
            <a:off x="3690964" y="3452984"/>
            <a:ext cx="1695402" cy="369332"/>
          </a:xfrm>
          <a:prstGeom prst="rect">
            <a:avLst/>
          </a:prstGeom>
          <a:noFill/>
        </p:spPr>
        <p:txBody>
          <a:bodyPr wrap="square">
            <a:spAutoFit/>
          </a:bodyPr>
          <a:lstStyle/>
          <a:p>
            <a:pPr algn="ctr"/>
            <a:r>
              <a:rPr lang="en-US">
                <a:solidFill>
                  <a:schemeClr val="bg1"/>
                </a:solidFill>
                <a:latin typeface="Arial" panose="020B0604020202020204" pitchFamily="34" charset="0"/>
                <a:ea typeface="Roboto Medium" panose="02000000000000000000" pitchFamily="2" charset="0"/>
                <a:cs typeface="Arial" panose="020B0604020202020204" pitchFamily="34" charset="0"/>
              </a:rPr>
              <a:t>Diversification </a:t>
            </a:r>
          </a:p>
        </p:txBody>
      </p:sp>
      <p:sp>
        <p:nvSpPr>
          <p:cNvPr id="27" name="Rectangle 56">
            <a:extLst>
              <a:ext uri="{FF2B5EF4-FFF2-40B4-BE49-F238E27FC236}">
                <a16:creationId xmlns:a16="http://schemas.microsoft.com/office/drawing/2014/main" id="{20527410-F2BD-801C-BC3E-3C678FAFA0AE}"/>
              </a:ext>
            </a:extLst>
          </p:cNvPr>
          <p:cNvSpPr/>
          <p:nvPr/>
        </p:nvSpPr>
        <p:spPr>
          <a:xfrm flipH="1">
            <a:off x="7010505" y="1639793"/>
            <a:ext cx="4753053" cy="954107"/>
          </a:xfrm>
          <a:prstGeom prst="rect">
            <a:avLst/>
          </a:prstGeom>
        </p:spPr>
        <p:txBody>
          <a:bodyPr wrap="square">
            <a:spAutoFit/>
          </a:bodyPr>
          <a:lstStyle/>
          <a:p>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Because of the complex nature of drug supply chains, enhanced communication between stakeholders (manufactures, providers, governments, etc.) can recognize and resolve shortages before they reach crisis </a:t>
            </a:r>
          </a:p>
        </p:txBody>
      </p:sp>
      <p:sp>
        <p:nvSpPr>
          <p:cNvPr id="28" name="Rectangle 56">
            <a:extLst>
              <a:ext uri="{FF2B5EF4-FFF2-40B4-BE49-F238E27FC236}">
                <a16:creationId xmlns:a16="http://schemas.microsoft.com/office/drawing/2014/main" id="{69D2BA98-E324-6517-08BC-4EDB9FA0ABFD}"/>
              </a:ext>
            </a:extLst>
          </p:cNvPr>
          <p:cNvSpPr/>
          <p:nvPr/>
        </p:nvSpPr>
        <p:spPr>
          <a:xfrm flipH="1">
            <a:off x="8151455" y="3343993"/>
            <a:ext cx="3608579" cy="954107"/>
          </a:xfrm>
          <a:prstGeom prst="rect">
            <a:avLst/>
          </a:prstGeom>
        </p:spPr>
        <p:txBody>
          <a:bodyPr wrap="square">
            <a:spAutoFit/>
          </a:bodyPr>
          <a:lstStyle/>
          <a:p>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Regulators can proactively address supply issues, through quality and compliance oversight, and have tools to mitigate the impact of shortages if they arise </a:t>
            </a:r>
          </a:p>
        </p:txBody>
      </p:sp>
      <p:sp>
        <p:nvSpPr>
          <p:cNvPr id="29" name="Rectangle 56">
            <a:extLst>
              <a:ext uri="{FF2B5EF4-FFF2-40B4-BE49-F238E27FC236}">
                <a16:creationId xmlns:a16="http://schemas.microsoft.com/office/drawing/2014/main" id="{15CC7D97-C5E2-FA4C-3063-8DF1DA595C0A}"/>
              </a:ext>
            </a:extLst>
          </p:cNvPr>
          <p:cNvSpPr/>
          <p:nvPr/>
        </p:nvSpPr>
        <p:spPr>
          <a:xfrm flipH="1">
            <a:off x="430953" y="3365554"/>
            <a:ext cx="3183070" cy="954107"/>
          </a:xfrm>
          <a:prstGeom prst="rect">
            <a:avLst/>
          </a:prstGeom>
        </p:spPr>
        <p:txBody>
          <a:bodyPr wrap="square">
            <a:spAutoFit/>
          </a:bodyPr>
          <a:lstStyle/>
          <a:p>
            <a:pPr algn="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Manufacturers are shoring up supply chain vulnerabilities (ex: relying on a single international supplier) by diversifying their sources   </a:t>
            </a:r>
          </a:p>
        </p:txBody>
      </p:sp>
      <p:sp>
        <p:nvSpPr>
          <p:cNvPr id="30" name="Rectangle 56">
            <a:extLst>
              <a:ext uri="{FF2B5EF4-FFF2-40B4-BE49-F238E27FC236}">
                <a16:creationId xmlns:a16="http://schemas.microsoft.com/office/drawing/2014/main" id="{62B3B10A-261B-4E34-7943-AAC519F7D88C}"/>
              </a:ext>
            </a:extLst>
          </p:cNvPr>
          <p:cNvSpPr/>
          <p:nvPr/>
        </p:nvSpPr>
        <p:spPr>
          <a:xfrm flipH="1">
            <a:off x="676464" y="5149428"/>
            <a:ext cx="4171833" cy="954107"/>
          </a:xfrm>
          <a:prstGeom prst="rect">
            <a:avLst/>
          </a:prstGeom>
        </p:spPr>
        <p:txBody>
          <a:bodyPr wrap="square">
            <a:spAutoFit/>
          </a:bodyPr>
          <a:lstStyle/>
          <a:p>
            <a:pPr algn="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Drug makers, suppliers, and providers are leveraging data analytics to create more accurate forecasts about future supply needs in order to keep pace with demand   </a:t>
            </a:r>
          </a:p>
        </p:txBody>
      </p:sp>
      <p:pic>
        <p:nvPicPr>
          <p:cNvPr id="37" name="Graphic 36" descr="Police female with solid fill">
            <a:extLst>
              <a:ext uri="{FF2B5EF4-FFF2-40B4-BE49-F238E27FC236}">
                <a16:creationId xmlns:a16="http://schemas.microsoft.com/office/drawing/2014/main" id="{88E8F12C-3FB6-B912-DB46-72F324807F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4078" y="3976115"/>
            <a:ext cx="548640" cy="548640"/>
          </a:xfrm>
          <a:prstGeom prst="rect">
            <a:avLst/>
          </a:prstGeom>
        </p:spPr>
      </p:pic>
      <p:pic>
        <p:nvPicPr>
          <p:cNvPr id="39" name="Graphic 38" descr="Future with solid fill">
            <a:extLst>
              <a:ext uri="{FF2B5EF4-FFF2-40B4-BE49-F238E27FC236}">
                <a16:creationId xmlns:a16="http://schemas.microsoft.com/office/drawing/2014/main" id="{1635A305-527F-53BC-492F-A166D0103D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2308" y="4048870"/>
            <a:ext cx="548640" cy="548640"/>
          </a:xfrm>
          <a:prstGeom prst="rect">
            <a:avLst/>
          </a:prstGeom>
        </p:spPr>
      </p:pic>
      <p:pic>
        <p:nvPicPr>
          <p:cNvPr id="41" name="Graphic 40" descr="Playbook with solid fill">
            <a:extLst>
              <a:ext uri="{FF2B5EF4-FFF2-40B4-BE49-F238E27FC236}">
                <a16:creationId xmlns:a16="http://schemas.microsoft.com/office/drawing/2014/main" id="{EBA97017-9B01-4176-F747-FEE1EEE164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4478" y="3250767"/>
            <a:ext cx="548640" cy="548640"/>
          </a:xfrm>
          <a:prstGeom prst="rect">
            <a:avLst/>
          </a:prstGeom>
        </p:spPr>
      </p:pic>
      <p:sp>
        <p:nvSpPr>
          <p:cNvPr id="45" name="Rounded Rectangle 44">
            <a:extLst>
              <a:ext uri="{FF2B5EF4-FFF2-40B4-BE49-F238E27FC236}">
                <a16:creationId xmlns:a16="http://schemas.microsoft.com/office/drawing/2014/main" id="{4D8271C4-64E6-7D6B-01A0-85B9479E605F}"/>
              </a:ext>
            </a:extLst>
          </p:cNvPr>
          <p:cNvSpPr/>
          <p:nvPr/>
        </p:nvSpPr>
        <p:spPr>
          <a:xfrm>
            <a:off x="848427" y="1237342"/>
            <a:ext cx="3084909" cy="1724144"/>
          </a:xfrm>
          <a:prstGeom prst="roundRect">
            <a:avLst/>
          </a:prstGeom>
          <a:solidFill>
            <a:schemeClr val="accent3">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6">
            <a:extLst>
              <a:ext uri="{FF2B5EF4-FFF2-40B4-BE49-F238E27FC236}">
                <a16:creationId xmlns:a16="http://schemas.microsoft.com/office/drawing/2014/main" id="{6951BEA3-871D-C7A4-5786-34805A50B203}"/>
              </a:ext>
            </a:extLst>
          </p:cNvPr>
          <p:cNvSpPr/>
          <p:nvPr/>
        </p:nvSpPr>
        <p:spPr>
          <a:xfrm flipH="1">
            <a:off x="898460" y="1317735"/>
            <a:ext cx="3018707" cy="1600438"/>
          </a:xfrm>
          <a:prstGeom prst="rect">
            <a:avLst/>
          </a:prstGeom>
        </p:spPr>
        <p:txBody>
          <a:bodyPr wrap="square">
            <a:spAutoFit/>
          </a:bodyPr>
          <a:lstStyle/>
          <a:p>
            <a:r>
              <a:rPr lang="en-US" sz="1400" b="1" dirty="0" err="1">
                <a:solidFill>
                  <a:schemeClr val="tx2"/>
                </a:solidFill>
                <a:latin typeface="Arial" panose="020B0604020202020204" pitchFamily="34" charset="0"/>
                <a:ea typeface="Lato Light" panose="020F0502020204030203" pitchFamily="34" charset="0"/>
                <a:cs typeface="Arial" panose="020B0604020202020204" pitchFamily="34" charset="0"/>
              </a:rPr>
              <a:t>Civica</a:t>
            </a: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 Rx </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is a not-for-profit drug maker founded by hospitals, with the goal of stabilizing reserves of hospital-administered generics; in March 2023 </a:t>
            </a:r>
            <a:r>
              <a:rPr lang="en-US" sz="1400" dirty="0" err="1">
                <a:solidFill>
                  <a:schemeClr val="tx2"/>
                </a:solidFill>
                <a:latin typeface="Arial" panose="020B0604020202020204" pitchFamily="34" charset="0"/>
                <a:ea typeface="Lato Light" panose="020F0502020204030203" pitchFamily="34" charset="0"/>
                <a:cs typeface="Arial" panose="020B0604020202020204" pitchFamily="34" charset="0"/>
              </a:rPr>
              <a:t>Civica</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signed a $50M deal with California to produce low-cost insulin for the state </a:t>
            </a:r>
          </a:p>
        </p:txBody>
      </p:sp>
      <p:cxnSp>
        <p:nvCxnSpPr>
          <p:cNvPr id="48" name="Straight Connector 47">
            <a:extLst>
              <a:ext uri="{FF2B5EF4-FFF2-40B4-BE49-F238E27FC236}">
                <a16:creationId xmlns:a16="http://schemas.microsoft.com/office/drawing/2014/main" id="{24B74368-7C06-8424-0336-02F968579197}"/>
              </a:ext>
            </a:extLst>
          </p:cNvPr>
          <p:cNvCxnSpPr>
            <a:cxnSpLocks/>
          </p:cNvCxnSpPr>
          <p:nvPr/>
        </p:nvCxnSpPr>
        <p:spPr>
          <a:xfrm flipV="1">
            <a:off x="2326133" y="3063240"/>
            <a:ext cx="0" cy="365760"/>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E4B391A-0C6E-B384-89BF-FDE60E7CE614}"/>
              </a:ext>
            </a:extLst>
          </p:cNvPr>
          <p:cNvCxnSpPr>
            <a:cxnSpLocks/>
          </p:cNvCxnSpPr>
          <p:nvPr/>
        </p:nvCxnSpPr>
        <p:spPr>
          <a:xfrm flipH="1">
            <a:off x="9676959" y="4298100"/>
            <a:ext cx="0" cy="385424"/>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6C0E7F6F-1FE2-35EF-D4DB-C3DDFA1B5DB3}"/>
              </a:ext>
            </a:extLst>
          </p:cNvPr>
          <p:cNvSpPr/>
          <p:nvPr/>
        </p:nvSpPr>
        <p:spPr>
          <a:xfrm>
            <a:off x="8268891" y="4812044"/>
            <a:ext cx="3084909" cy="1724144"/>
          </a:xfrm>
          <a:prstGeom prst="roundRect">
            <a:avLst/>
          </a:prstGeom>
          <a:solidFill>
            <a:schemeClr val="accent3">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6">
            <a:extLst>
              <a:ext uri="{FF2B5EF4-FFF2-40B4-BE49-F238E27FC236}">
                <a16:creationId xmlns:a16="http://schemas.microsoft.com/office/drawing/2014/main" id="{014881DA-F2CF-0E7A-F04D-3526BF96E936}"/>
              </a:ext>
            </a:extLst>
          </p:cNvPr>
          <p:cNvSpPr/>
          <p:nvPr/>
        </p:nvSpPr>
        <p:spPr>
          <a:xfrm flipH="1">
            <a:off x="8318924" y="4863629"/>
            <a:ext cx="3018707" cy="1600438"/>
          </a:xfrm>
          <a:prstGeom prst="rect">
            <a:avLst/>
          </a:prstGeom>
        </p:spPr>
        <p:txBody>
          <a:bodyPr wrap="square">
            <a:spAutoFit/>
          </a:bodyPr>
          <a:lstStyle/>
          <a:p>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Once a drug shortage has been identified, the </a:t>
            </a: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FDA</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has several levers it can pull to help increase supply, including accelerated regulatory approval, the importation or approval of alternatives, and direct assistance to manufacturers </a:t>
            </a:r>
          </a:p>
        </p:txBody>
      </p:sp>
    </p:spTree>
    <p:extLst>
      <p:ext uri="{BB962C8B-B14F-4D97-AF65-F5344CB8AC3E}">
        <p14:creationId xmlns:p14="http://schemas.microsoft.com/office/powerpoint/2010/main" val="177673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E198-DABD-6F2D-6F69-BC3C791C1734}"/>
              </a:ext>
            </a:extLst>
          </p:cNvPr>
          <p:cNvSpPr>
            <a:spLocks noGrp="1"/>
          </p:cNvSpPr>
          <p:nvPr>
            <p:ph type="title"/>
          </p:nvPr>
        </p:nvSpPr>
        <p:spPr/>
        <p:txBody>
          <a:bodyPr>
            <a:normAutofit fontScale="90000"/>
          </a:bodyPr>
          <a:lstStyle/>
          <a:p>
            <a:r>
              <a:rPr lang="en-US"/>
              <a:t>Some informed, yet non-controversial talking points</a:t>
            </a:r>
          </a:p>
        </p:txBody>
      </p:sp>
      <p:sp>
        <p:nvSpPr>
          <p:cNvPr id="3" name="Freeform 84">
            <a:extLst>
              <a:ext uri="{FF2B5EF4-FFF2-40B4-BE49-F238E27FC236}">
                <a16:creationId xmlns:a16="http://schemas.microsoft.com/office/drawing/2014/main" id="{CB90096E-EE13-2F40-9018-D1DE0458E4C4}"/>
              </a:ext>
            </a:extLst>
          </p:cNvPr>
          <p:cNvSpPr>
            <a:spLocks noChangeArrowheads="1"/>
          </p:cNvSpPr>
          <p:nvPr/>
        </p:nvSpPr>
        <p:spPr bwMode="auto">
          <a:xfrm>
            <a:off x="2419138"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 name="Freeform 85">
            <a:extLst>
              <a:ext uri="{FF2B5EF4-FFF2-40B4-BE49-F238E27FC236}">
                <a16:creationId xmlns:a16="http://schemas.microsoft.com/office/drawing/2014/main" id="{3232B1C6-E9CA-752E-D93B-DCE82A7C5326}"/>
              </a:ext>
            </a:extLst>
          </p:cNvPr>
          <p:cNvSpPr>
            <a:spLocks noChangeArrowheads="1"/>
          </p:cNvSpPr>
          <p:nvPr/>
        </p:nvSpPr>
        <p:spPr bwMode="auto">
          <a:xfrm>
            <a:off x="2465852"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 name="Freeform 86">
            <a:extLst>
              <a:ext uri="{FF2B5EF4-FFF2-40B4-BE49-F238E27FC236}">
                <a16:creationId xmlns:a16="http://schemas.microsoft.com/office/drawing/2014/main" id="{1CED36E8-DA12-50D0-1067-BF443D123224}"/>
              </a:ext>
            </a:extLst>
          </p:cNvPr>
          <p:cNvSpPr>
            <a:spLocks noChangeArrowheads="1"/>
          </p:cNvSpPr>
          <p:nvPr/>
        </p:nvSpPr>
        <p:spPr bwMode="auto">
          <a:xfrm>
            <a:off x="2523689"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 name="Freeform 87">
            <a:extLst>
              <a:ext uri="{FF2B5EF4-FFF2-40B4-BE49-F238E27FC236}">
                <a16:creationId xmlns:a16="http://schemas.microsoft.com/office/drawing/2014/main" id="{ADB489D2-BFFC-BC56-0B2E-9AC7B5846C00}"/>
              </a:ext>
            </a:extLst>
          </p:cNvPr>
          <p:cNvSpPr>
            <a:spLocks noChangeArrowheads="1"/>
          </p:cNvSpPr>
          <p:nvPr/>
        </p:nvSpPr>
        <p:spPr bwMode="auto">
          <a:xfrm>
            <a:off x="2570405"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 name="Freeform 88">
            <a:extLst>
              <a:ext uri="{FF2B5EF4-FFF2-40B4-BE49-F238E27FC236}">
                <a16:creationId xmlns:a16="http://schemas.microsoft.com/office/drawing/2014/main" id="{71D66E22-B925-6555-93ED-9C13F2F1A74C}"/>
              </a:ext>
            </a:extLst>
          </p:cNvPr>
          <p:cNvSpPr>
            <a:spLocks noChangeArrowheads="1"/>
          </p:cNvSpPr>
          <p:nvPr/>
        </p:nvSpPr>
        <p:spPr bwMode="auto">
          <a:xfrm>
            <a:off x="2617119"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 name="Freeform 89">
            <a:extLst>
              <a:ext uri="{FF2B5EF4-FFF2-40B4-BE49-F238E27FC236}">
                <a16:creationId xmlns:a16="http://schemas.microsoft.com/office/drawing/2014/main" id="{1663F623-248A-DC3E-AA85-795AA687546C}"/>
              </a:ext>
            </a:extLst>
          </p:cNvPr>
          <p:cNvSpPr>
            <a:spLocks noChangeArrowheads="1"/>
          </p:cNvSpPr>
          <p:nvPr/>
        </p:nvSpPr>
        <p:spPr bwMode="auto">
          <a:xfrm>
            <a:off x="2672733"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 name="Freeform 90">
            <a:extLst>
              <a:ext uri="{FF2B5EF4-FFF2-40B4-BE49-F238E27FC236}">
                <a16:creationId xmlns:a16="http://schemas.microsoft.com/office/drawing/2014/main" id="{D40FEA63-2306-6E1E-EAB0-BE34F50F33DC}"/>
              </a:ext>
            </a:extLst>
          </p:cNvPr>
          <p:cNvSpPr>
            <a:spLocks noChangeArrowheads="1"/>
          </p:cNvSpPr>
          <p:nvPr/>
        </p:nvSpPr>
        <p:spPr bwMode="auto">
          <a:xfrm>
            <a:off x="2719447"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 name="Freeform 91">
            <a:extLst>
              <a:ext uri="{FF2B5EF4-FFF2-40B4-BE49-F238E27FC236}">
                <a16:creationId xmlns:a16="http://schemas.microsoft.com/office/drawing/2014/main" id="{EEC0E96C-93E1-619A-A2CF-53395DF8823C}"/>
              </a:ext>
            </a:extLst>
          </p:cNvPr>
          <p:cNvSpPr>
            <a:spLocks noChangeArrowheads="1"/>
          </p:cNvSpPr>
          <p:nvPr/>
        </p:nvSpPr>
        <p:spPr bwMode="auto">
          <a:xfrm>
            <a:off x="2766163"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 name="Freeform 92">
            <a:extLst>
              <a:ext uri="{FF2B5EF4-FFF2-40B4-BE49-F238E27FC236}">
                <a16:creationId xmlns:a16="http://schemas.microsoft.com/office/drawing/2014/main" id="{CBC8A349-1F78-23AB-53DE-4EF28664C86A}"/>
              </a:ext>
            </a:extLst>
          </p:cNvPr>
          <p:cNvSpPr>
            <a:spLocks noChangeArrowheads="1"/>
          </p:cNvSpPr>
          <p:nvPr/>
        </p:nvSpPr>
        <p:spPr bwMode="auto">
          <a:xfrm>
            <a:off x="2824001"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 name="Freeform 93">
            <a:extLst>
              <a:ext uri="{FF2B5EF4-FFF2-40B4-BE49-F238E27FC236}">
                <a16:creationId xmlns:a16="http://schemas.microsoft.com/office/drawing/2014/main" id="{AD275A09-AA84-1EE6-A2E2-924795987754}"/>
              </a:ext>
            </a:extLst>
          </p:cNvPr>
          <p:cNvSpPr>
            <a:spLocks noChangeArrowheads="1"/>
          </p:cNvSpPr>
          <p:nvPr/>
        </p:nvSpPr>
        <p:spPr bwMode="auto">
          <a:xfrm>
            <a:off x="2870715"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 name="Freeform 94">
            <a:extLst>
              <a:ext uri="{FF2B5EF4-FFF2-40B4-BE49-F238E27FC236}">
                <a16:creationId xmlns:a16="http://schemas.microsoft.com/office/drawing/2014/main" id="{96979189-94EB-CB6C-A759-E5BBE09F72FA}"/>
              </a:ext>
            </a:extLst>
          </p:cNvPr>
          <p:cNvSpPr>
            <a:spLocks noChangeArrowheads="1"/>
          </p:cNvSpPr>
          <p:nvPr/>
        </p:nvSpPr>
        <p:spPr bwMode="auto">
          <a:xfrm>
            <a:off x="2917430"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 name="Freeform 95">
            <a:extLst>
              <a:ext uri="{FF2B5EF4-FFF2-40B4-BE49-F238E27FC236}">
                <a16:creationId xmlns:a16="http://schemas.microsoft.com/office/drawing/2014/main" id="{436338A8-897F-7603-AC17-1A77C006A397}"/>
              </a:ext>
            </a:extLst>
          </p:cNvPr>
          <p:cNvSpPr>
            <a:spLocks noChangeArrowheads="1"/>
          </p:cNvSpPr>
          <p:nvPr/>
        </p:nvSpPr>
        <p:spPr bwMode="auto">
          <a:xfrm>
            <a:off x="2975268"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 name="Freeform 96">
            <a:extLst>
              <a:ext uri="{FF2B5EF4-FFF2-40B4-BE49-F238E27FC236}">
                <a16:creationId xmlns:a16="http://schemas.microsoft.com/office/drawing/2014/main" id="{745609FA-3424-EAEC-EBD4-E05309E306D6}"/>
              </a:ext>
            </a:extLst>
          </p:cNvPr>
          <p:cNvSpPr>
            <a:spLocks noChangeArrowheads="1"/>
          </p:cNvSpPr>
          <p:nvPr/>
        </p:nvSpPr>
        <p:spPr bwMode="auto">
          <a:xfrm>
            <a:off x="3021982"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6" name="Freeform 97">
            <a:extLst>
              <a:ext uri="{FF2B5EF4-FFF2-40B4-BE49-F238E27FC236}">
                <a16:creationId xmlns:a16="http://schemas.microsoft.com/office/drawing/2014/main" id="{F981AF93-5EF1-38E0-3FC2-9AB24C2AA5E6}"/>
              </a:ext>
            </a:extLst>
          </p:cNvPr>
          <p:cNvSpPr>
            <a:spLocks noChangeArrowheads="1"/>
          </p:cNvSpPr>
          <p:nvPr/>
        </p:nvSpPr>
        <p:spPr bwMode="auto">
          <a:xfrm>
            <a:off x="3068698"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7" name="Freeform 98">
            <a:extLst>
              <a:ext uri="{FF2B5EF4-FFF2-40B4-BE49-F238E27FC236}">
                <a16:creationId xmlns:a16="http://schemas.microsoft.com/office/drawing/2014/main" id="{CC6A486C-5457-B09F-AB87-C3689A811843}"/>
              </a:ext>
            </a:extLst>
          </p:cNvPr>
          <p:cNvSpPr>
            <a:spLocks noChangeArrowheads="1"/>
          </p:cNvSpPr>
          <p:nvPr/>
        </p:nvSpPr>
        <p:spPr bwMode="auto">
          <a:xfrm>
            <a:off x="3124310"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8" name="Freeform 99">
            <a:extLst>
              <a:ext uri="{FF2B5EF4-FFF2-40B4-BE49-F238E27FC236}">
                <a16:creationId xmlns:a16="http://schemas.microsoft.com/office/drawing/2014/main" id="{4FC059AA-2B33-570D-D273-DE7AFB5DB128}"/>
              </a:ext>
            </a:extLst>
          </p:cNvPr>
          <p:cNvSpPr>
            <a:spLocks noChangeArrowheads="1"/>
          </p:cNvSpPr>
          <p:nvPr/>
        </p:nvSpPr>
        <p:spPr bwMode="auto">
          <a:xfrm>
            <a:off x="3171026"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9" name="Freeform 100">
            <a:extLst>
              <a:ext uri="{FF2B5EF4-FFF2-40B4-BE49-F238E27FC236}">
                <a16:creationId xmlns:a16="http://schemas.microsoft.com/office/drawing/2014/main" id="{4063CF96-716B-571A-F67A-156530F4F512}"/>
              </a:ext>
            </a:extLst>
          </p:cNvPr>
          <p:cNvSpPr>
            <a:spLocks noChangeArrowheads="1"/>
          </p:cNvSpPr>
          <p:nvPr/>
        </p:nvSpPr>
        <p:spPr bwMode="auto">
          <a:xfrm>
            <a:off x="3217740"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0" name="Freeform 101">
            <a:extLst>
              <a:ext uri="{FF2B5EF4-FFF2-40B4-BE49-F238E27FC236}">
                <a16:creationId xmlns:a16="http://schemas.microsoft.com/office/drawing/2014/main" id="{58A55277-A683-59C8-B92C-B15F35ECDB13}"/>
              </a:ext>
            </a:extLst>
          </p:cNvPr>
          <p:cNvSpPr>
            <a:spLocks noChangeArrowheads="1"/>
          </p:cNvSpPr>
          <p:nvPr/>
        </p:nvSpPr>
        <p:spPr bwMode="auto">
          <a:xfrm>
            <a:off x="3275578"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1" name="Freeform 102">
            <a:extLst>
              <a:ext uri="{FF2B5EF4-FFF2-40B4-BE49-F238E27FC236}">
                <a16:creationId xmlns:a16="http://schemas.microsoft.com/office/drawing/2014/main" id="{CA5883F8-BE18-0E13-BEB3-1882C5F9D444}"/>
              </a:ext>
            </a:extLst>
          </p:cNvPr>
          <p:cNvSpPr>
            <a:spLocks noChangeArrowheads="1"/>
          </p:cNvSpPr>
          <p:nvPr/>
        </p:nvSpPr>
        <p:spPr bwMode="auto">
          <a:xfrm>
            <a:off x="3322293"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2" name="Freeform 103">
            <a:extLst>
              <a:ext uri="{FF2B5EF4-FFF2-40B4-BE49-F238E27FC236}">
                <a16:creationId xmlns:a16="http://schemas.microsoft.com/office/drawing/2014/main" id="{B1432EB6-7AE3-5A56-0519-C0A391002340}"/>
              </a:ext>
            </a:extLst>
          </p:cNvPr>
          <p:cNvSpPr>
            <a:spLocks noChangeArrowheads="1"/>
          </p:cNvSpPr>
          <p:nvPr/>
        </p:nvSpPr>
        <p:spPr bwMode="auto">
          <a:xfrm>
            <a:off x="3369007"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3" name="Freeform 104">
            <a:extLst>
              <a:ext uri="{FF2B5EF4-FFF2-40B4-BE49-F238E27FC236}">
                <a16:creationId xmlns:a16="http://schemas.microsoft.com/office/drawing/2014/main" id="{FDBDA82F-C68B-5638-2F77-7EB1433D1A21}"/>
              </a:ext>
            </a:extLst>
          </p:cNvPr>
          <p:cNvSpPr>
            <a:spLocks noChangeArrowheads="1"/>
          </p:cNvSpPr>
          <p:nvPr/>
        </p:nvSpPr>
        <p:spPr bwMode="auto">
          <a:xfrm>
            <a:off x="3424621"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4" name="Freeform 105">
            <a:extLst>
              <a:ext uri="{FF2B5EF4-FFF2-40B4-BE49-F238E27FC236}">
                <a16:creationId xmlns:a16="http://schemas.microsoft.com/office/drawing/2014/main" id="{1913D259-6811-F7EB-4329-5BF8F40B4099}"/>
              </a:ext>
            </a:extLst>
          </p:cNvPr>
          <p:cNvSpPr>
            <a:spLocks noChangeArrowheads="1"/>
          </p:cNvSpPr>
          <p:nvPr/>
        </p:nvSpPr>
        <p:spPr bwMode="auto">
          <a:xfrm>
            <a:off x="3473561"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5" name="Freeform 106">
            <a:extLst>
              <a:ext uri="{FF2B5EF4-FFF2-40B4-BE49-F238E27FC236}">
                <a16:creationId xmlns:a16="http://schemas.microsoft.com/office/drawing/2014/main" id="{8B4A1362-2ADE-E020-DF70-22FAEF944FF3}"/>
              </a:ext>
            </a:extLst>
          </p:cNvPr>
          <p:cNvSpPr>
            <a:spLocks noChangeArrowheads="1"/>
          </p:cNvSpPr>
          <p:nvPr/>
        </p:nvSpPr>
        <p:spPr bwMode="auto">
          <a:xfrm>
            <a:off x="3520275"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6" name="Freeform 107">
            <a:extLst>
              <a:ext uri="{FF2B5EF4-FFF2-40B4-BE49-F238E27FC236}">
                <a16:creationId xmlns:a16="http://schemas.microsoft.com/office/drawing/2014/main" id="{71721858-0FA4-9D11-14FC-F9BEF8D533D2}"/>
              </a:ext>
            </a:extLst>
          </p:cNvPr>
          <p:cNvSpPr>
            <a:spLocks noChangeArrowheads="1"/>
          </p:cNvSpPr>
          <p:nvPr/>
        </p:nvSpPr>
        <p:spPr bwMode="auto">
          <a:xfrm>
            <a:off x="3575889"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7" name="Freeform 108">
            <a:extLst>
              <a:ext uri="{FF2B5EF4-FFF2-40B4-BE49-F238E27FC236}">
                <a16:creationId xmlns:a16="http://schemas.microsoft.com/office/drawing/2014/main" id="{97668A2F-3F48-AAB2-945F-3D87E51656DD}"/>
              </a:ext>
            </a:extLst>
          </p:cNvPr>
          <p:cNvSpPr>
            <a:spLocks noChangeArrowheads="1"/>
          </p:cNvSpPr>
          <p:nvPr/>
        </p:nvSpPr>
        <p:spPr bwMode="auto">
          <a:xfrm>
            <a:off x="3622603"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8" name="Freeform 109">
            <a:extLst>
              <a:ext uri="{FF2B5EF4-FFF2-40B4-BE49-F238E27FC236}">
                <a16:creationId xmlns:a16="http://schemas.microsoft.com/office/drawing/2014/main" id="{05F1F73D-EE24-1E29-0C2B-F897C4151E43}"/>
              </a:ext>
            </a:extLst>
          </p:cNvPr>
          <p:cNvSpPr>
            <a:spLocks noChangeArrowheads="1"/>
          </p:cNvSpPr>
          <p:nvPr/>
        </p:nvSpPr>
        <p:spPr bwMode="auto">
          <a:xfrm>
            <a:off x="3669319"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9" name="Freeform 110">
            <a:extLst>
              <a:ext uri="{FF2B5EF4-FFF2-40B4-BE49-F238E27FC236}">
                <a16:creationId xmlns:a16="http://schemas.microsoft.com/office/drawing/2014/main" id="{771600F1-72F6-1C64-1BB4-260190C43413}"/>
              </a:ext>
            </a:extLst>
          </p:cNvPr>
          <p:cNvSpPr>
            <a:spLocks noChangeArrowheads="1"/>
          </p:cNvSpPr>
          <p:nvPr/>
        </p:nvSpPr>
        <p:spPr bwMode="auto">
          <a:xfrm>
            <a:off x="3727156"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0" name="Freeform 111">
            <a:extLst>
              <a:ext uri="{FF2B5EF4-FFF2-40B4-BE49-F238E27FC236}">
                <a16:creationId xmlns:a16="http://schemas.microsoft.com/office/drawing/2014/main" id="{82FF5C3D-5F23-9131-4F6B-106671BD5BB1}"/>
              </a:ext>
            </a:extLst>
          </p:cNvPr>
          <p:cNvSpPr>
            <a:spLocks noChangeArrowheads="1"/>
          </p:cNvSpPr>
          <p:nvPr/>
        </p:nvSpPr>
        <p:spPr bwMode="auto">
          <a:xfrm>
            <a:off x="3773870"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1" name="Freeform 112">
            <a:extLst>
              <a:ext uri="{FF2B5EF4-FFF2-40B4-BE49-F238E27FC236}">
                <a16:creationId xmlns:a16="http://schemas.microsoft.com/office/drawing/2014/main" id="{D6C8156F-DD70-ED78-A4FE-0292BA8D6238}"/>
              </a:ext>
            </a:extLst>
          </p:cNvPr>
          <p:cNvSpPr>
            <a:spLocks noChangeArrowheads="1"/>
          </p:cNvSpPr>
          <p:nvPr/>
        </p:nvSpPr>
        <p:spPr bwMode="auto">
          <a:xfrm>
            <a:off x="3820586"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2" name="Freeform 113">
            <a:extLst>
              <a:ext uri="{FF2B5EF4-FFF2-40B4-BE49-F238E27FC236}">
                <a16:creationId xmlns:a16="http://schemas.microsoft.com/office/drawing/2014/main" id="{1FE90B6A-E50A-6472-4092-EA7666DB4E83}"/>
              </a:ext>
            </a:extLst>
          </p:cNvPr>
          <p:cNvSpPr>
            <a:spLocks noChangeArrowheads="1"/>
          </p:cNvSpPr>
          <p:nvPr/>
        </p:nvSpPr>
        <p:spPr bwMode="auto">
          <a:xfrm>
            <a:off x="3876198"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3" name="Freeform 114">
            <a:extLst>
              <a:ext uri="{FF2B5EF4-FFF2-40B4-BE49-F238E27FC236}">
                <a16:creationId xmlns:a16="http://schemas.microsoft.com/office/drawing/2014/main" id="{21872504-6350-38C0-EF7A-CFE3DAE7410C}"/>
              </a:ext>
            </a:extLst>
          </p:cNvPr>
          <p:cNvSpPr>
            <a:spLocks noChangeArrowheads="1"/>
          </p:cNvSpPr>
          <p:nvPr/>
        </p:nvSpPr>
        <p:spPr bwMode="auto">
          <a:xfrm>
            <a:off x="3922914" y="239139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4" name="Freeform 115">
            <a:extLst>
              <a:ext uri="{FF2B5EF4-FFF2-40B4-BE49-F238E27FC236}">
                <a16:creationId xmlns:a16="http://schemas.microsoft.com/office/drawing/2014/main" id="{CDB10F5B-12D0-A761-E474-792C7F109458}"/>
              </a:ext>
            </a:extLst>
          </p:cNvPr>
          <p:cNvSpPr>
            <a:spLocks noChangeArrowheads="1"/>
          </p:cNvSpPr>
          <p:nvPr/>
        </p:nvSpPr>
        <p:spPr bwMode="auto">
          <a:xfrm>
            <a:off x="3969628"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5" name="Freeform 116">
            <a:extLst>
              <a:ext uri="{FF2B5EF4-FFF2-40B4-BE49-F238E27FC236}">
                <a16:creationId xmlns:a16="http://schemas.microsoft.com/office/drawing/2014/main" id="{F262E48B-9D75-8AAB-CF60-F6DB23184FC6}"/>
              </a:ext>
            </a:extLst>
          </p:cNvPr>
          <p:cNvSpPr>
            <a:spLocks noChangeArrowheads="1"/>
          </p:cNvSpPr>
          <p:nvPr/>
        </p:nvSpPr>
        <p:spPr bwMode="auto">
          <a:xfrm>
            <a:off x="4157113" y="239139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6" name="Freeform 117">
            <a:extLst>
              <a:ext uri="{FF2B5EF4-FFF2-40B4-BE49-F238E27FC236}">
                <a16:creationId xmlns:a16="http://schemas.microsoft.com/office/drawing/2014/main" id="{014DFCCC-08E5-F73E-E5F5-CD9F886821F5}"/>
              </a:ext>
            </a:extLst>
          </p:cNvPr>
          <p:cNvSpPr>
            <a:spLocks noChangeArrowheads="1"/>
          </p:cNvSpPr>
          <p:nvPr/>
        </p:nvSpPr>
        <p:spPr bwMode="auto">
          <a:xfrm>
            <a:off x="2419138"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7" name="Freeform 118">
            <a:extLst>
              <a:ext uri="{FF2B5EF4-FFF2-40B4-BE49-F238E27FC236}">
                <a16:creationId xmlns:a16="http://schemas.microsoft.com/office/drawing/2014/main" id="{F5B0240F-C20E-3FCF-3109-CFBAAB14C142}"/>
              </a:ext>
            </a:extLst>
          </p:cNvPr>
          <p:cNvSpPr>
            <a:spLocks noChangeArrowheads="1"/>
          </p:cNvSpPr>
          <p:nvPr/>
        </p:nvSpPr>
        <p:spPr bwMode="auto">
          <a:xfrm>
            <a:off x="2465852"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8" name="Freeform 119">
            <a:extLst>
              <a:ext uri="{FF2B5EF4-FFF2-40B4-BE49-F238E27FC236}">
                <a16:creationId xmlns:a16="http://schemas.microsoft.com/office/drawing/2014/main" id="{35710E8F-9806-68A5-D914-A6093C519806}"/>
              </a:ext>
            </a:extLst>
          </p:cNvPr>
          <p:cNvSpPr>
            <a:spLocks noChangeArrowheads="1"/>
          </p:cNvSpPr>
          <p:nvPr/>
        </p:nvSpPr>
        <p:spPr bwMode="auto">
          <a:xfrm>
            <a:off x="2523689"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9" name="Freeform 120">
            <a:extLst>
              <a:ext uri="{FF2B5EF4-FFF2-40B4-BE49-F238E27FC236}">
                <a16:creationId xmlns:a16="http://schemas.microsoft.com/office/drawing/2014/main" id="{8162A2FA-44C5-E6D6-F9E5-C4F128492067}"/>
              </a:ext>
            </a:extLst>
          </p:cNvPr>
          <p:cNvSpPr>
            <a:spLocks noChangeArrowheads="1"/>
          </p:cNvSpPr>
          <p:nvPr/>
        </p:nvSpPr>
        <p:spPr bwMode="auto">
          <a:xfrm>
            <a:off x="2570405"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0" name="Freeform 121">
            <a:extLst>
              <a:ext uri="{FF2B5EF4-FFF2-40B4-BE49-F238E27FC236}">
                <a16:creationId xmlns:a16="http://schemas.microsoft.com/office/drawing/2014/main" id="{B5E41EE0-2AD6-25D9-BFED-FFA82B5CC31C}"/>
              </a:ext>
            </a:extLst>
          </p:cNvPr>
          <p:cNvSpPr>
            <a:spLocks noChangeArrowheads="1"/>
          </p:cNvSpPr>
          <p:nvPr/>
        </p:nvSpPr>
        <p:spPr bwMode="auto">
          <a:xfrm>
            <a:off x="2617119"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1" name="Freeform 122">
            <a:extLst>
              <a:ext uri="{FF2B5EF4-FFF2-40B4-BE49-F238E27FC236}">
                <a16:creationId xmlns:a16="http://schemas.microsoft.com/office/drawing/2014/main" id="{702B65FA-3A45-46E5-DC16-CAB9863AC45E}"/>
              </a:ext>
            </a:extLst>
          </p:cNvPr>
          <p:cNvSpPr>
            <a:spLocks noChangeArrowheads="1"/>
          </p:cNvSpPr>
          <p:nvPr/>
        </p:nvSpPr>
        <p:spPr bwMode="auto">
          <a:xfrm>
            <a:off x="2672733"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2" name="Freeform 123">
            <a:extLst>
              <a:ext uri="{FF2B5EF4-FFF2-40B4-BE49-F238E27FC236}">
                <a16:creationId xmlns:a16="http://schemas.microsoft.com/office/drawing/2014/main" id="{F2EB67CB-A6BC-9C41-4F7C-B4ED4319FC4C}"/>
              </a:ext>
            </a:extLst>
          </p:cNvPr>
          <p:cNvSpPr>
            <a:spLocks noChangeArrowheads="1"/>
          </p:cNvSpPr>
          <p:nvPr/>
        </p:nvSpPr>
        <p:spPr bwMode="auto">
          <a:xfrm>
            <a:off x="2719447"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3" name="Freeform 124">
            <a:extLst>
              <a:ext uri="{FF2B5EF4-FFF2-40B4-BE49-F238E27FC236}">
                <a16:creationId xmlns:a16="http://schemas.microsoft.com/office/drawing/2014/main" id="{A3C070C9-576E-D5F7-8858-A22A46973854}"/>
              </a:ext>
            </a:extLst>
          </p:cNvPr>
          <p:cNvSpPr>
            <a:spLocks noChangeArrowheads="1"/>
          </p:cNvSpPr>
          <p:nvPr/>
        </p:nvSpPr>
        <p:spPr bwMode="auto">
          <a:xfrm>
            <a:off x="2766163"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4" name="Freeform 125">
            <a:extLst>
              <a:ext uri="{FF2B5EF4-FFF2-40B4-BE49-F238E27FC236}">
                <a16:creationId xmlns:a16="http://schemas.microsoft.com/office/drawing/2014/main" id="{D997C4CF-B9BD-03B4-2DAD-05079717C304}"/>
              </a:ext>
            </a:extLst>
          </p:cNvPr>
          <p:cNvSpPr>
            <a:spLocks noChangeArrowheads="1"/>
          </p:cNvSpPr>
          <p:nvPr/>
        </p:nvSpPr>
        <p:spPr bwMode="auto">
          <a:xfrm>
            <a:off x="2824001"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5" name="Freeform 126">
            <a:extLst>
              <a:ext uri="{FF2B5EF4-FFF2-40B4-BE49-F238E27FC236}">
                <a16:creationId xmlns:a16="http://schemas.microsoft.com/office/drawing/2014/main" id="{DD66C14C-4433-B149-015D-028F141ABA0D}"/>
              </a:ext>
            </a:extLst>
          </p:cNvPr>
          <p:cNvSpPr>
            <a:spLocks noChangeArrowheads="1"/>
          </p:cNvSpPr>
          <p:nvPr/>
        </p:nvSpPr>
        <p:spPr bwMode="auto">
          <a:xfrm>
            <a:off x="2870715"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6" name="Freeform 127">
            <a:extLst>
              <a:ext uri="{FF2B5EF4-FFF2-40B4-BE49-F238E27FC236}">
                <a16:creationId xmlns:a16="http://schemas.microsoft.com/office/drawing/2014/main" id="{8F2BD16D-C0B2-67D2-0250-1E5ABDB20D1B}"/>
              </a:ext>
            </a:extLst>
          </p:cNvPr>
          <p:cNvSpPr>
            <a:spLocks noChangeArrowheads="1"/>
          </p:cNvSpPr>
          <p:nvPr/>
        </p:nvSpPr>
        <p:spPr bwMode="auto">
          <a:xfrm>
            <a:off x="2917430"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7" name="Freeform 128">
            <a:extLst>
              <a:ext uri="{FF2B5EF4-FFF2-40B4-BE49-F238E27FC236}">
                <a16:creationId xmlns:a16="http://schemas.microsoft.com/office/drawing/2014/main" id="{AEFFEA25-3569-AE3D-01F6-7831B219CF13}"/>
              </a:ext>
            </a:extLst>
          </p:cNvPr>
          <p:cNvSpPr>
            <a:spLocks noChangeArrowheads="1"/>
          </p:cNvSpPr>
          <p:nvPr/>
        </p:nvSpPr>
        <p:spPr bwMode="auto">
          <a:xfrm>
            <a:off x="2975268"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8" name="Freeform 129">
            <a:extLst>
              <a:ext uri="{FF2B5EF4-FFF2-40B4-BE49-F238E27FC236}">
                <a16:creationId xmlns:a16="http://schemas.microsoft.com/office/drawing/2014/main" id="{B1DA69E4-7A78-537B-AC2D-329BDCA40799}"/>
              </a:ext>
            </a:extLst>
          </p:cNvPr>
          <p:cNvSpPr>
            <a:spLocks noChangeArrowheads="1"/>
          </p:cNvSpPr>
          <p:nvPr/>
        </p:nvSpPr>
        <p:spPr bwMode="auto">
          <a:xfrm>
            <a:off x="3021982"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9" name="Freeform 130">
            <a:extLst>
              <a:ext uri="{FF2B5EF4-FFF2-40B4-BE49-F238E27FC236}">
                <a16:creationId xmlns:a16="http://schemas.microsoft.com/office/drawing/2014/main" id="{8868F2DC-BF07-39AE-7496-9A6F8C7BBD63}"/>
              </a:ext>
            </a:extLst>
          </p:cNvPr>
          <p:cNvSpPr>
            <a:spLocks noChangeArrowheads="1"/>
          </p:cNvSpPr>
          <p:nvPr/>
        </p:nvSpPr>
        <p:spPr bwMode="auto">
          <a:xfrm>
            <a:off x="3068698"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0" name="Freeform 131">
            <a:extLst>
              <a:ext uri="{FF2B5EF4-FFF2-40B4-BE49-F238E27FC236}">
                <a16:creationId xmlns:a16="http://schemas.microsoft.com/office/drawing/2014/main" id="{5C39F3ED-ED6F-57EE-69E7-76FBFE9DFD74}"/>
              </a:ext>
            </a:extLst>
          </p:cNvPr>
          <p:cNvSpPr>
            <a:spLocks noChangeArrowheads="1"/>
          </p:cNvSpPr>
          <p:nvPr/>
        </p:nvSpPr>
        <p:spPr bwMode="auto">
          <a:xfrm>
            <a:off x="3124310"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1" name="Freeform 132">
            <a:extLst>
              <a:ext uri="{FF2B5EF4-FFF2-40B4-BE49-F238E27FC236}">
                <a16:creationId xmlns:a16="http://schemas.microsoft.com/office/drawing/2014/main" id="{8701D879-1FE5-7F9F-69C5-0124B123C693}"/>
              </a:ext>
            </a:extLst>
          </p:cNvPr>
          <p:cNvSpPr>
            <a:spLocks noChangeArrowheads="1"/>
          </p:cNvSpPr>
          <p:nvPr/>
        </p:nvSpPr>
        <p:spPr bwMode="auto">
          <a:xfrm>
            <a:off x="3171026"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2" name="Freeform 133">
            <a:extLst>
              <a:ext uri="{FF2B5EF4-FFF2-40B4-BE49-F238E27FC236}">
                <a16:creationId xmlns:a16="http://schemas.microsoft.com/office/drawing/2014/main" id="{7A2E507E-A6AE-879B-E72C-43720D14CD5D}"/>
              </a:ext>
            </a:extLst>
          </p:cNvPr>
          <p:cNvSpPr>
            <a:spLocks noChangeArrowheads="1"/>
          </p:cNvSpPr>
          <p:nvPr/>
        </p:nvSpPr>
        <p:spPr bwMode="auto">
          <a:xfrm>
            <a:off x="3217740"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3" name="Freeform 134">
            <a:extLst>
              <a:ext uri="{FF2B5EF4-FFF2-40B4-BE49-F238E27FC236}">
                <a16:creationId xmlns:a16="http://schemas.microsoft.com/office/drawing/2014/main" id="{3B857DA4-06D3-7AB1-2518-724F378CF2F7}"/>
              </a:ext>
            </a:extLst>
          </p:cNvPr>
          <p:cNvSpPr>
            <a:spLocks noChangeArrowheads="1"/>
          </p:cNvSpPr>
          <p:nvPr/>
        </p:nvSpPr>
        <p:spPr bwMode="auto">
          <a:xfrm>
            <a:off x="3275578"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4" name="Freeform 135">
            <a:extLst>
              <a:ext uri="{FF2B5EF4-FFF2-40B4-BE49-F238E27FC236}">
                <a16:creationId xmlns:a16="http://schemas.microsoft.com/office/drawing/2014/main" id="{186A1F64-DA92-C7EB-06CD-F09DC0A4F166}"/>
              </a:ext>
            </a:extLst>
          </p:cNvPr>
          <p:cNvSpPr>
            <a:spLocks noChangeArrowheads="1"/>
          </p:cNvSpPr>
          <p:nvPr/>
        </p:nvSpPr>
        <p:spPr bwMode="auto">
          <a:xfrm>
            <a:off x="3322293"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5" name="Freeform 136">
            <a:extLst>
              <a:ext uri="{FF2B5EF4-FFF2-40B4-BE49-F238E27FC236}">
                <a16:creationId xmlns:a16="http://schemas.microsoft.com/office/drawing/2014/main" id="{884FB580-B92F-3D26-6060-BB2620332811}"/>
              </a:ext>
            </a:extLst>
          </p:cNvPr>
          <p:cNvSpPr>
            <a:spLocks noChangeArrowheads="1"/>
          </p:cNvSpPr>
          <p:nvPr/>
        </p:nvSpPr>
        <p:spPr bwMode="auto">
          <a:xfrm>
            <a:off x="3369007"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6" name="Freeform 137">
            <a:extLst>
              <a:ext uri="{FF2B5EF4-FFF2-40B4-BE49-F238E27FC236}">
                <a16:creationId xmlns:a16="http://schemas.microsoft.com/office/drawing/2014/main" id="{81B0B75A-54EB-89B6-0C5B-0D565384840D}"/>
              </a:ext>
            </a:extLst>
          </p:cNvPr>
          <p:cNvSpPr>
            <a:spLocks noChangeArrowheads="1"/>
          </p:cNvSpPr>
          <p:nvPr/>
        </p:nvSpPr>
        <p:spPr bwMode="auto">
          <a:xfrm>
            <a:off x="3424621"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7" name="Freeform 138">
            <a:extLst>
              <a:ext uri="{FF2B5EF4-FFF2-40B4-BE49-F238E27FC236}">
                <a16:creationId xmlns:a16="http://schemas.microsoft.com/office/drawing/2014/main" id="{8835191F-91D4-8B03-0022-27A988ABF199}"/>
              </a:ext>
            </a:extLst>
          </p:cNvPr>
          <p:cNvSpPr>
            <a:spLocks noChangeArrowheads="1"/>
          </p:cNvSpPr>
          <p:nvPr/>
        </p:nvSpPr>
        <p:spPr bwMode="auto">
          <a:xfrm>
            <a:off x="3473561"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8" name="Freeform 139">
            <a:extLst>
              <a:ext uri="{FF2B5EF4-FFF2-40B4-BE49-F238E27FC236}">
                <a16:creationId xmlns:a16="http://schemas.microsoft.com/office/drawing/2014/main" id="{11D8B15E-8C7D-9C42-CC63-84EDF9F5AFA7}"/>
              </a:ext>
            </a:extLst>
          </p:cNvPr>
          <p:cNvSpPr>
            <a:spLocks noChangeArrowheads="1"/>
          </p:cNvSpPr>
          <p:nvPr/>
        </p:nvSpPr>
        <p:spPr bwMode="auto">
          <a:xfrm>
            <a:off x="3520275"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9" name="Freeform 140">
            <a:extLst>
              <a:ext uri="{FF2B5EF4-FFF2-40B4-BE49-F238E27FC236}">
                <a16:creationId xmlns:a16="http://schemas.microsoft.com/office/drawing/2014/main" id="{C5D17858-D938-7D45-AF4A-9DD240F52A82}"/>
              </a:ext>
            </a:extLst>
          </p:cNvPr>
          <p:cNvSpPr>
            <a:spLocks noChangeArrowheads="1"/>
          </p:cNvSpPr>
          <p:nvPr/>
        </p:nvSpPr>
        <p:spPr bwMode="auto">
          <a:xfrm>
            <a:off x="3575889"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0" name="Freeform 141">
            <a:extLst>
              <a:ext uri="{FF2B5EF4-FFF2-40B4-BE49-F238E27FC236}">
                <a16:creationId xmlns:a16="http://schemas.microsoft.com/office/drawing/2014/main" id="{785C02F7-EE55-5C6B-BDCF-900BC83FB87F}"/>
              </a:ext>
            </a:extLst>
          </p:cNvPr>
          <p:cNvSpPr>
            <a:spLocks noChangeArrowheads="1"/>
          </p:cNvSpPr>
          <p:nvPr/>
        </p:nvSpPr>
        <p:spPr bwMode="auto">
          <a:xfrm>
            <a:off x="3622603"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1" name="Freeform 142">
            <a:extLst>
              <a:ext uri="{FF2B5EF4-FFF2-40B4-BE49-F238E27FC236}">
                <a16:creationId xmlns:a16="http://schemas.microsoft.com/office/drawing/2014/main" id="{A62E1AEE-781A-8C38-BCEC-BE6888DBA5F6}"/>
              </a:ext>
            </a:extLst>
          </p:cNvPr>
          <p:cNvSpPr>
            <a:spLocks noChangeArrowheads="1"/>
          </p:cNvSpPr>
          <p:nvPr/>
        </p:nvSpPr>
        <p:spPr bwMode="auto">
          <a:xfrm>
            <a:off x="3669319"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2" name="Freeform 143">
            <a:extLst>
              <a:ext uri="{FF2B5EF4-FFF2-40B4-BE49-F238E27FC236}">
                <a16:creationId xmlns:a16="http://schemas.microsoft.com/office/drawing/2014/main" id="{CE6A7D48-D8D1-C0DB-38B9-9EC9D55E032E}"/>
              </a:ext>
            </a:extLst>
          </p:cNvPr>
          <p:cNvSpPr>
            <a:spLocks noChangeArrowheads="1"/>
          </p:cNvSpPr>
          <p:nvPr/>
        </p:nvSpPr>
        <p:spPr bwMode="auto">
          <a:xfrm>
            <a:off x="3727156"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3" name="Freeform 144">
            <a:extLst>
              <a:ext uri="{FF2B5EF4-FFF2-40B4-BE49-F238E27FC236}">
                <a16:creationId xmlns:a16="http://schemas.microsoft.com/office/drawing/2014/main" id="{0257A0F1-B144-E5FC-7E9B-A27EB7557222}"/>
              </a:ext>
            </a:extLst>
          </p:cNvPr>
          <p:cNvSpPr>
            <a:spLocks noChangeArrowheads="1"/>
          </p:cNvSpPr>
          <p:nvPr/>
        </p:nvSpPr>
        <p:spPr bwMode="auto">
          <a:xfrm>
            <a:off x="3773870"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4" name="Freeform 145">
            <a:extLst>
              <a:ext uri="{FF2B5EF4-FFF2-40B4-BE49-F238E27FC236}">
                <a16:creationId xmlns:a16="http://schemas.microsoft.com/office/drawing/2014/main" id="{AE81C3DB-D81C-7E3C-3E19-5EB24E2F4ABF}"/>
              </a:ext>
            </a:extLst>
          </p:cNvPr>
          <p:cNvSpPr>
            <a:spLocks noChangeArrowheads="1"/>
          </p:cNvSpPr>
          <p:nvPr/>
        </p:nvSpPr>
        <p:spPr bwMode="auto">
          <a:xfrm>
            <a:off x="3820586"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5" name="Freeform 146">
            <a:extLst>
              <a:ext uri="{FF2B5EF4-FFF2-40B4-BE49-F238E27FC236}">
                <a16:creationId xmlns:a16="http://schemas.microsoft.com/office/drawing/2014/main" id="{5F375AC8-D1E3-5F2C-DF42-9774E00DC63C}"/>
              </a:ext>
            </a:extLst>
          </p:cNvPr>
          <p:cNvSpPr>
            <a:spLocks noChangeArrowheads="1"/>
          </p:cNvSpPr>
          <p:nvPr/>
        </p:nvSpPr>
        <p:spPr bwMode="auto">
          <a:xfrm>
            <a:off x="3876198"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6" name="Freeform 147">
            <a:extLst>
              <a:ext uri="{FF2B5EF4-FFF2-40B4-BE49-F238E27FC236}">
                <a16:creationId xmlns:a16="http://schemas.microsoft.com/office/drawing/2014/main" id="{1D0D16E9-29C8-1471-B1CE-51FCB90FFB92}"/>
              </a:ext>
            </a:extLst>
          </p:cNvPr>
          <p:cNvSpPr>
            <a:spLocks noChangeArrowheads="1"/>
          </p:cNvSpPr>
          <p:nvPr/>
        </p:nvSpPr>
        <p:spPr bwMode="auto">
          <a:xfrm>
            <a:off x="3922914" y="3528791"/>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7" name="Freeform 148">
            <a:extLst>
              <a:ext uri="{FF2B5EF4-FFF2-40B4-BE49-F238E27FC236}">
                <a16:creationId xmlns:a16="http://schemas.microsoft.com/office/drawing/2014/main" id="{9986B640-98CF-03EF-2435-B7ACAEBD6902}"/>
              </a:ext>
            </a:extLst>
          </p:cNvPr>
          <p:cNvSpPr>
            <a:spLocks noChangeArrowheads="1"/>
          </p:cNvSpPr>
          <p:nvPr/>
        </p:nvSpPr>
        <p:spPr bwMode="auto">
          <a:xfrm>
            <a:off x="3969628"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8" name="Freeform 149">
            <a:extLst>
              <a:ext uri="{FF2B5EF4-FFF2-40B4-BE49-F238E27FC236}">
                <a16:creationId xmlns:a16="http://schemas.microsoft.com/office/drawing/2014/main" id="{475ACAD4-B496-AD95-6D35-C877324F9D8A}"/>
              </a:ext>
            </a:extLst>
          </p:cNvPr>
          <p:cNvSpPr>
            <a:spLocks noChangeArrowheads="1"/>
          </p:cNvSpPr>
          <p:nvPr/>
        </p:nvSpPr>
        <p:spPr bwMode="auto">
          <a:xfrm>
            <a:off x="4157113" y="3528791"/>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9" name="Freeform 150">
            <a:extLst>
              <a:ext uri="{FF2B5EF4-FFF2-40B4-BE49-F238E27FC236}">
                <a16:creationId xmlns:a16="http://schemas.microsoft.com/office/drawing/2014/main" id="{13287325-60FA-49B9-1AB1-0C6052AD53E4}"/>
              </a:ext>
            </a:extLst>
          </p:cNvPr>
          <p:cNvSpPr>
            <a:spLocks noChangeArrowheads="1"/>
          </p:cNvSpPr>
          <p:nvPr/>
        </p:nvSpPr>
        <p:spPr bwMode="auto">
          <a:xfrm>
            <a:off x="2419138"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0" name="Freeform 151">
            <a:extLst>
              <a:ext uri="{FF2B5EF4-FFF2-40B4-BE49-F238E27FC236}">
                <a16:creationId xmlns:a16="http://schemas.microsoft.com/office/drawing/2014/main" id="{7DA2CA53-6CF6-CEDC-5FC5-2734E353033E}"/>
              </a:ext>
            </a:extLst>
          </p:cNvPr>
          <p:cNvSpPr>
            <a:spLocks noChangeArrowheads="1"/>
          </p:cNvSpPr>
          <p:nvPr/>
        </p:nvSpPr>
        <p:spPr bwMode="auto">
          <a:xfrm>
            <a:off x="2465852"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1" name="Freeform 152">
            <a:extLst>
              <a:ext uri="{FF2B5EF4-FFF2-40B4-BE49-F238E27FC236}">
                <a16:creationId xmlns:a16="http://schemas.microsoft.com/office/drawing/2014/main" id="{0CA25056-41C8-5EE8-D79C-A5B2C70CF126}"/>
              </a:ext>
            </a:extLst>
          </p:cNvPr>
          <p:cNvSpPr>
            <a:spLocks noChangeArrowheads="1"/>
          </p:cNvSpPr>
          <p:nvPr/>
        </p:nvSpPr>
        <p:spPr bwMode="auto">
          <a:xfrm>
            <a:off x="2523689"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2" name="Freeform 153">
            <a:extLst>
              <a:ext uri="{FF2B5EF4-FFF2-40B4-BE49-F238E27FC236}">
                <a16:creationId xmlns:a16="http://schemas.microsoft.com/office/drawing/2014/main" id="{B744EB80-6BA2-BC94-F50A-AE6F673F3528}"/>
              </a:ext>
            </a:extLst>
          </p:cNvPr>
          <p:cNvSpPr>
            <a:spLocks noChangeArrowheads="1"/>
          </p:cNvSpPr>
          <p:nvPr/>
        </p:nvSpPr>
        <p:spPr bwMode="auto">
          <a:xfrm>
            <a:off x="2570405"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3" name="Freeform 154">
            <a:extLst>
              <a:ext uri="{FF2B5EF4-FFF2-40B4-BE49-F238E27FC236}">
                <a16:creationId xmlns:a16="http://schemas.microsoft.com/office/drawing/2014/main" id="{D90B2635-A7C2-2E9E-DD86-2496D8B7018E}"/>
              </a:ext>
            </a:extLst>
          </p:cNvPr>
          <p:cNvSpPr>
            <a:spLocks noChangeArrowheads="1"/>
          </p:cNvSpPr>
          <p:nvPr/>
        </p:nvSpPr>
        <p:spPr bwMode="auto">
          <a:xfrm>
            <a:off x="2617119"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4" name="Freeform 155">
            <a:extLst>
              <a:ext uri="{FF2B5EF4-FFF2-40B4-BE49-F238E27FC236}">
                <a16:creationId xmlns:a16="http://schemas.microsoft.com/office/drawing/2014/main" id="{67371D09-F20C-F109-6710-F308CCF093B0}"/>
              </a:ext>
            </a:extLst>
          </p:cNvPr>
          <p:cNvSpPr>
            <a:spLocks noChangeArrowheads="1"/>
          </p:cNvSpPr>
          <p:nvPr/>
        </p:nvSpPr>
        <p:spPr bwMode="auto">
          <a:xfrm>
            <a:off x="2672733"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5" name="Freeform 156">
            <a:extLst>
              <a:ext uri="{FF2B5EF4-FFF2-40B4-BE49-F238E27FC236}">
                <a16:creationId xmlns:a16="http://schemas.microsoft.com/office/drawing/2014/main" id="{53F5C700-DF38-3323-6D6D-787808428E15}"/>
              </a:ext>
            </a:extLst>
          </p:cNvPr>
          <p:cNvSpPr>
            <a:spLocks noChangeArrowheads="1"/>
          </p:cNvSpPr>
          <p:nvPr/>
        </p:nvSpPr>
        <p:spPr bwMode="auto">
          <a:xfrm>
            <a:off x="2719447"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6" name="Freeform 157">
            <a:extLst>
              <a:ext uri="{FF2B5EF4-FFF2-40B4-BE49-F238E27FC236}">
                <a16:creationId xmlns:a16="http://schemas.microsoft.com/office/drawing/2014/main" id="{9C7710C8-4C32-A917-AC80-ECC930AA2A08}"/>
              </a:ext>
            </a:extLst>
          </p:cNvPr>
          <p:cNvSpPr>
            <a:spLocks noChangeArrowheads="1"/>
          </p:cNvSpPr>
          <p:nvPr/>
        </p:nvSpPr>
        <p:spPr bwMode="auto">
          <a:xfrm>
            <a:off x="2766163"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7" name="Freeform 158">
            <a:extLst>
              <a:ext uri="{FF2B5EF4-FFF2-40B4-BE49-F238E27FC236}">
                <a16:creationId xmlns:a16="http://schemas.microsoft.com/office/drawing/2014/main" id="{5182FB1D-113F-AB03-125B-EC14BB35E7EF}"/>
              </a:ext>
            </a:extLst>
          </p:cNvPr>
          <p:cNvSpPr>
            <a:spLocks noChangeArrowheads="1"/>
          </p:cNvSpPr>
          <p:nvPr/>
        </p:nvSpPr>
        <p:spPr bwMode="auto">
          <a:xfrm>
            <a:off x="2824001"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8" name="Freeform 159">
            <a:extLst>
              <a:ext uri="{FF2B5EF4-FFF2-40B4-BE49-F238E27FC236}">
                <a16:creationId xmlns:a16="http://schemas.microsoft.com/office/drawing/2014/main" id="{4AB30C1F-C7B1-E0E6-7EAF-05CFEE0EB429}"/>
              </a:ext>
            </a:extLst>
          </p:cNvPr>
          <p:cNvSpPr>
            <a:spLocks noChangeArrowheads="1"/>
          </p:cNvSpPr>
          <p:nvPr/>
        </p:nvSpPr>
        <p:spPr bwMode="auto">
          <a:xfrm>
            <a:off x="2870715"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9" name="Freeform 160">
            <a:extLst>
              <a:ext uri="{FF2B5EF4-FFF2-40B4-BE49-F238E27FC236}">
                <a16:creationId xmlns:a16="http://schemas.microsoft.com/office/drawing/2014/main" id="{7B001C0E-E39A-6E1A-A8C2-D269A25AF7FE}"/>
              </a:ext>
            </a:extLst>
          </p:cNvPr>
          <p:cNvSpPr>
            <a:spLocks noChangeArrowheads="1"/>
          </p:cNvSpPr>
          <p:nvPr/>
        </p:nvSpPr>
        <p:spPr bwMode="auto">
          <a:xfrm>
            <a:off x="2917430"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0" name="Freeform 161">
            <a:extLst>
              <a:ext uri="{FF2B5EF4-FFF2-40B4-BE49-F238E27FC236}">
                <a16:creationId xmlns:a16="http://schemas.microsoft.com/office/drawing/2014/main" id="{21C4A0F4-4E03-0346-7C8B-2E58EB185AE1}"/>
              </a:ext>
            </a:extLst>
          </p:cNvPr>
          <p:cNvSpPr>
            <a:spLocks noChangeArrowheads="1"/>
          </p:cNvSpPr>
          <p:nvPr/>
        </p:nvSpPr>
        <p:spPr bwMode="auto">
          <a:xfrm>
            <a:off x="2975268"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1" name="Freeform 162">
            <a:extLst>
              <a:ext uri="{FF2B5EF4-FFF2-40B4-BE49-F238E27FC236}">
                <a16:creationId xmlns:a16="http://schemas.microsoft.com/office/drawing/2014/main" id="{AA0BA0A7-223E-FCC0-8AE1-C00298A2F436}"/>
              </a:ext>
            </a:extLst>
          </p:cNvPr>
          <p:cNvSpPr>
            <a:spLocks noChangeArrowheads="1"/>
          </p:cNvSpPr>
          <p:nvPr/>
        </p:nvSpPr>
        <p:spPr bwMode="auto">
          <a:xfrm>
            <a:off x="3021982"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2" name="Freeform 163">
            <a:extLst>
              <a:ext uri="{FF2B5EF4-FFF2-40B4-BE49-F238E27FC236}">
                <a16:creationId xmlns:a16="http://schemas.microsoft.com/office/drawing/2014/main" id="{1EF39FEC-8A59-ADA9-F3BA-A71F9F9746A7}"/>
              </a:ext>
            </a:extLst>
          </p:cNvPr>
          <p:cNvSpPr>
            <a:spLocks noChangeArrowheads="1"/>
          </p:cNvSpPr>
          <p:nvPr/>
        </p:nvSpPr>
        <p:spPr bwMode="auto">
          <a:xfrm>
            <a:off x="3068698"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3" name="Freeform 164">
            <a:extLst>
              <a:ext uri="{FF2B5EF4-FFF2-40B4-BE49-F238E27FC236}">
                <a16:creationId xmlns:a16="http://schemas.microsoft.com/office/drawing/2014/main" id="{FF59E988-E393-AA08-2362-999344F1FB08}"/>
              </a:ext>
            </a:extLst>
          </p:cNvPr>
          <p:cNvSpPr>
            <a:spLocks noChangeArrowheads="1"/>
          </p:cNvSpPr>
          <p:nvPr/>
        </p:nvSpPr>
        <p:spPr bwMode="auto">
          <a:xfrm>
            <a:off x="3124310"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4" name="Freeform 165">
            <a:extLst>
              <a:ext uri="{FF2B5EF4-FFF2-40B4-BE49-F238E27FC236}">
                <a16:creationId xmlns:a16="http://schemas.microsoft.com/office/drawing/2014/main" id="{0D4BB516-1190-A238-061A-CB7AFA5048D3}"/>
              </a:ext>
            </a:extLst>
          </p:cNvPr>
          <p:cNvSpPr>
            <a:spLocks noChangeArrowheads="1"/>
          </p:cNvSpPr>
          <p:nvPr/>
        </p:nvSpPr>
        <p:spPr bwMode="auto">
          <a:xfrm>
            <a:off x="3171026"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5" name="Freeform 166">
            <a:extLst>
              <a:ext uri="{FF2B5EF4-FFF2-40B4-BE49-F238E27FC236}">
                <a16:creationId xmlns:a16="http://schemas.microsoft.com/office/drawing/2014/main" id="{8EF184E1-DD0F-239A-C2A6-2CDAA7BC00F6}"/>
              </a:ext>
            </a:extLst>
          </p:cNvPr>
          <p:cNvSpPr>
            <a:spLocks noChangeArrowheads="1"/>
          </p:cNvSpPr>
          <p:nvPr/>
        </p:nvSpPr>
        <p:spPr bwMode="auto">
          <a:xfrm>
            <a:off x="3217740"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6" name="Freeform 167">
            <a:extLst>
              <a:ext uri="{FF2B5EF4-FFF2-40B4-BE49-F238E27FC236}">
                <a16:creationId xmlns:a16="http://schemas.microsoft.com/office/drawing/2014/main" id="{DD50BDD2-B870-35ED-10F0-9D0F2020722C}"/>
              </a:ext>
            </a:extLst>
          </p:cNvPr>
          <p:cNvSpPr>
            <a:spLocks noChangeArrowheads="1"/>
          </p:cNvSpPr>
          <p:nvPr/>
        </p:nvSpPr>
        <p:spPr bwMode="auto">
          <a:xfrm>
            <a:off x="3275578"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7" name="Freeform 168">
            <a:extLst>
              <a:ext uri="{FF2B5EF4-FFF2-40B4-BE49-F238E27FC236}">
                <a16:creationId xmlns:a16="http://schemas.microsoft.com/office/drawing/2014/main" id="{884559D6-B87F-BAEA-7D0D-0DC03B44A987}"/>
              </a:ext>
            </a:extLst>
          </p:cNvPr>
          <p:cNvSpPr>
            <a:spLocks noChangeArrowheads="1"/>
          </p:cNvSpPr>
          <p:nvPr/>
        </p:nvSpPr>
        <p:spPr bwMode="auto">
          <a:xfrm>
            <a:off x="3322293"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8" name="Freeform 169">
            <a:extLst>
              <a:ext uri="{FF2B5EF4-FFF2-40B4-BE49-F238E27FC236}">
                <a16:creationId xmlns:a16="http://schemas.microsoft.com/office/drawing/2014/main" id="{7D3B9A18-06C0-2DF0-EF31-CA22FE627D9A}"/>
              </a:ext>
            </a:extLst>
          </p:cNvPr>
          <p:cNvSpPr>
            <a:spLocks noChangeArrowheads="1"/>
          </p:cNvSpPr>
          <p:nvPr/>
        </p:nvSpPr>
        <p:spPr bwMode="auto">
          <a:xfrm>
            <a:off x="3369007"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9" name="Freeform 170">
            <a:extLst>
              <a:ext uri="{FF2B5EF4-FFF2-40B4-BE49-F238E27FC236}">
                <a16:creationId xmlns:a16="http://schemas.microsoft.com/office/drawing/2014/main" id="{B377FEBB-56A4-174D-AEF4-5A7493E8563E}"/>
              </a:ext>
            </a:extLst>
          </p:cNvPr>
          <p:cNvSpPr>
            <a:spLocks noChangeArrowheads="1"/>
          </p:cNvSpPr>
          <p:nvPr/>
        </p:nvSpPr>
        <p:spPr bwMode="auto">
          <a:xfrm>
            <a:off x="3424621"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0" name="Freeform 171">
            <a:extLst>
              <a:ext uri="{FF2B5EF4-FFF2-40B4-BE49-F238E27FC236}">
                <a16:creationId xmlns:a16="http://schemas.microsoft.com/office/drawing/2014/main" id="{9382EC67-1B0F-95C7-5F09-F8BF2A9047ED}"/>
              </a:ext>
            </a:extLst>
          </p:cNvPr>
          <p:cNvSpPr>
            <a:spLocks noChangeArrowheads="1"/>
          </p:cNvSpPr>
          <p:nvPr/>
        </p:nvSpPr>
        <p:spPr bwMode="auto">
          <a:xfrm>
            <a:off x="3473561"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1" name="Freeform 172">
            <a:extLst>
              <a:ext uri="{FF2B5EF4-FFF2-40B4-BE49-F238E27FC236}">
                <a16:creationId xmlns:a16="http://schemas.microsoft.com/office/drawing/2014/main" id="{918AC1FF-8EF3-6F27-5408-A3F8DA554502}"/>
              </a:ext>
            </a:extLst>
          </p:cNvPr>
          <p:cNvSpPr>
            <a:spLocks noChangeArrowheads="1"/>
          </p:cNvSpPr>
          <p:nvPr/>
        </p:nvSpPr>
        <p:spPr bwMode="auto">
          <a:xfrm>
            <a:off x="3520275"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2" name="Freeform 173">
            <a:extLst>
              <a:ext uri="{FF2B5EF4-FFF2-40B4-BE49-F238E27FC236}">
                <a16:creationId xmlns:a16="http://schemas.microsoft.com/office/drawing/2014/main" id="{5F2807E6-FDC1-F6BA-AAA6-73847EEC8454}"/>
              </a:ext>
            </a:extLst>
          </p:cNvPr>
          <p:cNvSpPr>
            <a:spLocks noChangeArrowheads="1"/>
          </p:cNvSpPr>
          <p:nvPr/>
        </p:nvSpPr>
        <p:spPr bwMode="auto">
          <a:xfrm>
            <a:off x="3575889"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3" name="Freeform 174">
            <a:extLst>
              <a:ext uri="{FF2B5EF4-FFF2-40B4-BE49-F238E27FC236}">
                <a16:creationId xmlns:a16="http://schemas.microsoft.com/office/drawing/2014/main" id="{2FE6DA0B-8E52-C9FC-3604-7C3DD64CE1CF}"/>
              </a:ext>
            </a:extLst>
          </p:cNvPr>
          <p:cNvSpPr>
            <a:spLocks noChangeArrowheads="1"/>
          </p:cNvSpPr>
          <p:nvPr/>
        </p:nvSpPr>
        <p:spPr bwMode="auto">
          <a:xfrm>
            <a:off x="3622603"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4" name="Freeform 175">
            <a:extLst>
              <a:ext uri="{FF2B5EF4-FFF2-40B4-BE49-F238E27FC236}">
                <a16:creationId xmlns:a16="http://schemas.microsoft.com/office/drawing/2014/main" id="{824031C3-5E23-CD42-23E8-CFB29E9DBF5A}"/>
              </a:ext>
            </a:extLst>
          </p:cNvPr>
          <p:cNvSpPr>
            <a:spLocks noChangeArrowheads="1"/>
          </p:cNvSpPr>
          <p:nvPr/>
        </p:nvSpPr>
        <p:spPr bwMode="auto">
          <a:xfrm>
            <a:off x="3669319"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5" name="Freeform 176">
            <a:extLst>
              <a:ext uri="{FF2B5EF4-FFF2-40B4-BE49-F238E27FC236}">
                <a16:creationId xmlns:a16="http://schemas.microsoft.com/office/drawing/2014/main" id="{1C7394CF-85ED-6CFA-22EB-E3B6A1F78582}"/>
              </a:ext>
            </a:extLst>
          </p:cNvPr>
          <p:cNvSpPr>
            <a:spLocks noChangeArrowheads="1"/>
          </p:cNvSpPr>
          <p:nvPr/>
        </p:nvSpPr>
        <p:spPr bwMode="auto">
          <a:xfrm>
            <a:off x="3727156"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6" name="Freeform 177">
            <a:extLst>
              <a:ext uri="{FF2B5EF4-FFF2-40B4-BE49-F238E27FC236}">
                <a16:creationId xmlns:a16="http://schemas.microsoft.com/office/drawing/2014/main" id="{553458D9-4A6D-C65E-5CC9-41889905E60D}"/>
              </a:ext>
            </a:extLst>
          </p:cNvPr>
          <p:cNvSpPr>
            <a:spLocks noChangeArrowheads="1"/>
          </p:cNvSpPr>
          <p:nvPr/>
        </p:nvSpPr>
        <p:spPr bwMode="auto">
          <a:xfrm>
            <a:off x="3773870"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7" name="Freeform 178">
            <a:extLst>
              <a:ext uri="{FF2B5EF4-FFF2-40B4-BE49-F238E27FC236}">
                <a16:creationId xmlns:a16="http://schemas.microsoft.com/office/drawing/2014/main" id="{79BC5B94-5422-EDB8-9D01-A7E86BF64D79}"/>
              </a:ext>
            </a:extLst>
          </p:cNvPr>
          <p:cNvSpPr>
            <a:spLocks noChangeArrowheads="1"/>
          </p:cNvSpPr>
          <p:nvPr/>
        </p:nvSpPr>
        <p:spPr bwMode="auto">
          <a:xfrm>
            <a:off x="3820586"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8" name="Freeform 179">
            <a:extLst>
              <a:ext uri="{FF2B5EF4-FFF2-40B4-BE49-F238E27FC236}">
                <a16:creationId xmlns:a16="http://schemas.microsoft.com/office/drawing/2014/main" id="{3CEAD9B2-4821-57A7-D80E-9235029D2522}"/>
              </a:ext>
            </a:extLst>
          </p:cNvPr>
          <p:cNvSpPr>
            <a:spLocks noChangeArrowheads="1"/>
          </p:cNvSpPr>
          <p:nvPr/>
        </p:nvSpPr>
        <p:spPr bwMode="auto">
          <a:xfrm>
            <a:off x="3876198"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9" name="Freeform 180">
            <a:extLst>
              <a:ext uri="{FF2B5EF4-FFF2-40B4-BE49-F238E27FC236}">
                <a16:creationId xmlns:a16="http://schemas.microsoft.com/office/drawing/2014/main" id="{B5DDFBC4-C2FB-D713-DACB-948A3553A094}"/>
              </a:ext>
            </a:extLst>
          </p:cNvPr>
          <p:cNvSpPr>
            <a:spLocks noChangeArrowheads="1"/>
          </p:cNvSpPr>
          <p:nvPr/>
        </p:nvSpPr>
        <p:spPr bwMode="auto">
          <a:xfrm>
            <a:off x="3922914" y="4687405"/>
            <a:ext cx="2224"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0" name="Freeform 181">
            <a:extLst>
              <a:ext uri="{FF2B5EF4-FFF2-40B4-BE49-F238E27FC236}">
                <a16:creationId xmlns:a16="http://schemas.microsoft.com/office/drawing/2014/main" id="{692E52CB-9D79-379B-AB02-EEEDDFA52DFD}"/>
              </a:ext>
            </a:extLst>
          </p:cNvPr>
          <p:cNvSpPr>
            <a:spLocks noChangeArrowheads="1"/>
          </p:cNvSpPr>
          <p:nvPr/>
        </p:nvSpPr>
        <p:spPr bwMode="auto">
          <a:xfrm>
            <a:off x="3969628"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1" name="Freeform 182">
            <a:extLst>
              <a:ext uri="{FF2B5EF4-FFF2-40B4-BE49-F238E27FC236}">
                <a16:creationId xmlns:a16="http://schemas.microsoft.com/office/drawing/2014/main" id="{1479E879-4FB6-5E6A-00D3-3711D4C70B46}"/>
              </a:ext>
            </a:extLst>
          </p:cNvPr>
          <p:cNvSpPr>
            <a:spLocks noChangeArrowheads="1"/>
          </p:cNvSpPr>
          <p:nvPr/>
        </p:nvSpPr>
        <p:spPr bwMode="auto">
          <a:xfrm>
            <a:off x="4157113" y="4687405"/>
            <a:ext cx="2225" cy="222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2" name="Freeform 183">
            <a:extLst>
              <a:ext uri="{FF2B5EF4-FFF2-40B4-BE49-F238E27FC236}">
                <a16:creationId xmlns:a16="http://schemas.microsoft.com/office/drawing/2014/main" id="{119136E6-D8A9-8BE0-5EA5-9B1C81DF2435}"/>
              </a:ext>
            </a:extLst>
          </p:cNvPr>
          <p:cNvSpPr>
            <a:spLocks noChangeArrowheads="1"/>
          </p:cNvSpPr>
          <p:nvPr/>
        </p:nvSpPr>
        <p:spPr bwMode="auto">
          <a:xfrm>
            <a:off x="2430356"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3" name="Freeform 184">
            <a:extLst>
              <a:ext uri="{FF2B5EF4-FFF2-40B4-BE49-F238E27FC236}">
                <a16:creationId xmlns:a16="http://schemas.microsoft.com/office/drawing/2014/main" id="{FE0FDD2D-304F-D781-9C6B-FEEEFC6BB153}"/>
              </a:ext>
            </a:extLst>
          </p:cNvPr>
          <p:cNvSpPr>
            <a:spLocks noChangeArrowheads="1"/>
          </p:cNvSpPr>
          <p:nvPr/>
        </p:nvSpPr>
        <p:spPr bwMode="auto">
          <a:xfrm>
            <a:off x="2477070"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4" name="Freeform 185">
            <a:extLst>
              <a:ext uri="{FF2B5EF4-FFF2-40B4-BE49-F238E27FC236}">
                <a16:creationId xmlns:a16="http://schemas.microsoft.com/office/drawing/2014/main" id="{281B2716-B3E1-788B-78BB-AC99B47C39DA}"/>
              </a:ext>
            </a:extLst>
          </p:cNvPr>
          <p:cNvSpPr>
            <a:spLocks noChangeArrowheads="1"/>
          </p:cNvSpPr>
          <p:nvPr/>
        </p:nvSpPr>
        <p:spPr bwMode="auto">
          <a:xfrm>
            <a:off x="2534907"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5" name="Freeform 186">
            <a:extLst>
              <a:ext uri="{FF2B5EF4-FFF2-40B4-BE49-F238E27FC236}">
                <a16:creationId xmlns:a16="http://schemas.microsoft.com/office/drawing/2014/main" id="{D5190E3A-E043-78EA-1024-D2BCD1305C54}"/>
              </a:ext>
            </a:extLst>
          </p:cNvPr>
          <p:cNvSpPr>
            <a:spLocks noChangeArrowheads="1"/>
          </p:cNvSpPr>
          <p:nvPr/>
        </p:nvSpPr>
        <p:spPr bwMode="auto">
          <a:xfrm>
            <a:off x="2581623"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6" name="Freeform 187">
            <a:extLst>
              <a:ext uri="{FF2B5EF4-FFF2-40B4-BE49-F238E27FC236}">
                <a16:creationId xmlns:a16="http://schemas.microsoft.com/office/drawing/2014/main" id="{CB12A8E3-2F8A-49D4-47B8-C8D1F435265C}"/>
              </a:ext>
            </a:extLst>
          </p:cNvPr>
          <p:cNvSpPr>
            <a:spLocks noChangeArrowheads="1"/>
          </p:cNvSpPr>
          <p:nvPr/>
        </p:nvSpPr>
        <p:spPr bwMode="auto">
          <a:xfrm>
            <a:off x="2628337"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7" name="Freeform 188">
            <a:extLst>
              <a:ext uri="{FF2B5EF4-FFF2-40B4-BE49-F238E27FC236}">
                <a16:creationId xmlns:a16="http://schemas.microsoft.com/office/drawing/2014/main" id="{71C75FF0-78C4-FC42-4004-5667FBE228FD}"/>
              </a:ext>
            </a:extLst>
          </p:cNvPr>
          <p:cNvSpPr>
            <a:spLocks noChangeArrowheads="1"/>
          </p:cNvSpPr>
          <p:nvPr/>
        </p:nvSpPr>
        <p:spPr bwMode="auto">
          <a:xfrm>
            <a:off x="2683951"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8" name="Freeform 189">
            <a:extLst>
              <a:ext uri="{FF2B5EF4-FFF2-40B4-BE49-F238E27FC236}">
                <a16:creationId xmlns:a16="http://schemas.microsoft.com/office/drawing/2014/main" id="{887A2D88-7459-86B0-3C6A-057E0C0B955B}"/>
              </a:ext>
            </a:extLst>
          </p:cNvPr>
          <p:cNvSpPr>
            <a:spLocks noChangeArrowheads="1"/>
          </p:cNvSpPr>
          <p:nvPr/>
        </p:nvSpPr>
        <p:spPr bwMode="auto">
          <a:xfrm>
            <a:off x="2730665"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9" name="Freeform 190">
            <a:extLst>
              <a:ext uri="{FF2B5EF4-FFF2-40B4-BE49-F238E27FC236}">
                <a16:creationId xmlns:a16="http://schemas.microsoft.com/office/drawing/2014/main" id="{13E16529-9A69-CC35-4209-E9A4BFED6AC8}"/>
              </a:ext>
            </a:extLst>
          </p:cNvPr>
          <p:cNvSpPr>
            <a:spLocks noChangeArrowheads="1"/>
          </p:cNvSpPr>
          <p:nvPr/>
        </p:nvSpPr>
        <p:spPr bwMode="auto">
          <a:xfrm>
            <a:off x="2777381"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0" name="Freeform 191">
            <a:extLst>
              <a:ext uri="{FF2B5EF4-FFF2-40B4-BE49-F238E27FC236}">
                <a16:creationId xmlns:a16="http://schemas.microsoft.com/office/drawing/2014/main" id="{76F3B009-E971-FA11-6C54-A3D6CCD283A8}"/>
              </a:ext>
            </a:extLst>
          </p:cNvPr>
          <p:cNvSpPr>
            <a:spLocks noChangeArrowheads="1"/>
          </p:cNvSpPr>
          <p:nvPr/>
        </p:nvSpPr>
        <p:spPr bwMode="auto">
          <a:xfrm>
            <a:off x="2835219"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1" name="Freeform 192">
            <a:extLst>
              <a:ext uri="{FF2B5EF4-FFF2-40B4-BE49-F238E27FC236}">
                <a16:creationId xmlns:a16="http://schemas.microsoft.com/office/drawing/2014/main" id="{05E18BCA-42E7-E728-F5C1-17CC17548BE2}"/>
              </a:ext>
            </a:extLst>
          </p:cNvPr>
          <p:cNvSpPr>
            <a:spLocks noChangeArrowheads="1"/>
          </p:cNvSpPr>
          <p:nvPr/>
        </p:nvSpPr>
        <p:spPr bwMode="auto">
          <a:xfrm>
            <a:off x="2881933"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2" name="Freeform 193">
            <a:extLst>
              <a:ext uri="{FF2B5EF4-FFF2-40B4-BE49-F238E27FC236}">
                <a16:creationId xmlns:a16="http://schemas.microsoft.com/office/drawing/2014/main" id="{5E8C826C-0327-72DB-8949-83E7999AD8AD}"/>
              </a:ext>
            </a:extLst>
          </p:cNvPr>
          <p:cNvSpPr>
            <a:spLocks noChangeArrowheads="1"/>
          </p:cNvSpPr>
          <p:nvPr/>
        </p:nvSpPr>
        <p:spPr bwMode="auto">
          <a:xfrm>
            <a:off x="2928648"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3" name="Freeform 194">
            <a:extLst>
              <a:ext uri="{FF2B5EF4-FFF2-40B4-BE49-F238E27FC236}">
                <a16:creationId xmlns:a16="http://schemas.microsoft.com/office/drawing/2014/main" id="{377EEF64-9BB7-2C86-850A-AFFA3ECE7C84}"/>
              </a:ext>
            </a:extLst>
          </p:cNvPr>
          <p:cNvSpPr>
            <a:spLocks noChangeArrowheads="1"/>
          </p:cNvSpPr>
          <p:nvPr/>
        </p:nvSpPr>
        <p:spPr bwMode="auto">
          <a:xfrm>
            <a:off x="2986486"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4" name="Freeform 195">
            <a:extLst>
              <a:ext uri="{FF2B5EF4-FFF2-40B4-BE49-F238E27FC236}">
                <a16:creationId xmlns:a16="http://schemas.microsoft.com/office/drawing/2014/main" id="{E846724B-69F1-821A-75A2-F1F95136A6D8}"/>
              </a:ext>
            </a:extLst>
          </p:cNvPr>
          <p:cNvSpPr>
            <a:spLocks noChangeArrowheads="1"/>
          </p:cNvSpPr>
          <p:nvPr/>
        </p:nvSpPr>
        <p:spPr bwMode="auto">
          <a:xfrm>
            <a:off x="3033200"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5" name="Freeform 196">
            <a:extLst>
              <a:ext uri="{FF2B5EF4-FFF2-40B4-BE49-F238E27FC236}">
                <a16:creationId xmlns:a16="http://schemas.microsoft.com/office/drawing/2014/main" id="{0740C7D1-B907-8F21-D799-2D5DB163C30C}"/>
              </a:ext>
            </a:extLst>
          </p:cNvPr>
          <p:cNvSpPr>
            <a:spLocks noChangeArrowheads="1"/>
          </p:cNvSpPr>
          <p:nvPr/>
        </p:nvSpPr>
        <p:spPr bwMode="auto">
          <a:xfrm>
            <a:off x="3079916"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6" name="Freeform 197">
            <a:extLst>
              <a:ext uri="{FF2B5EF4-FFF2-40B4-BE49-F238E27FC236}">
                <a16:creationId xmlns:a16="http://schemas.microsoft.com/office/drawing/2014/main" id="{0E82D5CD-4A83-3275-E29D-FCEB349D5811}"/>
              </a:ext>
            </a:extLst>
          </p:cNvPr>
          <p:cNvSpPr>
            <a:spLocks noChangeArrowheads="1"/>
          </p:cNvSpPr>
          <p:nvPr/>
        </p:nvSpPr>
        <p:spPr bwMode="auto">
          <a:xfrm>
            <a:off x="3135528"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7" name="Freeform 198">
            <a:extLst>
              <a:ext uri="{FF2B5EF4-FFF2-40B4-BE49-F238E27FC236}">
                <a16:creationId xmlns:a16="http://schemas.microsoft.com/office/drawing/2014/main" id="{9F2A0B2F-210D-C586-9A48-B190C5564C75}"/>
              </a:ext>
            </a:extLst>
          </p:cNvPr>
          <p:cNvSpPr>
            <a:spLocks noChangeArrowheads="1"/>
          </p:cNvSpPr>
          <p:nvPr/>
        </p:nvSpPr>
        <p:spPr bwMode="auto">
          <a:xfrm>
            <a:off x="3182244"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8" name="Freeform 199">
            <a:extLst>
              <a:ext uri="{FF2B5EF4-FFF2-40B4-BE49-F238E27FC236}">
                <a16:creationId xmlns:a16="http://schemas.microsoft.com/office/drawing/2014/main" id="{6BEDBD2E-BC49-78C4-6829-89330A5CD29D}"/>
              </a:ext>
            </a:extLst>
          </p:cNvPr>
          <p:cNvSpPr>
            <a:spLocks noChangeArrowheads="1"/>
          </p:cNvSpPr>
          <p:nvPr/>
        </p:nvSpPr>
        <p:spPr bwMode="auto">
          <a:xfrm>
            <a:off x="3228958"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9" name="Freeform 200">
            <a:extLst>
              <a:ext uri="{FF2B5EF4-FFF2-40B4-BE49-F238E27FC236}">
                <a16:creationId xmlns:a16="http://schemas.microsoft.com/office/drawing/2014/main" id="{52C94E55-270C-62A2-68A6-253A2E508151}"/>
              </a:ext>
            </a:extLst>
          </p:cNvPr>
          <p:cNvSpPr>
            <a:spLocks noChangeArrowheads="1"/>
          </p:cNvSpPr>
          <p:nvPr/>
        </p:nvSpPr>
        <p:spPr bwMode="auto">
          <a:xfrm>
            <a:off x="3286796"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0" name="Freeform 201">
            <a:extLst>
              <a:ext uri="{FF2B5EF4-FFF2-40B4-BE49-F238E27FC236}">
                <a16:creationId xmlns:a16="http://schemas.microsoft.com/office/drawing/2014/main" id="{8A0C0EFF-1C2E-B970-0DD3-AC168C5D0062}"/>
              </a:ext>
            </a:extLst>
          </p:cNvPr>
          <p:cNvSpPr>
            <a:spLocks noChangeArrowheads="1"/>
          </p:cNvSpPr>
          <p:nvPr/>
        </p:nvSpPr>
        <p:spPr bwMode="auto">
          <a:xfrm>
            <a:off x="3333511"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1" name="Freeform 202">
            <a:extLst>
              <a:ext uri="{FF2B5EF4-FFF2-40B4-BE49-F238E27FC236}">
                <a16:creationId xmlns:a16="http://schemas.microsoft.com/office/drawing/2014/main" id="{486C9E0C-17F8-EDF1-F6F8-38AE9D8DC6D3}"/>
              </a:ext>
            </a:extLst>
          </p:cNvPr>
          <p:cNvSpPr>
            <a:spLocks noChangeArrowheads="1"/>
          </p:cNvSpPr>
          <p:nvPr/>
        </p:nvSpPr>
        <p:spPr bwMode="auto">
          <a:xfrm>
            <a:off x="3380225"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2" name="Freeform 203">
            <a:extLst>
              <a:ext uri="{FF2B5EF4-FFF2-40B4-BE49-F238E27FC236}">
                <a16:creationId xmlns:a16="http://schemas.microsoft.com/office/drawing/2014/main" id="{2DB574C2-439B-D69E-06F2-46306C8C90FA}"/>
              </a:ext>
            </a:extLst>
          </p:cNvPr>
          <p:cNvSpPr>
            <a:spLocks noChangeArrowheads="1"/>
          </p:cNvSpPr>
          <p:nvPr/>
        </p:nvSpPr>
        <p:spPr bwMode="auto">
          <a:xfrm>
            <a:off x="3435839"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3" name="Freeform 204">
            <a:extLst>
              <a:ext uri="{FF2B5EF4-FFF2-40B4-BE49-F238E27FC236}">
                <a16:creationId xmlns:a16="http://schemas.microsoft.com/office/drawing/2014/main" id="{E1521E45-4C26-2CD5-11CD-A517B8CD5370}"/>
              </a:ext>
            </a:extLst>
          </p:cNvPr>
          <p:cNvSpPr>
            <a:spLocks noChangeArrowheads="1"/>
          </p:cNvSpPr>
          <p:nvPr/>
        </p:nvSpPr>
        <p:spPr bwMode="auto">
          <a:xfrm>
            <a:off x="3484779"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4" name="Freeform 205">
            <a:extLst>
              <a:ext uri="{FF2B5EF4-FFF2-40B4-BE49-F238E27FC236}">
                <a16:creationId xmlns:a16="http://schemas.microsoft.com/office/drawing/2014/main" id="{6DCC0AEC-F13D-7B8D-933D-E3136F8EB870}"/>
              </a:ext>
            </a:extLst>
          </p:cNvPr>
          <p:cNvSpPr>
            <a:spLocks noChangeArrowheads="1"/>
          </p:cNvSpPr>
          <p:nvPr/>
        </p:nvSpPr>
        <p:spPr bwMode="auto">
          <a:xfrm>
            <a:off x="3531493"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5" name="Freeform 206">
            <a:extLst>
              <a:ext uri="{FF2B5EF4-FFF2-40B4-BE49-F238E27FC236}">
                <a16:creationId xmlns:a16="http://schemas.microsoft.com/office/drawing/2014/main" id="{254A064D-5E80-48FD-9047-077B53EAC692}"/>
              </a:ext>
            </a:extLst>
          </p:cNvPr>
          <p:cNvSpPr>
            <a:spLocks noChangeArrowheads="1"/>
          </p:cNvSpPr>
          <p:nvPr/>
        </p:nvSpPr>
        <p:spPr bwMode="auto">
          <a:xfrm>
            <a:off x="3587107"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6" name="Freeform 207">
            <a:extLst>
              <a:ext uri="{FF2B5EF4-FFF2-40B4-BE49-F238E27FC236}">
                <a16:creationId xmlns:a16="http://schemas.microsoft.com/office/drawing/2014/main" id="{613FEC7E-B681-A20C-F724-026964A7A33F}"/>
              </a:ext>
            </a:extLst>
          </p:cNvPr>
          <p:cNvSpPr>
            <a:spLocks noChangeArrowheads="1"/>
          </p:cNvSpPr>
          <p:nvPr/>
        </p:nvSpPr>
        <p:spPr bwMode="auto">
          <a:xfrm>
            <a:off x="3633821"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7" name="Freeform 208">
            <a:extLst>
              <a:ext uri="{FF2B5EF4-FFF2-40B4-BE49-F238E27FC236}">
                <a16:creationId xmlns:a16="http://schemas.microsoft.com/office/drawing/2014/main" id="{B59BB0E0-C0C1-F1F3-5AA3-C5FD87FDE47E}"/>
              </a:ext>
            </a:extLst>
          </p:cNvPr>
          <p:cNvSpPr>
            <a:spLocks noChangeArrowheads="1"/>
          </p:cNvSpPr>
          <p:nvPr/>
        </p:nvSpPr>
        <p:spPr bwMode="auto">
          <a:xfrm>
            <a:off x="3680537"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8" name="Freeform 209">
            <a:extLst>
              <a:ext uri="{FF2B5EF4-FFF2-40B4-BE49-F238E27FC236}">
                <a16:creationId xmlns:a16="http://schemas.microsoft.com/office/drawing/2014/main" id="{FF3423F9-4A27-B4C6-5621-9EA0CCBE8DFB}"/>
              </a:ext>
            </a:extLst>
          </p:cNvPr>
          <p:cNvSpPr>
            <a:spLocks noChangeArrowheads="1"/>
          </p:cNvSpPr>
          <p:nvPr/>
        </p:nvSpPr>
        <p:spPr bwMode="auto">
          <a:xfrm>
            <a:off x="3738374"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9" name="Freeform 210">
            <a:extLst>
              <a:ext uri="{FF2B5EF4-FFF2-40B4-BE49-F238E27FC236}">
                <a16:creationId xmlns:a16="http://schemas.microsoft.com/office/drawing/2014/main" id="{A3D27F35-CF09-AAB8-B418-7AC22EB7E3EF}"/>
              </a:ext>
            </a:extLst>
          </p:cNvPr>
          <p:cNvSpPr>
            <a:spLocks noChangeArrowheads="1"/>
          </p:cNvSpPr>
          <p:nvPr/>
        </p:nvSpPr>
        <p:spPr bwMode="auto">
          <a:xfrm>
            <a:off x="3785088"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0" name="Freeform 211">
            <a:extLst>
              <a:ext uri="{FF2B5EF4-FFF2-40B4-BE49-F238E27FC236}">
                <a16:creationId xmlns:a16="http://schemas.microsoft.com/office/drawing/2014/main" id="{010A779E-69EC-3845-AA28-39F1B68B5032}"/>
              </a:ext>
            </a:extLst>
          </p:cNvPr>
          <p:cNvSpPr>
            <a:spLocks noChangeArrowheads="1"/>
          </p:cNvSpPr>
          <p:nvPr/>
        </p:nvSpPr>
        <p:spPr bwMode="auto">
          <a:xfrm>
            <a:off x="3831804"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1" name="Freeform 212">
            <a:extLst>
              <a:ext uri="{FF2B5EF4-FFF2-40B4-BE49-F238E27FC236}">
                <a16:creationId xmlns:a16="http://schemas.microsoft.com/office/drawing/2014/main" id="{61A1C42E-6025-1C19-178B-416BC5B1827C}"/>
              </a:ext>
            </a:extLst>
          </p:cNvPr>
          <p:cNvSpPr>
            <a:spLocks noChangeArrowheads="1"/>
          </p:cNvSpPr>
          <p:nvPr/>
        </p:nvSpPr>
        <p:spPr bwMode="auto">
          <a:xfrm>
            <a:off x="3887416"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2" name="Freeform 213">
            <a:extLst>
              <a:ext uri="{FF2B5EF4-FFF2-40B4-BE49-F238E27FC236}">
                <a16:creationId xmlns:a16="http://schemas.microsoft.com/office/drawing/2014/main" id="{003467DC-1306-8528-55F0-3E6435E48CC2}"/>
              </a:ext>
            </a:extLst>
          </p:cNvPr>
          <p:cNvSpPr>
            <a:spLocks noChangeArrowheads="1"/>
          </p:cNvSpPr>
          <p:nvPr/>
        </p:nvSpPr>
        <p:spPr bwMode="auto">
          <a:xfrm>
            <a:off x="3934132" y="5758883"/>
            <a:ext cx="2224"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3" name="Freeform 214">
            <a:extLst>
              <a:ext uri="{FF2B5EF4-FFF2-40B4-BE49-F238E27FC236}">
                <a16:creationId xmlns:a16="http://schemas.microsoft.com/office/drawing/2014/main" id="{7C951D9F-F1D6-7FC8-9039-48B4E1F21272}"/>
              </a:ext>
            </a:extLst>
          </p:cNvPr>
          <p:cNvSpPr>
            <a:spLocks noChangeArrowheads="1"/>
          </p:cNvSpPr>
          <p:nvPr/>
        </p:nvSpPr>
        <p:spPr bwMode="auto">
          <a:xfrm>
            <a:off x="3980846"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4" name="Freeform 215">
            <a:extLst>
              <a:ext uri="{FF2B5EF4-FFF2-40B4-BE49-F238E27FC236}">
                <a16:creationId xmlns:a16="http://schemas.microsoft.com/office/drawing/2014/main" id="{0E0D732B-BBB6-D58E-B10A-0D168A4B0CA4}"/>
              </a:ext>
            </a:extLst>
          </p:cNvPr>
          <p:cNvSpPr>
            <a:spLocks noChangeArrowheads="1"/>
          </p:cNvSpPr>
          <p:nvPr/>
        </p:nvSpPr>
        <p:spPr bwMode="auto">
          <a:xfrm>
            <a:off x="4168331" y="5758883"/>
            <a:ext cx="2225" cy="222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5" name="Freeform 216">
            <a:extLst>
              <a:ext uri="{FF2B5EF4-FFF2-40B4-BE49-F238E27FC236}">
                <a16:creationId xmlns:a16="http://schemas.microsoft.com/office/drawing/2014/main" id="{026937A9-F041-6897-9F7C-594938DA3BA8}"/>
              </a:ext>
            </a:extLst>
          </p:cNvPr>
          <p:cNvSpPr>
            <a:spLocks noChangeArrowheads="1"/>
          </p:cNvSpPr>
          <p:nvPr/>
        </p:nvSpPr>
        <p:spPr bwMode="auto">
          <a:xfrm>
            <a:off x="2390218" y="1691358"/>
            <a:ext cx="66736" cy="3799482"/>
          </a:xfrm>
          <a:custGeom>
            <a:avLst/>
            <a:gdLst>
              <a:gd name="T0" fmla="*/ 130 w 131"/>
              <a:gd name="T1" fmla="*/ 7530 h 7531"/>
              <a:gd name="T2" fmla="*/ 0 w 131"/>
              <a:gd name="T3" fmla="*/ 7530 h 7531"/>
              <a:gd name="T4" fmla="*/ 0 w 131"/>
              <a:gd name="T5" fmla="*/ 0 h 7531"/>
              <a:gd name="T6" fmla="*/ 130 w 131"/>
              <a:gd name="T7" fmla="*/ 0 h 7531"/>
              <a:gd name="T8" fmla="*/ 130 w 131"/>
              <a:gd name="T9" fmla="*/ 7530 h 7531"/>
            </a:gdLst>
            <a:ahLst/>
            <a:cxnLst>
              <a:cxn ang="0">
                <a:pos x="T0" y="T1"/>
              </a:cxn>
              <a:cxn ang="0">
                <a:pos x="T2" y="T3"/>
              </a:cxn>
              <a:cxn ang="0">
                <a:pos x="T4" y="T5"/>
              </a:cxn>
              <a:cxn ang="0">
                <a:pos x="T6" y="T7"/>
              </a:cxn>
              <a:cxn ang="0">
                <a:pos x="T8" y="T9"/>
              </a:cxn>
            </a:cxnLst>
            <a:rect l="0" t="0" r="r" b="b"/>
            <a:pathLst>
              <a:path w="131" h="7531">
                <a:moveTo>
                  <a:pt x="130" y="7530"/>
                </a:moveTo>
                <a:lnTo>
                  <a:pt x="0" y="7530"/>
                </a:lnTo>
                <a:lnTo>
                  <a:pt x="0" y="0"/>
                </a:lnTo>
                <a:lnTo>
                  <a:pt x="130" y="0"/>
                </a:lnTo>
                <a:lnTo>
                  <a:pt x="130" y="7530"/>
                </a:ln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7" name="Freeform 218">
            <a:extLst>
              <a:ext uri="{FF2B5EF4-FFF2-40B4-BE49-F238E27FC236}">
                <a16:creationId xmlns:a16="http://schemas.microsoft.com/office/drawing/2014/main" id="{DFC3912D-F5F6-4771-C749-3CE99263CD1A}"/>
              </a:ext>
            </a:extLst>
          </p:cNvPr>
          <p:cNvSpPr>
            <a:spLocks noChangeArrowheads="1"/>
          </p:cNvSpPr>
          <p:nvPr/>
        </p:nvSpPr>
        <p:spPr bwMode="auto">
          <a:xfrm>
            <a:off x="2270190" y="5438552"/>
            <a:ext cx="320331" cy="320331"/>
          </a:xfrm>
          <a:custGeom>
            <a:avLst/>
            <a:gdLst>
              <a:gd name="T0" fmla="*/ 316 w 634"/>
              <a:gd name="T1" fmla="*/ 634 h 635"/>
              <a:gd name="T2" fmla="*/ 316 w 634"/>
              <a:gd name="T3" fmla="*/ 634 h 635"/>
              <a:gd name="T4" fmla="*/ 0 w 634"/>
              <a:gd name="T5" fmla="*/ 317 h 635"/>
              <a:gd name="T6" fmla="*/ 316 w 634"/>
              <a:gd name="T7" fmla="*/ 0 h 635"/>
              <a:gd name="T8" fmla="*/ 633 w 634"/>
              <a:gd name="T9" fmla="*/ 317 h 635"/>
              <a:gd name="T10" fmla="*/ 316 w 634"/>
              <a:gd name="T11" fmla="*/ 634 h 635"/>
              <a:gd name="T12" fmla="*/ 316 w 634"/>
              <a:gd name="T13" fmla="*/ 112 h 635"/>
              <a:gd name="T14" fmla="*/ 316 w 634"/>
              <a:gd name="T15" fmla="*/ 112 h 635"/>
              <a:gd name="T16" fmla="*/ 111 w 634"/>
              <a:gd name="T17" fmla="*/ 317 h 635"/>
              <a:gd name="T18" fmla="*/ 316 w 634"/>
              <a:gd name="T19" fmla="*/ 521 h 635"/>
              <a:gd name="T20" fmla="*/ 522 w 634"/>
              <a:gd name="T21" fmla="*/ 317 h 635"/>
              <a:gd name="T22" fmla="*/ 316 w 634"/>
              <a:gd name="T23" fmla="*/ 11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4" h="635">
                <a:moveTo>
                  <a:pt x="316" y="634"/>
                </a:moveTo>
                <a:lnTo>
                  <a:pt x="316" y="634"/>
                </a:lnTo>
                <a:cubicBezTo>
                  <a:pt x="149" y="634"/>
                  <a:pt x="0" y="484"/>
                  <a:pt x="0" y="317"/>
                </a:cubicBezTo>
                <a:cubicBezTo>
                  <a:pt x="0" y="149"/>
                  <a:pt x="149" y="0"/>
                  <a:pt x="316" y="0"/>
                </a:cubicBezTo>
                <a:cubicBezTo>
                  <a:pt x="484" y="0"/>
                  <a:pt x="633" y="149"/>
                  <a:pt x="633" y="317"/>
                </a:cubicBezTo>
                <a:cubicBezTo>
                  <a:pt x="633" y="484"/>
                  <a:pt x="484" y="634"/>
                  <a:pt x="316" y="634"/>
                </a:cubicBezTo>
                <a:close/>
                <a:moveTo>
                  <a:pt x="316" y="112"/>
                </a:moveTo>
                <a:lnTo>
                  <a:pt x="316" y="112"/>
                </a:lnTo>
                <a:cubicBezTo>
                  <a:pt x="205" y="112"/>
                  <a:pt x="111" y="205"/>
                  <a:pt x="111" y="317"/>
                </a:cubicBezTo>
                <a:cubicBezTo>
                  <a:pt x="111" y="429"/>
                  <a:pt x="205" y="521"/>
                  <a:pt x="316" y="521"/>
                </a:cubicBezTo>
                <a:cubicBezTo>
                  <a:pt x="428" y="521"/>
                  <a:pt x="522" y="429"/>
                  <a:pt x="522" y="317"/>
                </a:cubicBezTo>
                <a:cubicBezTo>
                  <a:pt x="522" y="205"/>
                  <a:pt x="428" y="112"/>
                  <a:pt x="316" y="112"/>
                </a:cubicBezTo>
                <a:close/>
              </a:path>
            </a:pathLst>
          </a:custGeom>
          <a:solidFill>
            <a:schemeClr val="accent4"/>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9" name="Freeform 220">
            <a:extLst>
              <a:ext uri="{FF2B5EF4-FFF2-40B4-BE49-F238E27FC236}">
                <a16:creationId xmlns:a16="http://schemas.microsoft.com/office/drawing/2014/main" id="{44045D56-96C7-4BE7-B31E-F80027F1493B}"/>
              </a:ext>
            </a:extLst>
          </p:cNvPr>
          <p:cNvSpPr>
            <a:spLocks noChangeArrowheads="1"/>
          </p:cNvSpPr>
          <p:nvPr/>
        </p:nvSpPr>
        <p:spPr bwMode="auto">
          <a:xfrm>
            <a:off x="2258972" y="4358176"/>
            <a:ext cx="320331" cy="320331"/>
          </a:xfrm>
          <a:custGeom>
            <a:avLst/>
            <a:gdLst>
              <a:gd name="T0" fmla="*/ 316 w 634"/>
              <a:gd name="T1" fmla="*/ 635 h 636"/>
              <a:gd name="T2" fmla="*/ 316 w 634"/>
              <a:gd name="T3" fmla="*/ 635 h 636"/>
              <a:gd name="T4" fmla="*/ 0 w 634"/>
              <a:gd name="T5" fmla="*/ 318 h 636"/>
              <a:gd name="T6" fmla="*/ 316 w 634"/>
              <a:gd name="T7" fmla="*/ 0 h 636"/>
              <a:gd name="T8" fmla="*/ 633 w 634"/>
              <a:gd name="T9" fmla="*/ 318 h 636"/>
              <a:gd name="T10" fmla="*/ 316 w 634"/>
              <a:gd name="T11" fmla="*/ 635 h 636"/>
              <a:gd name="T12" fmla="*/ 316 w 634"/>
              <a:gd name="T13" fmla="*/ 113 h 636"/>
              <a:gd name="T14" fmla="*/ 316 w 634"/>
              <a:gd name="T15" fmla="*/ 113 h 636"/>
              <a:gd name="T16" fmla="*/ 111 w 634"/>
              <a:gd name="T17" fmla="*/ 318 h 636"/>
              <a:gd name="T18" fmla="*/ 316 w 634"/>
              <a:gd name="T19" fmla="*/ 523 h 636"/>
              <a:gd name="T20" fmla="*/ 522 w 634"/>
              <a:gd name="T21" fmla="*/ 318 h 636"/>
              <a:gd name="T22" fmla="*/ 316 w 634"/>
              <a:gd name="T23" fmla="*/ 11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4" h="636">
                <a:moveTo>
                  <a:pt x="316" y="635"/>
                </a:moveTo>
                <a:lnTo>
                  <a:pt x="316" y="635"/>
                </a:lnTo>
                <a:cubicBezTo>
                  <a:pt x="149" y="635"/>
                  <a:pt x="0" y="486"/>
                  <a:pt x="0" y="318"/>
                </a:cubicBezTo>
                <a:cubicBezTo>
                  <a:pt x="0" y="150"/>
                  <a:pt x="149" y="0"/>
                  <a:pt x="316" y="0"/>
                </a:cubicBezTo>
                <a:cubicBezTo>
                  <a:pt x="484" y="0"/>
                  <a:pt x="633" y="150"/>
                  <a:pt x="633" y="318"/>
                </a:cubicBezTo>
                <a:cubicBezTo>
                  <a:pt x="633" y="486"/>
                  <a:pt x="484" y="635"/>
                  <a:pt x="316" y="635"/>
                </a:cubicBezTo>
                <a:close/>
                <a:moveTo>
                  <a:pt x="316" y="113"/>
                </a:moveTo>
                <a:lnTo>
                  <a:pt x="316" y="113"/>
                </a:lnTo>
                <a:cubicBezTo>
                  <a:pt x="205" y="113"/>
                  <a:pt x="111" y="206"/>
                  <a:pt x="111" y="318"/>
                </a:cubicBezTo>
                <a:cubicBezTo>
                  <a:pt x="111" y="430"/>
                  <a:pt x="205" y="523"/>
                  <a:pt x="316" y="523"/>
                </a:cubicBezTo>
                <a:cubicBezTo>
                  <a:pt x="428" y="523"/>
                  <a:pt x="522" y="430"/>
                  <a:pt x="522" y="318"/>
                </a:cubicBezTo>
                <a:cubicBezTo>
                  <a:pt x="522" y="206"/>
                  <a:pt x="428" y="113"/>
                  <a:pt x="316" y="113"/>
                </a:cubicBezTo>
                <a:close/>
              </a:path>
            </a:pathLst>
          </a:custGeom>
          <a:solidFill>
            <a:schemeClr val="accent3"/>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1" name="Freeform 222">
            <a:extLst>
              <a:ext uri="{FF2B5EF4-FFF2-40B4-BE49-F238E27FC236}">
                <a16:creationId xmlns:a16="http://schemas.microsoft.com/office/drawing/2014/main" id="{426BAB6C-D15D-E65A-47FB-972B94EDE750}"/>
              </a:ext>
            </a:extLst>
          </p:cNvPr>
          <p:cNvSpPr>
            <a:spLocks noChangeArrowheads="1"/>
          </p:cNvSpPr>
          <p:nvPr/>
        </p:nvSpPr>
        <p:spPr bwMode="auto">
          <a:xfrm>
            <a:off x="2258972" y="3208460"/>
            <a:ext cx="320331" cy="320331"/>
          </a:xfrm>
          <a:custGeom>
            <a:avLst/>
            <a:gdLst>
              <a:gd name="T0" fmla="*/ 316 w 634"/>
              <a:gd name="T1" fmla="*/ 634 h 635"/>
              <a:gd name="T2" fmla="*/ 316 w 634"/>
              <a:gd name="T3" fmla="*/ 634 h 635"/>
              <a:gd name="T4" fmla="*/ 0 w 634"/>
              <a:gd name="T5" fmla="*/ 318 h 635"/>
              <a:gd name="T6" fmla="*/ 316 w 634"/>
              <a:gd name="T7" fmla="*/ 0 h 635"/>
              <a:gd name="T8" fmla="*/ 633 w 634"/>
              <a:gd name="T9" fmla="*/ 318 h 635"/>
              <a:gd name="T10" fmla="*/ 316 w 634"/>
              <a:gd name="T11" fmla="*/ 634 h 635"/>
              <a:gd name="T12" fmla="*/ 316 w 634"/>
              <a:gd name="T13" fmla="*/ 113 h 635"/>
              <a:gd name="T14" fmla="*/ 316 w 634"/>
              <a:gd name="T15" fmla="*/ 113 h 635"/>
              <a:gd name="T16" fmla="*/ 111 w 634"/>
              <a:gd name="T17" fmla="*/ 318 h 635"/>
              <a:gd name="T18" fmla="*/ 316 w 634"/>
              <a:gd name="T19" fmla="*/ 523 h 635"/>
              <a:gd name="T20" fmla="*/ 522 w 634"/>
              <a:gd name="T21" fmla="*/ 318 h 635"/>
              <a:gd name="T22" fmla="*/ 316 w 634"/>
              <a:gd name="T23" fmla="*/ 11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4" h="635">
                <a:moveTo>
                  <a:pt x="316" y="634"/>
                </a:moveTo>
                <a:lnTo>
                  <a:pt x="316" y="634"/>
                </a:lnTo>
                <a:cubicBezTo>
                  <a:pt x="149" y="634"/>
                  <a:pt x="0" y="486"/>
                  <a:pt x="0" y="318"/>
                </a:cubicBezTo>
                <a:cubicBezTo>
                  <a:pt x="0" y="150"/>
                  <a:pt x="149" y="0"/>
                  <a:pt x="316" y="0"/>
                </a:cubicBezTo>
                <a:cubicBezTo>
                  <a:pt x="484" y="0"/>
                  <a:pt x="633" y="150"/>
                  <a:pt x="633" y="318"/>
                </a:cubicBezTo>
                <a:cubicBezTo>
                  <a:pt x="633" y="486"/>
                  <a:pt x="484" y="634"/>
                  <a:pt x="316" y="634"/>
                </a:cubicBezTo>
                <a:close/>
                <a:moveTo>
                  <a:pt x="316" y="113"/>
                </a:moveTo>
                <a:lnTo>
                  <a:pt x="316" y="113"/>
                </a:lnTo>
                <a:cubicBezTo>
                  <a:pt x="205" y="113"/>
                  <a:pt x="111" y="206"/>
                  <a:pt x="111" y="318"/>
                </a:cubicBezTo>
                <a:cubicBezTo>
                  <a:pt x="111" y="429"/>
                  <a:pt x="205" y="523"/>
                  <a:pt x="316" y="523"/>
                </a:cubicBezTo>
                <a:cubicBezTo>
                  <a:pt x="428" y="523"/>
                  <a:pt x="522" y="429"/>
                  <a:pt x="522" y="318"/>
                </a:cubicBezTo>
                <a:cubicBezTo>
                  <a:pt x="522" y="206"/>
                  <a:pt x="428" y="113"/>
                  <a:pt x="316" y="113"/>
                </a:cubicBezTo>
                <a:close/>
              </a:path>
            </a:pathLst>
          </a:custGeom>
          <a:solidFill>
            <a:schemeClr val="accent2"/>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3" name="Freeform 224">
            <a:extLst>
              <a:ext uri="{FF2B5EF4-FFF2-40B4-BE49-F238E27FC236}">
                <a16:creationId xmlns:a16="http://schemas.microsoft.com/office/drawing/2014/main" id="{39ED2FA3-73A5-8F74-59B5-E8C350D807CA}"/>
              </a:ext>
            </a:extLst>
          </p:cNvPr>
          <p:cNvSpPr>
            <a:spLocks noChangeArrowheads="1"/>
          </p:cNvSpPr>
          <p:nvPr/>
        </p:nvSpPr>
        <p:spPr bwMode="auto">
          <a:xfrm>
            <a:off x="2258972" y="2071064"/>
            <a:ext cx="320331" cy="320331"/>
          </a:xfrm>
          <a:custGeom>
            <a:avLst/>
            <a:gdLst>
              <a:gd name="T0" fmla="*/ 316 w 634"/>
              <a:gd name="T1" fmla="*/ 633 h 634"/>
              <a:gd name="T2" fmla="*/ 316 w 634"/>
              <a:gd name="T3" fmla="*/ 633 h 634"/>
              <a:gd name="T4" fmla="*/ 0 w 634"/>
              <a:gd name="T5" fmla="*/ 316 h 634"/>
              <a:gd name="T6" fmla="*/ 316 w 634"/>
              <a:gd name="T7" fmla="*/ 0 h 634"/>
              <a:gd name="T8" fmla="*/ 633 w 634"/>
              <a:gd name="T9" fmla="*/ 316 h 634"/>
              <a:gd name="T10" fmla="*/ 316 w 634"/>
              <a:gd name="T11" fmla="*/ 633 h 634"/>
              <a:gd name="T12" fmla="*/ 316 w 634"/>
              <a:gd name="T13" fmla="*/ 111 h 634"/>
              <a:gd name="T14" fmla="*/ 316 w 634"/>
              <a:gd name="T15" fmla="*/ 111 h 634"/>
              <a:gd name="T16" fmla="*/ 111 w 634"/>
              <a:gd name="T17" fmla="*/ 316 h 634"/>
              <a:gd name="T18" fmla="*/ 316 w 634"/>
              <a:gd name="T19" fmla="*/ 521 h 634"/>
              <a:gd name="T20" fmla="*/ 522 w 634"/>
              <a:gd name="T21" fmla="*/ 316 h 634"/>
              <a:gd name="T22" fmla="*/ 316 w 634"/>
              <a:gd name="T23" fmla="*/ 11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4" h="634">
                <a:moveTo>
                  <a:pt x="316" y="633"/>
                </a:moveTo>
                <a:lnTo>
                  <a:pt x="316" y="633"/>
                </a:lnTo>
                <a:cubicBezTo>
                  <a:pt x="149" y="633"/>
                  <a:pt x="0" y="484"/>
                  <a:pt x="0" y="316"/>
                </a:cubicBezTo>
                <a:cubicBezTo>
                  <a:pt x="0" y="148"/>
                  <a:pt x="149" y="0"/>
                  <a:pt x="316" y="0"/>
                </a:cubicBezTo>
                <a:cubicBezTo>
                  <a:pt x="484" y="0"/>
                  <a:pt x="633" y="148"/>
                  <a:pt x="633" y="316"/>
                </a:cubicBezTo>
                <a:cubicBezTo>
                  <a:pt x="633" y="484"/>
                  <a:pt x="484" y="633"/>
                  <a:pt x="316" y="633"/>
                </a:cubicBezTo>
                <a:close/>
                <a:moveTo>
                  <a:pt x="316" y="111"/>
                </a:moveTo>
                <a:lnTo>
                  <a:pt x="316" y="111"/>
                </a:lnTo>
                <a:cubicBezTo>
                  <a:pt x="205" y="111"/>
                  <a:pt x="111" y="205"/>
                  <a:pt x="111" y="316"/>
                </a:cubicBezTo>
                <a:cubicBezTo>
                  <a:pt x="111" y="428"/>
                  <a:pt x="205" y="521"/>
                  <a:pt x="316" y="521"/>
                </a:cubicBezTo>
                <a:cubicBezTo>
                  <a:pt x="428" y="521"/>
                  <a:pt x="522" y="428"/>
                  <a:pt x="522" y="316"/>
                </a:cubicBezTo>
                <a:cubicBezTo>
                  <a:pt x="522" y="205"/>
                  <a:pt x="428" y="111"/>
                  <a:pt x="316" y="111"/>
                </a:cubicBezTo>
                <a:close/>
              </a:path>
            </a:pathLst>
          </a:custGeom>
          <a:solidFill>
            <a:schemeClr val="tx2"/>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4" name="Freeform 225">
            <a:extLst>
              <a:ext uri="{FF2B5EF4-FFF2-40B4-BE49-F238E27FC236}">
                <a16:creationId xmlns:a16="http://schemas.microsoft.com/office/drawing/2014/main" id="{C8F1CDF0-3EDB-4245-D535-206273DF6DBD}"/>
              </a:ext>
            </a:extLst>
          </p:cNvPr>
          <p:cNvSpPr>
            <a:spLocks noChangeArrowheads="1"/>
          </p:cNvSpPr>
          <p:nvPr/>
        </p:nvSpPr>
        <p:spPr bwMode="auto">
          <a:xfrm>
            <a:off x="2343504" y="1666201"/>
            <a:ext cx="151268" cy="151268"/>
          </a:xfrm>
          <a:custGeom>
            <a:avLst/>
            <a:gdLst>
              <a:gd name="T0" fmla="*/ 0 w 299"/>
              <a:gd name="T1" fmla="*/ 150 h 299"/>
              <a:gd name="T2" fmla="*/ 0 w 299"/>
              <a:gd name="T3" fmla="*/ 150 h 299"/>
              <a:gd name="T4" fmla="*/ 148 w 299"/>
              <a:gd name="T5" fmla="*/ 298 h 299"/>
              <a:gd name="T6" fmla="*/ 298 w 299"/>
              <a:gd name="T7" fmla="*/ 150 h 299"/>
              <a:gd name="T8" fmla="*/ 148 w 299"/>
              <a:gd name="T9" fmla="*/ 0 h 299"/>
              <a:gd name="T10" fmla="*/ 0 w 299"/>
              <a:gd name="T11" fmla="*/ 150 h 299"/>
            </a:gdLst>
            <a:ahLst/>
            <a:cxnLst>
              <a:cxn ang="0">
                <a:pos x="T0" y="T1"/>
              </a:cxn>
              <a:cxn ang="0">
                <a:pos x="T2" y="T3"/>
              </a:cxn>
              <a:cxn ang="0">
                <a:pos x="T4" y="T5"/>
              </a:cxn>
              <a:cxn ang="0">
                <a:pos x="T6" y="T7"/>
              </a:cxn>
              <a:cxn ang="0">
                <a:pos x="T8" y="T9"/>
              </a:cxn>
              <a:cxn ang="0">
                <a:pos x="T10" y="T11"/>
              </a:cxn>
            </a:cxnLst>
            <a:rect l="0" t="0" r="r" b="b"/>
            <a:pathLst>
              <a:path w="299" h="299">
                <a:moveTo>
                  <a:pt x="0" y="150"/>
                </a:moveTo>
                <a:lnTo>
                  <a:pt x="0" y="150"/>
                </a:lnTo>
                <a:cubicBezTo>
                  <a:pt x="0" y="224"/>
                  <a:pt x="74" y="298"/>
                  <a:pt x="148" y="298"/>
                </a:cubicBezTo>
                <a:cubicBezTo>
                  <a:pt x="223" y="298"/>
                  <a:pt x="298" y="224"/>
                  <a:pt x="298" y="150"/>
                </a:cubicBezTo>
                <a:cubicBezTo>
                  <a:pt x="298" y="75"/>
                  <a:pt x="223" y="0"/>
                  <a:pt x="148" y="0"/>
                </a:cubicBezTo>
                <a:cubicBezTo>
                  <a:pt x="74" y="0"/>
                  <a:pt x="0" y="75"/>
                  <a:pt x="0" y="15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6" name="Freeform 227">
            <a:extLst>
              <a:ext uri="{FF2B5EF4-FFF2-40B4-BE49-F238E27FC236}">
                <a16:creationId xmlns:a16="http://schemas.microsoft.com/office/drawing/2014/main" id="{BC8090F1-C1CF-2161-8382-C231BEDEF375}"/>
              </a:ext>
            </a:extLst>
          </p:cNvPr>
          <p:cNvSpPr>
            <a:spLocks noChangeArrowheads="1"/>
          </p:cNvSpPr>
          <p:nvPr/>
        </p:nvSpPr>
        <p:spPr bwMode="auto">
          <a:xfrm>
            <a:off x="1003324" y="5202753"/>
            <a:ext cx="789706" cy="789706"/>
          </a:xfrm>
          <a:custGeom>
            <a:avLst/>
            <a:gdLst>
              <a:gd name="T0" fmla="*/ 783 w 1567"/>
              <a:gd name="T1" fmla="*/ 1565 h 1566"/>
              <a:gd name="T2" fmla="*/ 783 w 1567"/>
              <a:gd name="T3" fmla="*/ 1565 h 1566"/>
              <a:gd name="T4" fmla="*/ 0 w 1567"/>
              <a:gd name="T5" fmla="*/ 783 h 1566"/>
              <a:gd name="T6" fmla="*/ 783 w 1567"/>
              <a:gd name="T7" fmla="*/ 0 h 1566"/>
              <a:gd name="T8" fmla="*/ 1566 w 1567"/>
              <a:gd name="T9" fmla="*/ 783 h 1566"/>
              <a:gd name="T10" fmla="*/ 783 w 1567"/>
              <a:gd name="T11" fmla="*/ 1565 h 1566"/>
              <a:gd name="T12" fmla="*/ 783 w 1567"/>
              <a:gd name="T13" fmla="*/ 131 h 1566"/>
              <a:gd name="T14" fmla="*/ 783 w 1567"/>
              <a:gd name="T15" fmla="*/ 131 h 1566"/>
              <a:gd name="T16" fmla="*/ 149 w 1567"/>
              <a:gd name="T17" fmla="*/ 783 h 1566"/>
              <a:gd name="T18" fmla="*/ 783 w 1567"/>
              <a:gd name="T19" fmla="*/ 1435 h 1566"/>
              <a:gd name="T20" fmla="*/ 1435 w 1567"/>
              <a:gd name="T21" fmla="*/ 783 h 1566"/>
              <a:gd name="T22" fmla="*/ 783 w 1567"/>
              <a:gd name="T23" fmla="*/ 131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566">
                <a:moveTo>
                  <a:pt x="783" y="1565"/>
                </a:moveTo>
                <a:lnTo>
                  <a:pt x="783" y="1565"/>
                </a:lnTo>
                <a:cubicBezTo>
                  <a:pt x="354" y="1565"/>
                  <a:pt x="0" y="1212"/>
                  <a:pt x="0" y="783"/>
                </a:cubicBezTo>
                <a:cubicBezTo>
                  <a:pt x="0" y="354"/>
                  <a:pt x="354" y="0"/>
                  <a:pt x="783" y="0"/>
                </a:cubicBezTo>
                <a:cubicBezTo>
                  <a:pt x="1230" y="0"/>
                  <a:pt x="1566" y="354"/>
                  <a:pt x="1566" y="783"/>
                </a:cubicBezTo>
                <a:cubicBezTo>
                  <a:pt x="1566" y="1212"/>
                  <a:pt x="1230" y="1565"/>
                  <a:pt x="783" y="1565"/>
                </a:cubicBezTo>
                <a:close/>
                <a:moveTo>
                  <a:pt x="783" y="131"/>
                </a:moveTo>
                <a:lnTo>
                  <a:pt x="783" y="131"/>
                </a:lnTo>
                <a:cubicBezTo>
                  <a:pt x="429" y="131"/>
                  <a:pt x="149" y="429"/>
                  <a:pt x="149" y="783"/>
                </a:cubicBezTo>
                <a:cubicBezTo>
                  <a:pt x="149" y="1137"/>
                  <a:pt x="429" y="1435"/>
                  <a:pt x="783" y="1435"/>
                </a:cubicBezTo>
                <a:cubicBezTo>
                  <a:pt x="1137" y="1435"/>
                  <a:pt x="1435" y="1137"/>
                  <a:pt x="1435" y="783"/>
                </a:cubicBezTo>
                <a:cubicBezTo>
                  <a:pt x="1435" y="429"/>
                  <a:pt x="1137" y="131"/>
                  <a:pt x="783" y="131"/>
                </a:cubicBezTo>
                <a:close/>
              </a:path>
            </a:pathLst>
          </a:custGeom>
          <a:solidFill>
            <a:schemeClr val="accent4"/>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8" name="Freeform 229">
            <a:extLst>
              <a:ext uri="{FF2B5EF4-FFF2-40B4-BE49-F238E27FC236}">
                <a16:creationId xmlns:a16="http://schemas.microsoft.com/office/drawing/2014/main" id="{4458D777-385E-8FCF-F8CF-20A8558DB431}"/>
              </a:ext>
            </a:extLst>
          </p:cNvPr>
          <p:cNvSpPr>
            <a:spLocks noChangeArrowheads="1"/>
          </p:cNvSpPr>
          <p:nvPr/>
        </p:nvSpPr>
        <p:spPr bwMode="auto">
          <a:xfrm>
            <a:off x="1004186" y="4089888"/>
            <a:ext cx="789706" cy="789706"/>
          </a:xfrm>
          <a:custGeom>
            <a:avLst/>
            <a:gdLst>
              <a:gd name="T0" fmla="*/ 783 w 1567"/>
              <a:gd name="T1" fmla="*/ 1566 h 1567"/>
              <a:gd name="T2" fmla="*/ 783 w 1567"/>
              <a:gd name="T3" fmla="*/ 1566 h 1567"/>
              <a:gd name="T4" fmla="*/ 0 w 1567"/>
              <a:gd name="T5" fmla="*/ 783 h 1567"/>
              <a:gd name="T6" fmla="*/ 783 w 1567"/>
              <a:gd name="T7" fmla="*/ 0 h 1567"/>
              <a:gd name="T8" fmla="*/ 1566 w 1567"/>
              <a:gd name="T9" fmla="*/ 783 h 1567"/>
              <a:gd name="T10" fmla="*/ 783 w 1567"/>
              <a:gd name="T11" fmla="*/ 1566 h 1567"/>
              <a:gd name="T12" fmla="*/ 783 w 1567"/>
              <a:gd name="T13" fmla="*/ 130 h 1567"/>
              <a:gd name="T14" fmla="*/ 783 w 1567"/>
              <a:gd name="T15" fmla="*/ 130 h 1567"/>
              <a:gd name="T16" fmla="*/ 149 w 1567"/>
              <a:gd name="T17" fmla="*/ 783 h 1567"/>
              <a:gd name="T18" fmla="*/ 783 w 1567"/>
              <a:gd name="T19" fmla="*/ 1435 h 1567"/>
              <a:gd name="T20" fmla="*/ 1435 w 1567"/>
              <a:gd name="T21" fmla="*/ 783 h 1567"/>
              <a:gd name="T22" fmla="*/ 783 w 1567"/>
              <a:gd name="T23" fmla="*/ 13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567">
                <a:moveTo>
                  <a:pt x="783" y="1566"/>
                </a:moveTo>
                <a:lnTo>
                  <a:pt x="783" y="1566"/>
                </a:lnTo>
                <a:cubicBezTo>
                  <a:pt x="354" y="1566"/>
                  <a:pt x="0" y="1211"/>
                  <a:pt x="0" y="783"/>
                </a:cubicBezTo>
                <a:cubicBezTo>
                  <a:pt x="0" y="354"/>
                  <a:pt x="354" y="0"/>
                  <a:pt x="783" y="0"/>
                </a:cubicBezTo>
                <a:cubicBezTo>
                  <a:pt x="1230" y="0"/>
                  <a:pt x="1566" y="354"/>
                  <a:pt x="1566" y="783"/>
                </a:cubicBezTo>
                <a:cubicBezTo>
                  <a:pt x="1566" y="1211"/>
                  <a:pt x="1230" y="1566"/>
                  <a:pt x="783" y="1566"/>
                </a:cubicBezTo>
                <a:close/>
                <a:moveTo>
                  <a:pt x="783" y="130"/>
                </a:moveTo>
                <a:lnTo>
                  <a:pt x="783" y="130"/>
                </a:lnTo>
                <a:cubicBezTo>
                  <a:pt x="429" y="130"/>
                  <a:pt x="149" y="428"/>
                  <a:pt x="149" y="783"/>
                </a:cubicBezTo>
                <a:cubicBezTo>
                  <a:pt x="149" y="1137"/>
                  <a:pt x="429" y="1435"/>
                  <a:pt x="783" y="1435"/>
                </a:cubicBezTo>
                <a:cubicBezTo>
                  <a:pt x="1137" y="1435"/>
                  <a:pt x="1435" y="1137"/>
                  <a:pt x="1435" y="783"/>
                </a:cubicBezTo>
                <a:cubicBezTo>
                  <a:pt x="1435" y="428"/>
                  <a:pt x="1137" y="130"/>
                  <a:pt x="783" y="130"/>
                </a:cubicBezTo>
                <a:close/>
              </a:path>
            </a:pathLst>
          </a:custGeom>
          <a:solidFill>
            <a:schemeClr val="accent3"/>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9" name="Freeform 230">
            <a:extLst>
              <a:ext uri="{FF2B5EF4-FFF2-40B4-BE49-F238E27FC236}">
                <a16:creationId xmlns:a16="http://schemas.microsoft.com/office/drawing/2014/main" id="{498D3CE3-A352-55DF-F453-57E2C97AE0B2}"/>
              </a:ext>
            </a:extLst>
          </p:cNvPr>
          <p:cNvSpPr>
            <a:spLocks noChangeArrowheads="1"/>
          </p:cNvSpPr>
          <p:nvPr/>
        </p:nvSpPr>
        <p:spPr bwMode="auto">
          <a:xfrm>
            <a:off x="1029923" y="3010477"/>
            <a:ext cx="725194" cy="716296"/>
          </a:xfrm>
          <a:custGeom>
            <a:avLst/>
            <a:gdLst>
              <a:gd name="T0" fmla="*/ 1435 w 1436"/>
              <a:gd name="T1" fmla="*/ 709 h 1418"/>
              <a:gd name="T2" fmla="*/ 1435 w 1436"/>
              <a:gd name="T3" fmla="*/ 709 h 1418"/>
              <a:gd name="T4" fmla="*/ 708 w 1436"/>
              <a:gd name="T5" fmla="*/ 1417 h 1418"/>
              <a:gd name="T6" fmla="*/ 0 w 1436"/>
              <a:gd name="T7" fmla="*/ 709 h 1418"/>
              <a:gd name="T8" fmla="*/ 708 w 1436"/>
              <a:gd name="T9" fmla="*/ 0 h 1418"/>
              <a:gd name="T10" fmla="*/ 1435 w 1436"/>
              <a:gd name="T11" fmla="*/ 709 h 1418"/>
            </a:gdLst>
            <a:ahLst/>
            <a:cxnLst>
              <a:cxn ang="0">
                <a:pos x="T0" y="T1"/>
              </a:cxn>
              <a:cxn ang="0">
                <a:pos x="T2" y="T3"/>
              </a:cxn>
              <a:cxn ang="0">
                <a:pos x="T4" y="T5"/>
              </a:cxn>
              <a:cxn ang="0">
                <a:pos x="T6" y="T7"/>
              </a:cxn>
              <a:cxn ang="0">
                <a:pos x="T8" y="T9"/>
              </a:cxn>
              <a:cxn ang="0">
                <a:pos x="T10" y="T11"/>
              </a:cxn>
            </a:cxnLst>
            <a:rect l="0" t="0" r="r" b="b"/>
            <a:pathLst>
              <a:path w="1436" h="1418">
                <a:moveTo>
                  <a:pt x="1435" y="709"/>
                </a:moveTo>
                <a:lnTo>
                  <a:pt x="1435" y="709"/>
                </a:lnTo>
                <a:cubicBezTo>
                  <a:pt x="1435" y="1100"/>
                  <a:pt x="1118" y="1417"/>
                  <a:pt x="708" y="1417"/>
                </a:cubicBezTo>
                <a:cubicBezTo>
                  <a:pt x="317" y="1417"/>
                  <a:pt x="0" y="1100"/>
                  <a:pt x="0" y="709"/>
                </a:cubicBezTo>
                <a:cubicBezTo>
                  <a:pt x="0" y="317"/>
                  <a:pt x="317" y="0"/>
                  <a:pt x="708" y="0"/>
                </a:cubicBezTo>
                <a:cubicBezTo>
                  <a:pt x="1118" y="0"/>
                  <a:pt x="1435" y="317"/>
                  <a:pt x="1435" y="709"/>
                </a:cubicBezTo>
              </a:path>
            </a:pathLst>
          </a:custGeom>
          <a:solidFill>
            <a:srgbClr val="FFFFFF"/>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0" name="Freeform 231">
            <a:extLst>
              <a:ext uri="{FF2B5EF4-FFF2-40B4-BE49-F238E27FC236}">
                <a16:creationId xmlns:a16="http://schemas.microsoft.com/office/drawing/2014/main" id="{402B3DB8-6DC6-C819-6F88-FDF8B1406D5C}"/>
              </a:ext>
            </a:extLst>
          </p:cNvPr>
          <p:cNvSpPr>
            <a:spLocks noChangeArrowheads="1"/>
          </p:cNvSpPr>
          <p:nvPr/>
        </p:nvSpPr>
        <p:spPr bwMode="auto">
          <a:xfrm>
            <a:off x="992106" y="2974884"/>
            <a:ext cx="789706" cy="789706"/>
          </a:xfrm>
          <a:custGeom>
            <a:avLst/>
            <a:gdLst>
              <a:gd name="T0" fmla="*/ 783 w 1567"/>
              <a:gd name="T1" fmla="*/ 1566 h 1567"/>
              <a:gd name="T2" fmla="*/ 783 w 1567"/>
              <a:gd name="T3" fmla="*/ 1566 h 1567"/>
              <a:gd name="T4" fmla="*/ 0 w 1567"/>
              <a:gd name="T5" fmla="*/ 783 h 1567"/>
              <a:gd name="T6" fmla="*/ 783 w 1567"/>
              <a:gd name="T7" fmla="*/ 0 h 1567"/>
              <a:gd name="T8" fmla="*/ 1566 w 1567"/>
              <a:gd name="T9" fmla="*/ 783 h 1567"/>
              <a:gd name="T10" fmla="*/ 783 w 1567"/>
              <a:gd name="T11" fmla="*/ 1566 h 1567"/>
              <a:gd name="T12" fmla="*/ 783 w 1567"/>
              <a:gd name="T13" fmla="*/ 130 h 1567"/>
              <a:gd name="T14" fmla="*/ 783 w 1567"/>
              <a:gd name="T15" fmla="*/ 130 h 1567"/>
              <a:gd name="T16" fmla="*/ 149 w 1567"/>
              <a:gd name="T17" fmla="*/ 783 h 1567"/>
              <a:gd name="T18" fmla="*/ 783 w 1567"/>
              <a:gd name="T19" fmla="*/ 1435 h 1567"/>
              <a:gd name="T20" fmla="*/ 1435 w 1567"/>
              <a:gd name="T21" fmla="*/ 783 h 1567"/>
              <a:gd name="T22" fmla="*/ 783 w 1567"/>
              <a:gd name="T23" fmla="*/ 13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567">
                <a:moveTo>
                  <a:pt x="783" y="1566"/>
                </a:moveTo>
                <a:lnTo>
                  <a:pt x="783" y="1566"/>
                </a:lnTo>
                <a:cubicBezTo>
                  <a:pt x="354" y="1566"/>
                  <a:pt x="0" y="1211"/>
                  <a:pt x="0" y="783"/>
                </a:cubicBezTo>
                <a:cubicBezTo>
                  <a:pt x="0" y="354"/>
                  <a:pt x="354" y="0"/>
                  <a:pt x="783" y="0"/>
                </a:cubicBezTo>
                <a:cubicBezTo>
                  <a:pt x="1230" y="0"/>
                  <a:pt x="1566" y="354"/>
                  <a:pt x="1566" y="783"/>
                </a:cubicBezTo>
                <a:cubicBezTo>
                  <a:pt x="1566" y="1211"/>
                  <a:pt x="1230" y="1566"/>
                  <a:pt x="783" y="1566"/>
                </a:cubicBezTo>
                <a:close/>
                <a:moveTo>
                  <a:pt x="783" y="130"/>
                </a:moveTo>
                <a:lnTo>
                  <a:pt x="783" y="130"/>
                </a:lnTo>
                <a:cubicBezTo>
                  <a:pt x="429" y="130"/>
                  <a:pt x="149" y="428"/>
                  <a:pt x="149" y="783"/>
                </a:cubicBezTo>
                <a:cubicBezTo>
                  <a:pt x="149" y="1136"/>
                  <a:pt x="429" y="1435"/>
                  <a:pt x="783" y="1435"/>
                </a:cubicBezTo>
                <a:cubicBezTo>
                  <a:pt x="1137" y="1435"/>
                  <a:pt x="1435" y="1136"/>
                  <a:pt x="1435" y="783"/>
                </a:cubicBezTo>
                <a:cubicBezTo>
                  <a:pt x="1435" y="428"/>
                  <a:pt x="1137" y="130"/>
                  <a:pt x="783" y="130"/>
                </a:cubicBezTo>
                <a:close/>
              </a:path>
            </a:pathLst>
          </a:custGeom>
          <a:solidFill>
            <a:schemeClr val="accent2"/>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1" name="Freeform 232">
            <a:extLst>
              <a:ext uri="{FF2B5EF4-FFF2-40B4-BE49-F238E27FC236}">
                <a16:creationId xmlns:a16="http://schemas.microsoft.com/office/drawing/2014/main" id="{02FFAE7C-5B8A-2020-EEC8-968127969CCD}"/>
              </a:ext>
            </a:extLst>
          </p:cNvPr>
          <p:cNvSpPr>
            <a:spLocks noChangeArrowheads="1"/>
          </p:cNvSpPr>
          <p:nvPr/>
        </p:nvSpPr>
        <p:spPr bwMode="auto">
          <a:xfrm>
            <a:off x="1029923" y="1873081"/>
            <a:ext cx="725194" cy="714072"/>
          </a:xfrm>
          <a:custGeom>
            <a:avLst/>
            <a:gdLst>
              <a:gd name="T0" fmla="*/ 1435 w 1436"/>
              <a:gd name="T1" fmla="*/ 708 h 1417"/>
              <a:gd name="T2" fmla="*/ 1435 w 1436"/>
              <a:gd name="T3" fmla="*/ 708 h 1417"/>
              <a:gd name="T4" fmla="*/ 708 w 1436"/>
              <a:gd name="T5" fmla="*/ 1416 h 1417"/>
              <a:gd name="T6" fmla="*/ 0 w 1436"/>
              <a:gd name="T7" fmla="*/ 708 h 1417"/>
              <a:gd name="T8" fmla="*/ 708 w 1436"/>
              <a:gd name="T9" fmla="*/ 0 h 1417"/>
              <a:gd name="T10" fmla="*/ 1435 w 1436"/>
              <a:gd name="T11" fmla="*/ 708 h 1417"/>
            </a:gdLst>
            <a:ahLst/>
            <a:cxnLst>
              <a:cxn ang="0">
                <a:pos x="T0" y="T1"/>
              </a:cxn>
              <a:cxn ang="0">
                <a:pos x="T2" y="T3"/>
              </a:cxn>
              <a:cxn ang="0">
                <a:pos x="T4" y="T5"/>
              </a:cxn>
              <a:cxn ang="0">
                <a:pos x="T6" y="T7"/>
              </a:cxn>
              <a:cxn ang="0">
                <a:pos x="T8" y="T9"/>
              </a:cxn>
              <a:cxn ang="0">
                <a:pos x="T10" y="T11"/>
              </a:cxn>
            </a:cxnLst>
            <a:rect l="0" t="0" r="r" b="b"/>
            <a:pathLst>
              <a:path w="1436" h="1417">
                <a:moveTo>
                  <a:pt x="1435" y="708"/>
                </a:moveTo>
                <a:lnTo>
                  <a:pt x="1435" y="708"/>
                </a:lnTo>
                <a:cubicBezTo>
                  <a:pt x="1435" y="1100"/>
                  <a:pt x="1118" y="1416"/>
                  <a:pt x="708" y="1416"/>
                </a:cubicBezTo>
                <a:cubicBezTo>
                  <a:pt x="317" y="1416"/>
                  <a:pt x="0" y="1100"/>
                  <a:pt x="0" y="708"/>
                </a:cubicBezTo>
                <a:cubicBezTo>
                  <a:pt x="0" y="317"/>
                  <a:pt x="317" y="0"/>
                  <a:pt x="708" y="0"/>
                </a:cubicBezTo>
                <a:cubicBezTo>
                  <a:pt x="1118" y="0"/>
                  <a:pt x="1435" y="317"/>
                  <a:pt x="1435" y="708"/>
                </a:cubicBezTo>
              </a:path>
            </a:pathLst>
          </a:custGeom>
          <a:solidFill>
            <a:srgbClr val="FFFFFF"/>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2" name="Freeform 233">
            <a:extLst>
              <a:ext uri="{FF2B5EF4-FFF2-40B4-BE49-F238E27FC236}">
                <a16:creationId xmlns:a16="http://schemas.microsoft.com/office/drawing/2014/main" id="{8FCB9B03-7892-80AB-DFEB-E27AC52CC82E}"/>
              </a:ext>
            </a:extLst>
          </p:cNvPr>
          <p:cNvSpPr>
            <a:spLocks noChangeArrowheads="1"/>
          </p:cNvSpPr>
          <p:nvPr/>
        </p:nvSpPr>
        <p:spPr bwMode="auto">
          <a:xfrm>
            <a:off x="992106" y="1835264"/>
            <a:ext cx="789706" cy="789705"/>
          </a:xfrm>
          <a:custGeom>
            <a:avLst/>
            <a:gdLst>
              <a:gd name="T0" fmla="*/ 783 w 1567"/>
              <a:gd name="T1" fmla="*/ 1566 h 1567"/>
              <a:gd name="T2" fmla="*/ 783 w 1567"/>
              <a:gd name="T3" fmla="*/ 1566 h 1567"/>
              <a:gd name="T4" fmla="*/ 0 w 1567"/>
              <a:gd name="T5" fmla="*/ 783 h 1567"/>
              <a:gd name="T6" fmla="*/ 783 w 1567"/>
              <a:gd name="T7" fmla="*/ 0 h 1567"/>
              <a:gd name="T8" fmla="*/ 1566 w 1567"/>
              <a:gd name="T9" fmla="*/ 783 h 1567"/>
              <a:gd name="T10" fmla="*/ 783 w 1567"/>
              <a:gd name="T11" fmla="*/ 1566 h 1567"/>
              <a:gd name="T12" fmla="*/ 783 w 1567"/>
              <a:gd name="T13" fmla="*/ 131 h 1567"/>
              <a:gd name="T14" fmla="*/ 783 w 1567"/>
              <a:gd name="T15" fmla="*/ 131 h 1567"/>
              <a:gd name="T16" fmla="*/ 149 w 1567"/>
              <a:gd name="T17" fmla="*/ 783 h 1567"/>
              <a:gd name="T18" fmla="*/ 783 w 1567"/>
              <a:gd name="T19" fmla="*/ 1435 h 1567"/>
              <a:gd name="T20" fmla="*/ 1435 w 1567"/>
              <a:gd name="T21" fmla="*/ 783 h 1567"/>
              <a:gd name="T22" fmla="*/ 783 w 1567"/>
              <a:gd name="T23" fmla="*/ 131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567">
                <a:moveTo>
                  <a:pt x="783" y="1566"/>
                </a:moveTo>
                <a:lnTo>
                  <a:pt x="783" y="1566"/>
                </a:lnTo>
                <a:cubicBezTo>
                  <a:pt x="354" y="1566"/>
                  <a:pt x="0" y="1212"/>
                  <a:pt x="0" y="783"/>
                </a:cubicBezTo>
                <a:cubicBezTo>
                  <a:pt x="0" y="355"/>
                  <a:pt x="354" y="0"/>
                  <a:pt x="783" y="0"/>
                </a:cubicBezTo>
                <a:cubicBezTo>
                  <a:pt x="1230" y="0"/>
                  <a:pt x="1566" y="355"/>
                  <a:pt x="1566" y="783"/>
                </a:cubicBezTo>
                <a:cubicBezTo>
                  <a:pt x="1566" y="1212"/>
                  <a:pt x="1230" y="1566"/>
                  <a:pt x="783" y="1566"/>
                </a:cubicBezTo>
                <a:close/>
                <a:moveTo>
                  <a:pt x="783" y="131"/>
                </a:moveTo>
                <a:lnTo>
                  <a:pt x="783" y="131"/>
                </a:lnTo>
                <a:cubicBezTo>
                  <a:pt x="429" y="131"/>
                  <a:pt x="149" y="430"/>
                  <a:pt x="149" y="783"/>
                </a:cubicBezTo>
                <a:cubicBezTo>
                  <a:pt x="149" y="1137"/>
                  <a:pt x="429" y="1435"/>
                  <a:pt x="783" y="1435"/>
                </a:cubicBezTo>
                <a:cubicBezTo>
                  <a:pt x="1137" y="1435"/>
                  <a:pt x="1435" y="1137"/>
                  <a:pt x="1435" y="783"/>
                </a:cubicBezTo>
                <a:cubicBezTo>
                  <a:pt x="1435" y="430"/>
                  <a:pt x="1137" y="131"/>
                  <a:pt x="783" y="131"/>
                </a:cubicBezTo>
                <a:close/>
              </a:path>
            </a:pathLst>
          </a:custGeom>
          <a:solidFill>
            <a:schemeClr val="tx2"/>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7" name="Freeform 238">
            <a:extLst>
              <a:ext uri="{FF2B5EF4-FFF2-40B4-BE49-F238E27FC236}">
                <a16:creationId xmlns:a16="http://schemas.microsoft.com/office/drawing/2014/main" id="{F4AA4833-090F-DAE6-BF17-C349B9AAF601}"/>
              </a:ext>
            </a:extLst>
          </p:cNvPr>
          <p:cNvSpPr>
            <a:spLocks noChangeArrowheads="1"/>
          </p:cNvSpPr>
          <p:nvPr/>
        </p:nvSpPr>
        <p:spPr bwMode="auto">
          <a:xfrm>
            <a:off x="6096000" y="1793123"/>
            <a:ext cx="5626088" cy="894258"/>
          </a:xfrm>
          <a:custGeom>
            <a:avLst/>
            <a:gdLst>
              <a:gd name="T0" fmla="*/ 260 w 4698"/>
              <a:gd name="T1" fmla="*/ 0 h 1771"/>
              <a:gd name="T2" fmla="*/ 260 w 4698"/>
              <a:gd name="T3" fmla="*/ 577 h 1771"/>
              <a:gd name="T4" fmla="*/ 0 w 4698"/>
              <a:gd name="T5" fmla="*/ 913 h 1771"/>
              <a:gd name="T6" fmla="*/ 260 w 4698"/>
              <a:gd name="T7" fmla="*/ 1174 h 1771"/>
              <a:gd name="T8" fmla="*/ 260 w 4698"/>
              <a:gd name="T9" fmla="*/ 1770 h 1771"/>
              <a:gd name="T10" fmla="*/ 4697 w 4698"/>
              <a:gd name="T11" fmla="*/ 1770 h 1771"/>
              <a:gd name="T12" fmla="*/ 4697 w 4698"/>
              <a:gd name="T13" fmla="*/ 0 h 1771"/>
              <a:gd name="T14" fmla="*/ 260 w 4698"/>
              <a:gd name="T15" fmla="*/ 0 h 1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8" h="1771">
                <a:moveTo>
                  <a:pt x="260" y="0"/>
                </a:moveTo>
                <a:lnTo>
                  <a:pt x="260" y="577"/>
                </a:lnTo>
                <a:lnTo>
                  <a:pt x="0" y="913"/>
                </a:lnTo>
                <a:lnTo>
                  <a:pt x="260" y="1174"/>
                </a:lnTo>
                <a:lnTo>
                  <a:pt x="260" y="1770"/>
                </a:lnTo>
                <a:lnTo>
                  <a:pt x="4697" y="1770"/>
                </a:lnTo>
                <a:lnTo>
                  <a:pt x="4697" y="0"/>
                </a:lnTo>
                <a:lnTo>
                  <a:pt x="260"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8" name="Freeform 240">
            <a:extLst>
              <a:ext uri="{FF2B5EF4-FFF2-40B4-BE49-F238E27FC236}">
                <a16:creationId xmlns:a16="http://schemas.microsoft.com/office/drawing/2014/main" id="{C2214DE6-B7B1-BF02-5194-876C4F3E5C61}"/>
              </a:ext>
            </a:extLst>
          </p:cNvPr>
          <p:cNvSpPr>
            <a:spLocks noChangeArrowheads="1"/>
          </p:cNvSpPr>
          <p:nvPr/>
        </p:nvSpPr>
        <p:spPr bwMode="auto">
          <a:xfrm>
            <a:off x="6096000" y="2966235"/>
            <a:ext cx="5673651" cy="894258"/>
          </a:xfrm>
          <a:custGeom>
            <a:avLst/>
            <a:gdLst>
              <a:gd name="T0" fmla="*/ 260 w 4698"/>
              <a:gd name="T1" fmla="*/ 0 h 1771"/>
              <a:gd name="T2" fmla="*/ 260 w 4698"/>
              <a:gd name="T3" fmla="*/ 577 h 1771"/>
              <a:gd name="T4" fmla="*/ 0 w 4698"/>
              <a:gd name="T5" fmla="*/ 913 h 1771"/>
              <a:gd name="T6" fmla="*/ 260 w 4698"/>
              <a:gd name="T7" fmla="*/ 1174 h 1771"/>
              <a:gd name="T8" fmla="*/ 260 w 4698"/>
              <a:gd name="T9" fmla="*/ 1770 h 1771"/>
              <a:gd name="T10" fmla="*/ 4697 w 4698"/>
              <a:gd name="T11" fmla="*/ 1770 h 1771"/>
              <a:gd name="T12" fmla="*/ 4697 w 4698"/>
              <a:gd name="T13" fmla="*/ 0 h 1771"/>
              <a:gd name="T14" fmla="*/ 260 w 4698"/>
              <a:gd name="T15" fmla="*/ 0 h 1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8" h="1771">
                <a:moveTo>
                  <a:pt x="260" y="0"/>
                </a:moveTo>
                <a:lnTo>
                  <a:pt x="260" y="577"/>
                </a:lnTo>
                <a:lnTo>
                  <a:pt x="0" y="913"/>
                </a:lnTo>
                <a:lnTo>
                  <a:pt x="260" y="1174"/>
                </a:lnTo>
                <a:lnTo>
                  <a:pt x="260" y="1770"/>
                </a:lnTo>
                <a:lnTo>
                  <a:pt x="4697" y="1770"/>
                </a:lnTo>
                <a:lnTo>
                  <a:pt x="4697" y="0"/>
                </a:lnTo>
                <a:lnTo>
                  <a:pt x="260"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9" name="Freeform 242">
            <a:extLst>
              <a:ext uri="{FF2B5EF4-FFF2-40B4-BE49-F238E27FC236}">
                <a16:creationId xmlns:a16="http://schemas.microsoft.com/office/drawing/2014/main" id="{B09592E9-0ABC-7909-7A20-2DDDB44AF977}"/>
              </a:ext>
            </a:extLst>
          </p:cNvPr>
          <p:cNvSpPr>
            <a:spLocks noChangeArrowheads="1"/>
          </p:cNvSpPr>
          <p:nvPr/>
        </p:nvSpPr>
        <p:spPr bwMode="auto">
          <a:xfrm>
            <a:off x="6096000" y="4139346"/>
            <a:ext cx="5673650" cy="894258"/>
          </a:xfrm>
          <a:custGeom>
            <a:avLst/>
            <a:gdLst>
              <a:gd name="T0" fmla="*/ 260 w 4698"/>
              <a:gd name="T1" fmla="*/ 0 h 1772"/>
              <a:gd name="T2" fmla="*/ 260 w 4698"/>
              <a:gd name="T3" fmla="*/ 597 h 1772"/>
              <a:gd name="T4" fmla="*/ 0 w 4698"/>
              <a:gd name="T5" fmla="*/ 914 h 1772"/>
              <a:gd name="T6" fmla="*/ 260 w 4698"/>
              <a:gd name="T7" fmla="*/ 1175 h 1772"/>
              <a:gd name="T8" fmla="*/ 260 w 4698"/>
              <a:gd name="T9" fmla="*/ 1771 h 1772"/>
              <a:gd name="T10" fmla="*/ 4697 w 4698"/>
              <a:gd name="T11" fmla="*/ 1771 h 1772"/>
              <a:gd name="T12" fmla="*/ 4697 w 4698"/>
              <a:gd name="T13" fmla="*/ 0 h 1772"/>
              <a:gd name="T14" fmla="*/ 260 w 4698"/>
              <a:gd name="T15" fmla="*/ 0 h 17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8" h="1772">
                <a:moveTo>
                  <a:pt x="260" y="0"/>
                </a:moveTo>
                <a:lnTo>
                  <a:pt x="260" y="597"/>
                </a:lnTo>
                <a:lnTo>
                  <a:pt x="0" y="914"/>
                </a:lnTo>
                <a:lnTo>
                  <a:pt x="260" y="1175"/>
                </a:lnTo>
                <a:lnTo>
                  <a:pt x="260" y="1771"/>
                </a:lnTo>
                <a:lnTo>
                  <a:pt x="4697" y="1771"/>
                </a:lnTo>
                <a:lnTo>
                  <a:pt x="4697" y="0"/>
                </a:lnTo>
                <a:lnTo>
                  <a:pt x="260"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60" name="Freeform 244">
            <a:extLst>
              <a:ext uri="{FF2B5EF4-FFF2-40B4-BE49-F238E27FC236}">
                <a16:creationId xmlns:a16="http://schemas.microsoft.com/office/drawing/2014/main" id="{8B331B61-F706-C77D-A0B4-2A13B10A336B}"/>
              </a:ext>
            </a:extLst>
          </p:cNvPr>
          <p:cNvSpPr>
            <a:spLocks noChangeArrowheads="1"/>
          </p:cNvSpPr>
          <p:nvPr/>
        </p:nvSpPr>
        <p:spPr bwMode="auto">
          <a:xfrm>
            <a:off x="6078487" y="5216535"/>
            <a:ext cx="5671423" cy="894258"/>
          </a:xfrm>
          <a:custGeom>
            <a:avLst/>
            <a:gdLst>
              <a:gd name="T0" fmla="*/ 260 w 4698"/>
              <a:gd name="T1" fmla="*/ 0 h 1771"/>
              <a:gd name="T2" fmla="*/ 260 w 4698"/>
              <a:gd name="T3" fmla="*/ 596 h 1771"/>
              <a:gd name="T4" fmla="*/ 0 w 4698"/>
              <a:gd name="T5" fmla="*/ 931 h 1771"/>
              <a:gd name="T6" fmla="*/ 260 w 4698"/>
              <a:gd name="T7" fmla="*/ 1173 h 1771"/>
              <a:gd name="T8" fmla="*/ 260 w 4698"/>
              <a:gd name="T9" fmla="*/ 1770 h 1771"/>
              <a:gd name="T10" fmla="*/ 4697 w 4698"/>
              <a:gd name="T11" fmla="*/ 1770 h 1771"/>
              <a:gd name="T12" fmla="*/ 4697 w 4698"/>
              <a:gd name="T13" fmla="*/ 0 h 1771"/>
              <a:gd name="T14" fmla="*/ 260 w 4698"/>
              <a:gd name="T15" fmla="*/ 0 h 1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8" h="1771">
                <a:moveTo>
                  <a:pt x="260" y="0"/>
                </a:moveTo>
                <a:lnTo>
                  <a:pt x="260" y="596"/>
                </a:lnTo>
                <a:lnTo>
                  <a:pt x="0" y="931"/>
                </a:lnTo>
                <a:lnTo>
                  <a:pt x="260" y="1173"/>
                </a:lnTo>
                <a:lnTo>
                  <a:pt x="260" y="1770"/>
                </a:lnTo>
                <a:lnTo>
                  <a:pt x="4697" y="1770"/>
                </a:lnTo>
                <a:lnTo>
                  <a:pt x="4697" y="0"/>
                </a:lnTo>
                <a:lnTo>
                  <a:pt x="260"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D841D8EA-D3C0-913B-731E-9EF4A5A7F349}"/>
              </a:ext>
            </a:extLst>
          </p:cNvPr>
          <p:cNvSpPr txBox="1"/>
          <p:nvPr/>
        </p:nvSpPr>
        <p:spPr>
          <a:xfrm>
            <a:off x="6414213" y="4215950"/>
            <a:ext cx="5311168" cy="738664"/>
          </a:xfrm>
          <a:prstGeom prst="rect">
            <a:avLst/>
          </a:prstGeom>
          <a:noFill/>
        </p:spPr>
        <p:txBody>
          <a:bodyPr wrap="square" rtlCol="0">
            <a:spAutoFit/>
          </a:bodyPr>
          <a:lstStyle/>
          <a:p>
            <a:pPr algn="ctr" defTabSz="914217"/>
            <a:r>
              <a:rPr lang="en-US" sz="1400" dirty="0">
                <a:solidFill>
                  <a:schemeClr val="tx2"/>
                </a:solidFill>
                <a:cs typeface="Calibri" panose="020F0502020204030204" pitchFamily="34" charset="0"/>
              </a:rPr>
              <a:t>PBMs are facing pressure from both flashy new entrants trying to shake up the model, as well as a growing list of state and federal lawmakers and regulators</a:t>
            </a:r>
            <a:endParaRPr lang="en-US" sz="1400" dirty="0">
              <a:solidFill>
                <a:schemeClr val="tx2"/>
              </a:solidFill>
              <a:ea typeface="Lato Light" panose="020F0502020204030203" pitchFamily="34" charset="0"/>
              <a:cs typeface="Calibri" panose="020F0502020204030204" pitchFamily="34" charset="0"/>
            </a:endParaRPr>
          </a:p>
        </p:txBody>
      </p:sp>
      <p:sp>
        <p:nvSpPr>
          <p:cNvPr id="164" name="TextBox 163">
            <a:extLst>
              <a:ext uri="{FF2B5EF4-FFF2-40B4-BE49-F238E27FC236}">
                <a16:creationId xmlns:a16="http://schemas.microsoft.com/office/drawing/2014/main" id="{918654C0-BE6A-D754-8805-915050E1B4FE}"/>
              </a:ext>
            </a:extLst>
          </p:cNvPr>
          <p:cNvSpPr txBox="1"/>
          <p:nvPr/>
        </p:nvSpPr>
        <p:spPr>
          <a:xfrm>
            <a:off x="6378797" y="5300582"/>
            <a:ext cx="5308059" cy="738664"/>
          </a:xfrm>
          <a:prstGeom prst="rect">
            <a:avLst/>
          </a:prstGeom>
          <a:noFill/>
        </p:spPr>
        <p:txBody>
          <a:bodyPr wrap="square" rtlCol="0">
            <a:spAutoFit/>
          </a:bodyPr>
          <a:lstStyle/>
          <a:p>
            <a:pPr algn="ctr" defTabSz="914217"/>
            <a:r>
              <a:rPr lang="en-US" sz="1400">
                <a:solidFill>
                  <a:schemeClr val="tx2"/>
                </a:solidFill>
                <a:ea typeface="Lato Light" panose="020F0502020204030203" pitchFamily="34" charset="0"/>
                <a:cs typeface="Arial" panose="020B0604020202020204" pitchFamily="34" charset="0"/>
              </a:rPr>
              <a:t>Drug shortages have been getting a lot of attention as they persist even as the pandemic has waned; ripe target for bipartisan intervention </a:t>
            </a:r>
          </a:p>
        </p:txBody>
      </p:sp>
      <p:sp>
        <p:nvSpPr>
          <p:cNvPr id="165" name="Rectangle 164">
            <a:extLst>
              <a:ext uri="{FF2B5EF4-FFF2-40B4-BE49-F238E27FC236}">
                <a16:creationId xmlns:a16="http://schemas.microsoft.com/office/drawing/2014/main" id="{3C53D009-637B-55D1-BA9F-45E868E42C95}"/>
              </a:ext>
            </a:extLst>
          </p:cNvPr>
          <p:cNvSpPr/>
          <p:nvPr/>
        </p:nvSpPr>
        <p:spPr>
          <a:xfrm>
            <a:off x="2854863" y="2039448"/>
            <a:ext cx="3025746" cy="369332"/>
          </a:xfrm>
          <a:prstGeom prst="rect">
            <a:avLst/>
          </a:prstGeom>
        </p:spPr>
        <p:txBody>
          <a:bodyPr wrap="square">
            <a:spAutoFit/>
          </a:bodyPr>
          <a:lstStyle/>
          <a:p>
            <a:pPr defTabSz="914217"/>
            <a:r>
              <a:rPr lang="en-US" dirty="0">
                <a:solidFill>
                  <a:srgbClr val="353E49"/>
                </a:solidFill>
                <a:latin typeface="Arial" panose="020B0604020202020204" pitchFamily="34" charset="0"/>
                <a:ea typeface="Roboto Medium" panose="02000000000000000000" pitchFamily="2" charset="0"/>
                <a:cs typeface="Arial" panose="020B0604020202020204" pitchFamily="34" charset="0"/>
              </a:rPr>
              <a:t>High drug costs</a:t>
            </a:r>
          </a:p>
        </p:txBody>
      </p:sp>
      <p:sp>
        <p:nvSpPr>
          <p:cNvPr id="166" name="Rectangle 165">
            <a:extLst>
              <a:ext uri="{FF2B5EF4-FFF2-40B4-BE49-F238E27FC236}">
                <a16:creationId xmlns:a16="http://schemas.microsoft.com/office/drawing/2014/main" id="{84DFC4E0-8BB9-1EB2-FC0D-C23082936333}"/>
              </a:ext>
            </a:extLst>
          </p:cNvPr>
          <p:cNvSpPr/>
          <p:nvPr/>
        </p:nvSpPr>
        <p:spPr>
          <a:xfrm>
            <a:off x="2866081" y="4323361"/>
            <a:ext cx="3343476" cy="369332"/>
          </a:xfrm>
          <a:prstGeom prst="rect">
            <a:avLst/>
          </a:prstGeom>
        </p:spPr>
        <p:txBody>
          <a:bodyPr wrap="square">
            <a:spAutoFit/>
          </a:bodyPr>
          <a:lstStyle/>
          <a:p>
            <a:pPr defTabSz="914217"/>
            <a:r>
              <a:rPr lang="en-US" dirty="0">
                <a:solidFill>
                  <a:srgbClr val="353E49"/>
                </a:solidFill>
                <a:latin typeface="Arial" panose="020B0604020202020204" pitchFamily="34" charset="0"/>
                <a:ea typeface="Roboto Medium" panose="02000000000000000000" pitchFamily="2" charset="0"/>
                <a:cs typeface="Arial" panose="020B0604020202020204" pitchFamily="34" charset="0"/>
              </a:rPr>
              <a:t>Pharmacy benefit managers </a:t>
            </a:r>
            <a:endParaRPr lang="en-US" sz="2700" dirty="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167" name="Rectangle 166">
            <a:extLst>
              <a:ext uri="{FF2B5EF4-FFF2-40B4-BE49-F238E27FC236}">
                <a16:creationId xmlns:a16="http://schemas.microsoft.com/office/drawing/2014/main" id="{2B9D2E8A-341D-C9AC-49BE-52F30C120BF2}"/>
              </a:ext>
            </a:extLst>
          </p:cNvPr>
          <p:cNvSpPr/>
          <p:nvPr/>
        </p:nvSpPr>
        <p:spPr>
          <a:xfrm>
            <a:off x="2854863" y="3180764"/>
            <a:ext cx="3514292" cy="369332"/>
          </a:xfrm>
          <a:prstGeom prst="rect">
            <a:avLst/>
          </a:prstGeom>
        </p:spPr>
        <p:txBody>
          <a:bodyPr wrap="square">
            <a:spAutoFit/>
          </a:bodyPr>
          <a:lstStyle/>
          <a:p>
            <a:pPr defTabSz="914217"/>
            <a:r>
              <a:rPr lang="en-US" dirty="0">
                <a:solidFill>
                  <a:srgbClr val="353E49"/>
                </a:solidFill>
                <a:latin typeface="Arial" panose="020B0604020202020204" pitchFamily="34" charset="0"/>
                <a:ea typeface="Roboto Medium" panose="02000000000000000000" pitchFamily="2" charset="0"/>
                <a:cs typeface="Arial" panose="020B0604020202020204" pitchFamily="34" charset="0"/>
              </a:rPr>
              <a:t>340B Drug Pricing Program  </a:t>
            </a:r>
            <a:endParaRPr lang="en-US" sz="2700" dirty="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168" name="Rectangle 167">
            <a:extLst>
              <a:ext uri="{FF2B5EF4-FFF2-40B4-BE49-F238E27FC236}">
                <a16:creationId xmlns:a16="http://schemas.microsoft.com/office/drawing/2014/main" id="{E206A697-8926-B876-C37C-E1919E7D0B67}"/>
              </a:ext>
            </a:extLst>
          </p:cNvPr>
          <p:cNvSpPr/>
          <p:nvPr/>
        </p:nvSpPr>
        <p:spPr>
          <a:xfrm>
            <a:off x="2866081" y="5447019"/>
            <a:ext cx="3548131" cy="369332"/>
          </a:xfrm>
          <a:prstGeom prst="rect">
            <a:avLst/>
          </a:prstGeom>
        </p:spPr>
        <p:txBody>
          <a:bodyPr wrap="square">
            <a:spAutoFit/>
          </a:bodyPr>
          <a:lstStyle/>
          <a:p>
            <a:pPr defTabSz="914217"/>
            <a:r>
              <a:rPr lang="en-US" dirty="0">
                <a:solidFill>
                  <a:srgbClr val="353E49"/>
                </a:solidFill>
                <a:latin typeface="Arial" panose="020B0604020202020204" pitchFamily="34" charset="0"/>
                <a:ea typeface="Roboto Medium" panose="02000000000000000000" pitchFamily="2" charset="0"/>
                <a:cs typeface="Arial" panose="020B0604020202020204" pitchFamily="34" charset="0"/>
              </a:rPr>
              <a:t>Supply shortages </a:t>
            </a:r>
            <a:endParaRPr lang="en-US" sz="2700" dirty="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181" name="TextBox 180">
            <a:extLst>
              <a:ext uri="{FF2B5EF4-FFF2-40B4-BE49-F238E27FC236}">
                <a16:creationId xmlns:a16="http://schemas.microsoft.com/office/drawing/2014/main" id="{5BAC2367-9709-07DB-EF79-22E1E6CEECC5}"/>
              </a:ext>
            </a:extLst>
          </p:cNvPr>
          <p:cNvSpPr txBox="1"/>
          <p:nvPr/>
        </p:nvSpPr>
        <p:spPr>
          <a:xfrm>
            <a:off x="7248649" y="1353619"/>
            <a:ext cx="3873500" cy="369332"/>
          </a:xfrm>
          <a:prstGeom prst="rect">
            <a:avLst/>
          </a:prstGeom>
          <a:noFill/>
        </p:spPr>
        <p:txBody>
          <a:bodyPr wrap="square" rtlCol="0">
            <a:spAutoFit/>
          </a:bodyPr>
          <a:lstStyle/>
          <a:p>
            <a:r>
              <a:rPr lang="en-US">
                <a:solidFill>
                  <a:schemeClr val="tx2"/>
                </a:solidFill>
              </a:rPr>
              <a:t>Non-controversial talking points</a:t>
            </a:r>
          </a:p>
        </p:txBody>
      </p:sp>
      <p:pic>
        <p:nvPicPr>
          <p:cNvPr id="154" name="Graphic 153" descr="Money with solid fill">
            <a:extLst>
              <a:ext uri="{FF2B5EF4-FFF2-40B4-BE49-F238E27FC236}">
                <a16:creationId xmlns:a16="http://schemas.microsoft.com/office/drawing/2014/main" id="{A01FD2EE-8557-70E9-CD6F-B5E60EDA2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605" y="1914348"/>
            <a:ext cx="548640" cy="548640"/>
          </a:xfrm>
          <a:prstGeom prst="rect">
            <a:avLst/>
          </a:prstGeom>
        </p:spPr>
      </p:pic>
      <p:pic>
        <p:nvPicPr>
          <p:cNvPr id="156" name="Graphic 155" descr="Hospital with solid fill">
            <a:extLst>
              <a:ext uri="{FF2B5EF4-FFF2-40B4-BE49-F238E27FC236}">
                <a16:creationId xmlns:a16="http://schemas.microsoft.com/office/drawing/2014/main" id="{AFB0E013-D1BB-208E-DA65-9631669255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101" y="3091110"/>
            <a:ext cx="548640" cy="548640"/>
          </a:xfrm>
          <a:prstGeom prst="rect">
            <a:avLst/>
          </a:prstGeom>
        </p:spPr>
      </p:pic>
      <p:pic>
        <p:nvPicPr>
          <p:cNvPr id="170" name="Graphic 169" descr="Hierarchy with solid fill">
            <a:extLst>
              <a:ext uri="{FF2B5EF4-FFF2-40B4-BE49-F238E27FC236}">
                <a16:creationId xmlns:a16="http://schemas.microsoft.com/office/drawing/2014/main" id="{0515B0C5-F862-D820-37B3-26037EF39E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2036" y="4198994"/>
            <a:ext cx="548640" cy="548640"/>
          </a:xfrm>
          <a:prstGeom prst="rect">
            <a:avLst/>
          </a:prstGeom>
        </p:spPr>
      </p:pic>
      <p:pic>
        <p:nvPicPr>
          <p:cNvPr id="172" name="Graphic 171" descr="Supply And Demand with solid fill">
            <a:extLst>
              <a:ext uri="{FF2B5EF4-FFF2-40B4-BE49-F238E27FC236}">
                <a16:creationId xmlns:a16="http://schemas.microsoft.com/office/drawing/2014/main" id="{CD6EDE90-36F4-ADB3-9AF5-BE04C21600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5254" y="5323286"/>
            <a:ext cx="548640" cy="548640"/>
          </a:xfrm>
          <a:prstGeom prst="rect">
            <a:avLst/>
          </a:prstGeom>
        </p:spPr>
      </p:pic>
      <p:sp>
        <p:nvSpPr>
          <p:cNvPr id="136" name="TextBox 135">
            <a:extLst>
              <a:ext uri="{FF2B5EF4-FFF2-40B4-BE49-F238E27FC236}">
                <a16:creationId xmlns:a16="http://schemas.microsoft.com/office/drawing/2014/main" id="{5834DFB1-8042-F4A2-5F51-489EDABFB3BE}"/>
              </a:ext>
            </a:extLst>
          </p:cNvPr>
          <p:cNvSpPr txBox="1"/>
          <p:nvPr/>
        </p:nvSpPr>
        <p:spPr>
          <a:xfrm>
            <a:off x="6549442" y="1825235"/>
            <a:ext cx="5137414" cy="738664"/>
          </a:xfrm>
          <a:prstGeom prst="rect">
            <a:avLst/>
          </a:prstGeom>
          <a:noFill/>
        </p:spPr>
        <p:txBody>
          <a:bodyPr wrap="square" rtlCol="0">
            <a:spAutoFit/>
          </a:bodyPr>
          <a:lstStyle/>
          <a:p>
            <a:pPr algn="ctr" defTabSz="914217"/>
            <a:r>
              <a:rPr lang="en-US" sz="1400">
                <a:solidFill>
                  <a:schemeClr val="tx2"/>
                </a:solidFill>
                <a:cs typeface="Calibri" panose="020F0502020204030204" pitchFamily="34" charset="0"/>
              </a:rPr>
              <a:t>Complex issue; current federal gov’t  viewpoint seems to be ‘good products should be rewarded,’ AND, ‘absolute prices are too high, putting patient welfare at risk‘</a:t>
            </a:r>
          </a:p>
        </p:txBody>
      </p:sp>
      <p:sp>
        <p:nvSpPr>
          <p:cNvPr id="140" name="TextBox 139">
            <a:extLst>
              <a:ext uri="{FF2B5EF4-FFF2-40B4-BE49-F238E27FC236}">
                <a16:creationId xmlns:a16="http://schemas.microsoft.com/office/drawing/2014/main" id="{87A64860-0951-56F1-2439-2D4217A4A293}"/>
              </a:ext>
            </a:extLst>
          </p:cNvPr>
          <p:cNvSpPr txBox="1"/>
          <p:nvPr/>
        </p:nvSpPr>
        <p:spPr>
          <a:xfrm>
            <a:off x="6511597" y="3033367"/>
            <a:ext cx="5137414" cy="738664"/>
          </a:xfrm>
          <a:prstGeom prst="rect">
            <a:avLst/>
          </a:prstGeom>
          <a:noFill/>
        </p:spPr>
        <p:txBody>
          <a:bodyPr wrap="square" rtlCol="0">
            <a:spAutoFit/>
          </a:bodyPr>
          <a:lstStyle/>
          <a:p>
            <a:pPr algn="ctr" defTabSz="914217"/>
            <a:r>
              <a:rPr lang="en-US" sz="1400" dirty="0">
                <a:solidFill>
                  <a:schemeClr val="tx2"/>
                </a:solidFill>
                <a:cs typeface="Calibri" panose="020F0502020204030204" pitchFamily="34" charset="0"/>
              </a:rPr>
              <a:t>Both manufacturers and a bipartisan groups of lawmakers have an interest in reforming the program, but a lack of aligned interest and government cost savings are </a:t>
            </a:r>
            <a:r>
              <a:rPr lang="en-US" sz="1400" dirty="0" err="1">
                <a:solidFill>
                  <a:schemeClr val="tx2"/>
                </a:solidFill>
                <a:cs typeface="Calibri" panose="020F0502020204030204" pitchFamily="34" charset="0"/>
              </a:rPr>
              <a:t>detering</a:t>
            </a:r>
            <a:r>
              <a:rPr lang="en-US" sz="1400" dirty="0">
                <a:solidFill>
                  <a:schemeClr val="tx2"/>
                </a:solidFill>
                <a:cs typeface="Calibri" panose="020F0502020204030204" pitchFamily="34" charset="0"/>
              </a:rPr>
              <a:t> change</a:t>
            </a:r>
          </a:p>
        </p:txBody>
      </p:sp>
    </p:spTree>
    <p:extLst>
      <p:ext uri="{BB962C8B-B14F-4D97-AF65-F5344CB8AC3E}">
        <p14:creationId xmlns:p14="http://schemas.microsoft.com/office/powerpoint/2010/main" val="308770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9CFF-E6EE-A4DD-CFE1-5FC336C59244}"/>
              </a:ext>
            </a:extLst>
          </p:cNvPr>
          <p:cNvSpPr>
            <a:spLocks noGrp="1"/>
          </p:cNvSpPr>
          <p:nvPr>
            <p:ph type="title"/>
          </p:nvPr>
        </p:nvSpPr>
        <p:spPr/>
        <p:txBody>
          <a:bodyPr>
            <a:normAutofit fontScale="90000"/>
          </a:bodyPr>
          <a:lstStyle/>
          <a:p>
            <a:r>
              <a:rPr lang="en-US"/>
              <a:t>Five savvy-generalist cornerstones for any strategy topic</a:t>
            </a:r>
          </a:p>
        </p:txBody>
      </p:sp>
      <p:sp>
        <p:nvSpPr>
          <p:cNvPr id="3" name="TextBox 2">
            <a:extLst>
              <a:ext uri="{FF2B5EF4-FFF2-40B4-BE49-F238E27FC236}">
                <a16:creationId xmlns:a16="http://schemas.microsoft.com/office/drawing/2014/main" id="{F7AA2DD0-9A26-311D-2E7C-BE88C34D116E}"/>
              </a:ext>
            </a:extLst>
          </p:cNvPr>
          <p:cNvSpPr txBox="1"/>
          <p:nvPr/>
        </p:nvSpPr>
        <p:spPr>
          <a:xfrm>
            <a:off x="3061667" y="1306308"/>
            <a:ext cx="6649236" cy="369332"/>
          </a:xfrm>
          <a:prstGeom prst="rect">
            <a:avLst/>
          </a:prstGeom>
          <a:noFill/>
        </p:spPr>
        <p:txBody>
          <a:bodyPr wrap="square" rtlCol="0">
            <a:spAutoFit/>
          </a:bodyPr>
          <a:lstStyle/>
          <a:p>
            <a:r>
              <a:rPr lang="en-US" b="1"/>
              <a:t>Topical Pillars in All Union’s Strategy Bootcamp Modules</a:t>
            </a:r>
          </a:p>
        </p:txBody>
      </p:sp>
      <p:sp>
        <p:nvSpPr>
          <p:cNvPr id="9" name="Freeform 253">
            <a:extLst>
              <a:ext uri="{FF2B5EF4-FFF2-40B4-BE49-F238E27FC236}">
                <a16:creationId xmlns:a16="http://schemas.microsoft.com/office/drawing/2014/main" id="{F9CA2552-546B-96AC-A608-95D0AE93146E}"/>
              </a:ext>
            </a:extLst>
          </p:cNvPr>
          <p:cNvSpPr>
            <a:spLocks noChangeArrowheads="1"/>
          </p:cNvSpPr>
          <p:nvPr/>
        </p:nvSpPr>
        <p:spPr bwMode="auto">
          <a:xfrm>
            <a:off x="1395326" y="3922795"/>
            <a:ext cx="9908080" cy="535675"/>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 name="Freeform 254">
            <a:extLst>
              <a:ext uri="{FF2B5EF4-FFF2-40B4-BE49-F238E27FC236}">
                <a16:creationId xmlns:a16="http://schemas.microsoft.com/office/drawing/2014/main" id="{B39DA88D-355E-8861-1341-D152B31D3937}"/>
              </a:ext>
            </a:extLst>
          </p:cNvPr>
          <p:cNvSpPr>
            <a:spLocks noChangeArrowheads="1"/>
          </p:cNvSpPr>
          <p:nvPr/>
        </p:nvSpPr>
        <p:spPr bwMode="auto">
          <a:xfrm>
            <a:off x="5034441" y="3908416"/>
            <a:ext cx="798804" cy="559687"/>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2">
              <a:lumMod val="60000"/>
              <a:lumOff val="40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93AFEBD-3AC1-1FB0-7C1E-A754C9DF434F}"/>
              </a:ext>
            </a:extLst>
          </p:cNvPr>
          <p:cNvSpPr/>
          <p:nvPr/>
        </p:nvSpPr>
        <p:spPr>
          <a:xfrm>
            <a:off x="2418877" y="3945432"/>
            <a:ext cx="2845056" cy="646331"/>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Focus areas (and economics) by sector</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34" name="Forma libre 102">
            <a:extLst>
              <a:ext uri="{FF2B5EF4-FFF2-40B4-BE49-F238E27FC236}">
                <a16:creationId xmlns:a16="http://schemas.microsoft.com/office/drawing/2014/main" id="{AA4BE3DD-8B03-4079-190C-A1EF29FB8A7B}"/>
              </a:ext>
            </a:extLst>
          </p:cNvPr>
          <p:cNvSpPr/>
          <p:nvPr/>
        </p:nvSpPr>
        <p:spPr>
          <a:xfrm>
            <a:off x="4939510" y="4627130"/>
            <a:ext cx="217862" cy="217862"/>
          </a:xfrm>
          <a:custGeom>
            <a:avLst/>
            <a:gdLst>
              <a:gd name="connsiteX0" fmla="*/ 252637 w 261668"/>
              <a:gd name="connsiteY0" fmla="*/ 95547 h 261668"/>
              <a:gd name="connsiteX1" fmla="*/ 229893 w 261668"/>
              <a:gd name="connsiteY1" fmla="*/ 89861 h 261668"/>
              <a:gd name="connsiteX2" fmla="*/ 241934 w 261668"/>
              <a:gd name="connsiteY2" fmla="*/ 69682 h 261668"/>
              <a:gd name="connsiteX3" fmla="*/ 240150 w 261668"/>
              <a:gd name="connsiteY3" fmla="*/ 55188 h 261668"/>
              <a:gd name="connsiteX4" fmla="*/ 206480 w 261668"/>
              <a:gd name="connsiteY4" fmla="*/ 21518 h 261668"/>
              <a:gd name="connsiteX5" fmla="*/ 191987 w 261668"/>
              <a:gd name="connsiteY5" fmla="*/ 19734 h 261668"/>
              <a:gd name="connsiteX6" fmla="*/ 171807 w 261668"/>
              <a:gd name="connsiteY6" fmla="*/ 31775 h 261668"/>
              <a:gd name="connsiteX7" fmla="*/ 166121 w 261668"/>
              <a:gd name="connsiteY7" fmla="*/ 9031 h 261668"/>
              <a:gd name="connsiteX8" fmla="*/ 154637 w 261668"/>
              <a:gd name="connsiteY8" fmla="*/ 0 h 261668"/>
              <a:gd name="connsiteX9" fmla="*/ 107031 w 261668"/>
              <a:gd name="connsiteY9" fmla="*/ 0 h 261668"/>
              <a:gd name="connsiteX10" fmla="*/ 95547 w 261668"/>
              <a:gd name="connsiteY10" fmla="*/ 9031 h 261668"/>
              <a:gd name="connsiteX11" fmla="*/ 89861 w 261668"/>
              <a:gd name="connsiteY11" fmla="*/ 31775 h 261668"/>
              <a:gd name="connsiteX12" fmla="*/ 69682 w 261668"/>
              <a:gd name="connsiteY12" fmla="*/ 19734 h 261668"/>
              <a:gd name="connsiteX13" fmla="*/ 55188 w 261668"/>
              <a:gd name="connsiteY13" fmla="*/ 21518 h 261668"/>
              <a:gd name="connsiteX14" fmla="*/ 21518 w 261668"/>
              <a:gd name="connsiteY14" fmla="*/ 55188 h 261668"/>
              <a:gd name="connsiteX15" fmla="*/ 19734 w 261668"/>
              <a:gd name="connsiteY15" fmla="*/ 69682 h 261668"/>
              <a:gd name="connsiteX16" fmla="*/ 31775 w 261668"/>
              <a:gd name="connsiteY16" fmla="*/ 89861 h 261668"/>
              <a:gd name="connsiteX17" fmla="*/ 9031 w 261668"/>
              <a:gd name="connsiteY17" fmla="*/ 95547 h 261668"/>
              <a:gd name="connsiteX18" fmla="*/ 0 w 261668"/>
              <a:gd name="connsiteY18" fmla="*/ 107031 h 261668"/>
              <a:gd name="connsiteX19" fmla="*/ 0 w 261668"/>
              <a:gd name="connsiteY19" fmla="*/ 154637 h 261668"/>
              <a:gd name="connsiteX20" fmla="*/ 9031 w 261668"/>
              <a:gd name="connsiteY20" fmla="*/ 166121 h 261668"/>
              <a:gd name="connsiteX21" fmla="*/ 31775 w 261668"/>
              <a:gd name="connsiteY21" fmla="*/ 171807 h 261668"/>
              <a:gd name="connsiteX22" fmla="*/ 19734 w 261668"/>
              <a:gd name="connsiteY22" fmla="*/ 191987 h 261668"/>
              <a:gd name="connsiteX23" fmla="*/ 21518 w 261668"/>
              <a:gd name="connsiteY23" fmla="*/ 206480 h 261668"/>
              <a:gd name="connsiteX24" fmla="*/ 55188 w 261668"/>
              <a:gd name="connsiteY24" fmla="*/ 240150 h 261668"/>
              <a:gd name="connsiteX25" fmla="*/ 69682 w 261668"/>
              <a:gd name="connsiteY25" fmla="*/ 241934 h 261668"/>
              <a:gd name="connsiteX26" fmla="*/ 89861 w 261668"/>
              <a:gd name="connsiteY26" fmla="*/ 229893 h 261668"/>
              <a:gd name="connsiteX27" fmla="*/ 95547 w 261668"/>
              <a:gd name="connsiteY27" fmla="*/ 252637 h 261668"/>
              <a:gd name="connsiteX28" fmla="*/ 107031 w 261668"/>
              <a:gd name="connsiteY28" fmla="*/ 261668 h 261668"/>
              <a:gd name="connsiteX29" fmla="*/ 154637 w 261668"/>
              <a:gd name="connsiteY29" fmla="*/ 261668 h 261668"/>
              <a:gd name="connsiteX30" fmla="*/ 166121 w 261668"/>
              <a:gd name="connsiteY30" fmla="*/ 252637 h 261668"/>
              <a:gd name="connsiteX31" fmla="*/ 171807 w 261668"/>
              <a:gd name="connsiteY31" fmla="*/ 229893 h 261668"/>
              <a:gd name="connsiteX32" fmla="*/ 191987 w 261668"/>
              <a:gd name="connsiteY32" fmla="*/ 241934 h 261668"/>
              <a:gd name="connsiteX33" fmla="*/ 206480 w 261668"/>
              <a:gd name="connsiteY33" fmla="*/ 240150 h 261668"/>
              <a:gd name="connsiteX34" fmla="*/ 240150 w 261668"/>
              <a:gd name="connsiteY34" fmla="*/ 206480 h 261668"/>
              <a:gd name="connsiteX35" fmla="*/ 241934 w 261668"/>
              <a:gd name="connsiteY35" fmla="*/ 191987 h 261668"/>
              <a:gd name="connsiteX36" fmla="*/ 229893 w 261668"/>
              <a:gd name="connsiteY36" fmla="*/ 171807 h 261668"/>
              <a:gd name="connsiteX37" fmla="*/ 252637 w 261668"/>
              <a:gd name="connsiteY37" fmla="*/ 166121 h 261668"/>
              <a:gd name="connsiteX38" fmla="*/ 261668 w 261668"/>
              <a:gd name="connsiteY38" fmla="*/ 154637 h 261668"/>
              <a:gd name="connsiteX39" fmla="*/ 261668 w 261668"/>
              <a:gd name="connsiteY39" fmla="*/ 107031 h 261668"/>
              <a:gd name="connsiteX40" fmla="*/ 252637 w 261668"/>
              <a:gd name="connsiteY40" fmla="*/ 95547 h 261668"/>
              <a:gd name="connsiteX41" fmla="*/ 130890 w 261668"/>
              <a:gd name="connsiteY41" fmla="*/ 190314 h 261668"/>
              <a:gd name="connsiteX42" fmla="*/ 71465 w 261668"/>
              <a:gd name="connsiteY42" fmla="*/ 130890 h 261668"/>
              <a:gd name="connsiteX43" fmla="*/ 130890 w 261668"/>
              <a:gd name="connsiteY43" fmla="*/ 71465 h 261668"/>
              <a:gd name="connsiteX44" fmla="*/ 190314 w 261668"/>
              <a:gd name="connsiteY44" fmla="*/ 130890 h 261668"/>
              <a:gd name="connsiteX45" fmla="*/ 130890 w 261668"/>
              <a:gd name="connsiteY45" fmla="*/ 190314 h 2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1668" h="261668">
                <a:moveTo>
                  <a:pt x="252637" y="95547"/>
                </a:moveTo>
                <a:lnTo>
                  <a:pt x="229893" y="89861"/>
                </a:lnTo>
                <a:lnTo>
                  <a:pt x="241934" y="69682"/>
                </a:lnTo>
                <a:cubicBezTo>
                  <a:pt x="244722" y="64999"/>
                  <a:pt x="244053" y="58978"/>
                  <a:pt x="240150" y="55188"/>
                </a:cubicBezTo>
                <a:lnTo>
                  <a:pt x="206480" y="21518"/>
                </a:lnTo>
                <a:cubicBezTo>
                  <a:pt x="202578" y="17616"/>
                  <a:pt x="196558" y="16947"/>
                  <a:pt x="191987" y="19734"/>
                </a:cubicBezTo>
                <a:lnTo>
                  <a:pt x="171807" y="31775"/>
                </a:lnTo>
                <a:lnTo>
                  <a:pt x="166121" y="9031"/>
                </a:lnTo>
                <a:cubicBezTo>
                  <a:pt x="164783" y="3791"/>
                  <a:pt x="160100" y="0"/>
                  <a:pt x="154637" y="0"/>
                </a:cubicBezTo>
                <a:lnTo>
                  <a:pt x="107031" y="0"/>
                </a:lnTo>
                <a:cubicBezTo>
                  <a:pt x="101568" y="0"/>
                  <a:pt x="96774" y="3679"/>
                  <a:pt x="95547" y="9031"/>
                </a:cubicBezTo>
                <a:lnTo>
                  <a:pt x="89861" y="31775"/>
                </a:lnTo>
                <a:lnTo>
                  <a:pt x="69682" y="19734"/>
                </a:lnTo>
                <a:cubicBezTo>
                  <a:pt x="64999" y="16947"/>
                  <a:pt x="58978" y="17616"/>
                  <a:pt x="55188" y="21518"/>
                </a:cubicBezTo>
                <a:lnTo>
                  <a:pt x="21518" y="55188"/>
                </a:lnTo>
                <a:cubicBezTo>
                  <a:pt x="17616" y="59090"/>
                  <a:pt x="16947" y="64999"/>
                  <a:pt x="19734" y="69682"/>
                </a:cubicBezTo>
                <a:lnTo>
                  <a:pt x="31775" y="89861"/>
                </a:lnTo>
                <a:lnTo>
                  <a:pt x="9031" y="95547"/>
                </a:lnTo>
                <a:cubicBezTo>
                  <a:pt x="3791" y="96885"/>
                  <a:pt x="0" y="101568"/>
                  <a:pt x="0" y="107031"/>
                </a:cubicBezTo>
                <a:lnTo>
                  <a:pt x="0" y="154637"/>
                </a:lnTo>
                <a:cubicBezTo>
                  <a:pt x="0" y="160100"/>
                  <a:pt x="3679" y="164894"/>
                  <a:pt x="9031" y="166121"/>
                </a:cubicBezTo>
                <a:lnTo>
                  <a:pt x="31775" y="171807"/>
                </a:lnTo>
                <a:lnTo>
                  <a:pt x="19734" y="191987"/>
                </a:lnTo>
                <a:cubicBezTo>
                  <a:pt x="16947" y="196669"/>
                  <a:pt x="17616" y="202690"/>
                  <a:pt x="21518" y="206480"/>
                </a:cubicBezTo>
                <a:lnTo>
                  <a:pt x="55188" y="240150"/>
                </a:lnTo>
                <a:cubicBezTo>
                  <a:pt x="59090" y="243941"/>
                  <a:pt x="64999" y="244722"/>
                  <a:pt x="69682" y="241934"/>
                </a:cubicBezTo>
                <a:lnTo>
                  <a:pt x="89861" y="229893"/>
                </a:lnTo>
                <a:lnTo>
                  <a:pt x="95547" y="252637"/>
                </a:lnTo>
                <a:cubicBezTo>
                  <a:pt x="96885" y="257877"/>
                  <a:pt x="101568" y="261668"/>
                  <a:pt x="107031" y="261668"/>
                </a:cubicBezTo>
                <a:lnTo>
                  <a:pt x="154637" y="261668"/>
                </a:lnTo>
                <a:cubicBezTo>
                  <a:pt x="160100" y="261668"/>
                  <a:pt x="164894" y="257989"/>
                  <a:pt x="166121" y="252637"/>
                </a:cubicBezTo>
                <a:lnTo>
                  <a:pt x="171807" y="229893"/>
                </a:lnTo>
                <a:lnTo>
                  <a:pt x="191987" y="241934"/>
                </a:lnTo>
                <a:cubicBezTo>
                  <a:pt x="196669" y="244722"/>
                  <a:pt x="202690" y="244053"/>
                  <a:pt x="206480" y="240150"/>
                </a:cubicBezTo>
                <a:lnTo>
                  <a:pt x="240150" y="206480"/>
                </a:lnTo>
                <a:cubicBezTo>
                  <a:pt x="244053" y="202578"/>
                  <a:pt x="244722" y="196669"/>
                  <a:pt x="241934" y="191987"/>
                </a:cubicBezTo>
                <a:lnTo>
                  <a:pt x="229893" y="171807"/>
                </a:lnTo>
                <a:lnTo>
                  <a:pt x="252637" y="166121"/>
                </a:lnTo>
                <a:cubicBezTo>
                  <a:pt x="257877" y="164783"/>
                  <a:pt x="261668" y="160100"/>
                  <a:pt x="261668" y="154637"/>
                </a:cubicBezTo>
                <a:lnTo>
                  <a:pt x="261668" y="107031"/>
                </a:lnTo>
                <a:cubicBezTo>
                  <a:pt x="261668" y="101568"/>
                  <a:pt x="257989" y="96885"/>
                  <a:pt x="252637" y="95547"/>
                </a:cubicBezTo>
                <a:close/>
                <a:moveTo>
                  <a:pt x="130890" y="190314"/>
                </a:moveTo>
                <a:cubicBezTo>
                  <a:pt x="98112" y="190314"/>
                  <a:pt x="71465" y="163668"/>
                  <a:pt x="71465" y="130890"/>
                </a:cubicBezTo>
                <a:cubicBezTo>
                  <a:pt x="71465" y="98112"/>
                  <a:pt x="98112" y="71465"/>
                  <a:pt x="130890" y="71465"/>
                </a:cubicBezTo>
                <a:cubicBezTo>
                  <a:pt x="163668" y="71465"/>
                  <a:pt x="190314" y="98112"/>
                  <a:pt x="190314" y="130890"/>
                </a:cubicBezTo>
                <a:cubicBezTo>
                  <a:pt x="190314" y="163668"/>
                  <a:pt x="163668" y="190314"/>
                  <a:pt x="130890" y="190314"/>
                </a:cubicBezTo>
                <a:close/>
              </a:path>
            </a:pathLst>
          </a:custGeom>
          <a:solidFill>
            <a:schemeClr val="bg1"/>
          </a:solidFill>
          <a:ln w="1098" cap="flat">
            <a:noFill/>
            <a:prstDash val="solid"/>
            <a:miter/>
          </a:ln>
        </p:spPr>
        <p:txBody>
          <a:bodyPr rtlCol="0" anchor="ctr"/>
          <a:lstStyle/>
          <a:p>
            <a:pPr defTabSz="914217"/>
            <a:endParaRPr lang="es-MX">
              <a:solidFill>
                <a:srgbClr val="989998"/>
              </a:solidFill>
              <a:latin typeface="Arial" panose="020B0604020202020204" pitchFamily="34" charset="0"/>
              <a:cs typeface="Arial" panose="020B0604020202020204" pitchFamily="34" charset="0"/>
            </a:endParaRPr>
          </a:p>
        </p:txBody>
      </p:sp>
      <p:sp>
        <p:nvSpPr>
          <p:cNvPr id="58" name="Freeform 253">
            <a:extLst>
              <a:ext uri="{FF2B5EF4-FFF2-40B4-BE49-F238E27FC236}">
                <a16:creationId xmlns:a16="http://schemas.microsoft.com/office/drawing/2014/main" id="{B645AD40-D324-E9B4-B5A9-A837ECE3EE50}"/>
              </a:ext>
            </a:extLst>
          </p:cNvPr>
          <p:cNvSpPr>
            <a:spLocks noChangeArrowheads="1"/>
          </p:cNvSpPr>
          <p:nvPr/>
        </p:nvSpPr>
        <p:spPr bwMode="auto">
          <a:xfrm>
            <a:off x="1395326" y="1904501"/>
            <a:ext cx="9908081" cy="535675"/>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9" name="Freeform 254">
            <a:extLst>
              <a:ext uri="{FF2B5EF4-FFF2-40B4-BE49-F238E27FC236}">
                <a16:creationId xmlns:a16="http://schemas.microsoft.com/office/drawing/2014/main" id="{AB52C082-EEA1-DEFD-92C0-E1524F01AAA1}"/>
              </a:ext>
            </a:extLst>
          </p:cNvPr>
          <p:cNvSpPr>
            <a:spLocks noChangeArrowheads="1"/>
          </p:cNvSpPr>
          <p:nvPr/>
        </p:nvSpPr>
        <p:spPr bwMode="auto">
          <a:xfrm>
            <a:off x="5034441" y="1933789"/>
            <a:ext cx="767020" cy="535675"/>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3"/>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2FDB8882-5C28-AFAC-0325-6C70104E21BD}"/>
              </a:ext>
            </a:extLst>
          </p:cNvPr>
          <p:cNvSpPr/>
          <p:nvPr/>
        </p:nvSpPr>
        <p:spPr>
          <a:xfrm>
            <a:off x="2589859" y="1967868"/>
            <a:ext cx="2503092"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Language</a:t>
            </a:r>
          </a:p>
        </p:txBody>
      </p:sp>
      <p:sp>
        <p:nvSpPr>
          <p:cNvPr id="66" name="Freeform 253">
            <a:extLst>
              <a:ext uri="{FF2B5EF4-FFF2-40B4-BE49-F238E27FC236}">
                <a16:creationId xmlns:a16="http://schemas.microsoft.com/office/drawing/2014/main" id="{098BFD8F-122B-0AB0-0FA8-B5575C784F61}"/>
              </a:ext>
            </a:extLst>
          </p:cNvPr>
          <p:cNvSpPr>
            <a:spLocks noChangeArrowheads="1"/>
          </p:cNvSpPr>
          <p:nvPr/>
        </p:nvSpPr>
        <p:spPr bwMode="auto">
          <a:xfrm>
            <a:off x="1395326" y="4807184"/>
            <a:ext cx="9891764" cy="475622"/>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7" name="Freeform 254">
            <a:extLst>
              <a:ext uri="{FF2B5EF4-FFF2-40B4-BE49-F238E27FC236}">
                <a16:creationId xmlns:a16="http://schemas.microsoft.com/office/drawing/2014/main" id="{4A559F39-5993-CC08-A40C-8191F6BBA64F}"/>
              </a:ext>
            </a:extLst>
          </p:cNvPr>
          <p:cNvSpPr>
            <a:spLocks noChangeArrowheads="1"/>
          </p:cNvSpPr>
          <p:nvPr/>
        </p:nvSpPr>
        <p:spPr bwMode="auto">
          <a:xfrm>
            <a:off x="5034441" y="4823285"/>
            <a:ext cx="791836" cy="490001"/>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2">
              <a:lumMod val="40000"/>
              <a:lumOff val="60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E0F01D2F-D2F3-54F6-1428-050439986E21}"/>
              </a:ext>
            </a:extLst>
          </p:cNvPr>
          <p:cNvSpPr/>
          <p:nvPr/>
        </p:nvSpPr>
        <p:spPr>
          <a:xfrm>
            <a:off x="2589860" y="4839097"/>
            <a:ext cx="2503091"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Some key players</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76" name="TextBox 75">
            <a:extLst>
              <a:ext uri="{FF2B5EF4-FFF2-40B4-BE49-F238E27FC236}">
                <a16:creationId xmlns:a16="http://schemas.microsoft.com/office/drawing/2014/main" id="{EB776376-5F5E-9CF0-2219-F65F0A2BAEF9}"/>
              </a:ext>
            </a:extLst>
          </p:cNvPr>
          <p:cNvSpPr txBox="1"/>
          <p:nvPr/>
        </p:nvSpPr>
        <p:spPr>
          <a:xfrm>
            <a:off x="5907839" y="2027273"/>
            <a:ext cx="5251189" cy="307777"/>
          </a:xfrm>
          <a:prstGeom prst="rect">
            <a:avLst/>
          </a:prstGeom>
          <a:noFill/>
        </p:spPr>
        <p:txBody>
          <a:bodyPr wrap="square" rtlCol="0">
            <a:spAutoFit/>
          </a:bodyPr>
          <a:lstStyle/>
          <a:p>
            <a:r>
              <a:rPr lang="en-US" sz="1400" b="1" dirty="0"/>
              <a:t>Recognize and use core concepts and specialized terms</a:t>
            </a:r>
          </a:p>
        </p:txBody>
      </p:sp>
      <p:sp>
        <p:nvSpPr>
          <p:cNvPr id="80" name="TextBox 79">
            <a:extLst>
              <a:ext uri="{FF2B5EF4-FFF2-40B4-BE49-F238E27FC236}">
                <a16:creationId xmlns:a16="http://schemas.microsoft.com/office/drawing/2014/main" id="{01B0B8C9-7433-DEF5-9EA6-9DC7A0D6ED88}"/>
              </a:ext>
            </a:extLst>
          </p:cNvPr>
          <p:cNvSpPr txBox="1"/>
          <p:nvPr/>
        </p:nvSpPr>
        <p:spPr>
          <a:xfrm>
            <a:off x="5907840" y="4007806"/>
            <a:ext cx="5296519" cy="523220"/>
          </a:xfrm>
          <a:prstGeom prst="rect">
            <a:avLst/>
          </a:prstGeom>
          <a:noFill/>
        </p:spPr>
        <p:txBody>
          <a:bodyPr wrap="square" rtlCol="0">
            <a:spAutoFit/>
          </a:bodyPr>
          <a:lstStyle/>
          <a:p>
            <a:r>
              <a:rPr lang="en-US" sz="1400" b="1" dirty="0"/>
              <a:t>Each major player’s goals and activities in this area</a:t>
            </a:r>
          </a:p>
          <a:p>
            <a:r>
              <a:rPr lang="en-US" sz="1400" b="1" dirty="0"/>
              <a:t> (e.g. payers, providers, employers)</a:t>
            </a:r>
          </a:p>
        </p:txBody>
      </p:sp>
      <p:sp>
        <p:nvSpPr>
          <p:cNvPr id="81" name="TextBox 80">
            <a:extLst>
              <a:ext uri="{FF2B5EF4-FFF2-40B4-BE49-F238E27FC236}">
                <a16:creationId xmlns:a16="http://schemas.microsoft.com/office/drawing/2014/main" id="{47356558-4963-5F16-E660-C17B840ED39D}"/>
              </a:ext>
            </a:extLst>
          </p:cNvPr>
          <p:cNvSpPr txBox="1"/>
          <p:nvPr/>
        </p:nvSpPr>
        <p:spPr>
          <a:xfrm>
            <a:off x="5907840" y="4812946"/>
            <a:ext cx="5296519" cy="523220"/>
          </a:xfrm>
          <a:prstGeom prst="rect">
            <a:avLst/>
          </a:prstGeom>
          <a:noFill/>
        </p:spPr>
        <p:txBody>
          <a:bodyPr wrap="square" rtlCol="0">
            <a:spAutoFit/>
          </a:bodyPr>
          <a:lstStyle/>
          <a:p>
            <a:r>
              <a:rPr lang="en-US" sz="1400" b="1" dirty="0"/>
              <a:t>A handful of  anchor organizations/ people/ information sources to know</a:t>
            </a:r>
          </a:p>
        </p:txBody>
      </p:sp>
      <p:sp>
        <p:nvSpPr>
          <p:cNvPr id="13" name="Freeform 253">
            <a:extLst>
              <a:ext uri="{FF2B5EF4-FFF2-40B4-BE49-F238E27FC236}">
                <a16:creationId xmlns:a16="http://schemas.microsoft.com/office/drawing/2014/main" id="{06A5DF61-AFC2-9600-BC6B-BC537920AF9A}"/>
              </a:ext>
            </a:extLst>
          </p:cNvPr>
          <p:cNvSpPr>
            <a:spLocks noChangeArrowheads="1"/>
          </p:cNvSpPr>
          <p:nvPr/>
        </p:nvSpPr>
        <p:spPr bwMode="auto">
          <a:xfrm>
            <a:off x="1395325" y="2592613"/>
            <a:ext cx="9908081" cy="529228"/>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 name="Freeform 254">
            <a:extLst>
              <a:ext uri="{FF2B5EF4-FFF2-40B4-BE49-F238E27FC236}">
                <a16:creationId xmlns:a16="http://schemas.microsoft.com/office/drawing/2014/main" id="{A6B7F5DF-47E2-E8C2-88B4-4D9DC94E69E8}"/>
              </a:ext>
            </a:extLst>
          </p:cNvPr>
          <p:cNvSpPr>
            <a:spLocks noChangeArrowheads="1"/>
          </p:cNvSpPr>
          <p:nvPr/>
        </p:nvSpPr>
        <p:spPr bwMode="auto">
          <a:xfrm>
            <a:off x="5034441" y="2590676"/>
            <a:ext cx="794744" cy="531165"/>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1"/>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F72453C-60FA-2571-2BC4-B35EA69272A1}"/>
              </a:ext>
            </a:extLst>
          </p:cNvPr>
          <p:cNvSpPr/>
          <p:nvPr/>
        </p:nvSpPr>
        <p:spPr>
          <a:xfrm>
            <a:off x="2853719" y="2625592"/>
            <a:ext cx="1975373"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High-level trends</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9F4D475C-38AC-DA85-3E32-1B0EEE47464B}"/>
              </a:ext>
            </a:extLst>
          </p:cNvPr>
          <p:cNvSpPr txBox="1"/>
          <p:nvPr/>
        </p:nvSpPr>
        <p:spPr>
          <a:xfrm>
            <a:off x="5907838" y="2596016"/>
            <a:ext cx="5251190" cy="523220"/>
          </a:xfrm>
          <a:prstGeom prst="rect">
            <a:avLst/>
          </a:prstGeom>
          <a:noFill/>
        </p:spPr>
        <p:txBody>
          <a:bodyPr wrap="square" rtlCol="0">
            <a:spAutoFit/>
          </a:bodyPr>
          <a:lstStyle/>
          <a:p>
            <a:r>
              <a:rPr lang="en-US" sz="1400" b="1" dirty="0"/>
              <a:t>Know the big patterns and trends: Utilization, investment, reimbursement, regulation</a:t>
            </a:r>
          </a:p>
        </p:txBody>
      </p:sp>
      <p:sp>
        <p:nvSpPr>
          <p:cNvPr id="4" name="Freeform 253">
            <a:extLst>
              <a:ext uri="{FF2B5EF4-FFF2-40B4-BE49-F238E27FC236}">
                <a16:creationId xmlns:a16="http://schemas.microsoft.com/office/drawing/2014/main" id="{B2881BE5-9AB5-416E-5175-6FD12C9137C9}"/>
              </a:ext>
            </a:extLst>
          </p:cNvPr>
          <p:cNvSpPr>
            <a:spLocks noChangeArrowheads="1"/>
          </p:cNvSpPr>
          <p:nvPr/>
        </p:nvSpPr>
        <p:spPr bwMode="auto">
          <a:xfrm>
            <a:off x="1411643" y="3254420"/>
            <a:ext cx="9891763" cy="490001"/>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 name="Freeform 254">
            <a:extLst>
              <a:ext uri="{FF2B5EF4-FFF2-40B4-BE49-F238E27FC236}">
                <a16:creationId xmlns:a16="http://schemas.microsoft.com/office/drawing/2014/main" id="{D229051C-E6FA-26E5-DECB-1465CE2D40BE}"/>
              </a:ext>
            </a:extLst>
          </p:cNvPr>
          <p:cNvSpPr>
            <a:spLocks noChangeArrowheads="1"/>
          </p:cNvSpPr>
          <p:nvPr/>
        </p:nvSpPr>
        <p:spPr bwMode="auto">
          <a:xfrm>
            <a:off x="5034441" y="3255680"/>
            <a:ext cx="798804" cy="491426"/>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2"/>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52DE84F-A899-7FC7-75DF-A34DFD147A56}"/>
              </a:ext>
            </a:extLst>
          </p:cNvPr>
          <p:cNvSpPr/>
          <p:nvPr/>
        </p:nvSpPr>
        <p:spPr>
          <a:xfrm>
            <a:off x="2321984" y="3316813"/>
            <a:ext cx="3071479"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Market diplomacy</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C1D2C8EF-6C69-8894-C9D8-958ADB9E7E0C}"/>
              </a:ext>
            </a:extLst>
          </p:cNvPr>
          <p:cNvSpPr txBox="1"/>
          <p:nvPr/>
        </p:nvSpPr>
        <p:spPr>
          <a:xfrm>
            <a:off x="5924158" y="3254319"/>
            <a:ext cx="5204989" cy="523220"/>
          </a:xfrm>
          <a:prstGeom prst="rect">
            <a:avLst/>
          </a:prstGeom>
          <a:noFill/>
        </p:spPr>
        <p:txBody>
          <a:bodyPr wrap="square" rtlCol="0">
            <a:spAutoFit/>
          </a:bodyPr>
          <a:lstStyle/>
          <a:p>
            <a:r>
              <a:rPr lang="en-US" sz="1400" b="1" dirty="0"/>
              <a:t>Areas of high sensitivity, major topics. Develop a set of informed, yet non-controversial, talking points</a:t>
            </a:r>
          </a:p>
        </p:txBody>
      </p:sp>
      <p:sp>
        <p:nvSpPr>
          <p:cNvPr id="8" name="CuadroTexto 1">
            <a:extLst>
              <a:ext uri="{FF2B5EF4-FFF2-40B4-BE49-F238E27FC236}">
                <a16:creationId xmlns:a16="http://schemas.microsoft.com/office/drawing/2014/main" id="{EE4F15C8-7D8B-E619-EB8F-ABB7BDE422E6}"/>
              </a:ext>
            </a:extLst>
          </p:cNvPr>
          <p:cNvSpPr txBox="1"/>
          <p:nvPr/>
        </p:nvSpPr>
        <p:spPr>
          <a:xfrm>
            <a:off x="703470" y="1737035"/>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01</a:t>
            </a:r>
          </a:p>
        </p:txBody>
      </p:sp>
      <p:sp>
        <p:nvSpPr>
          <p:cNvPr id="11" name="CuadroTexto 361">
            <a:extLst>
              <a:ext uri="{FF2B5EF4-FFF2-40B4-BE49-F238E27FC236}">
                <a16:creationId xmlns:a16="http://schemas.microsoft.com/office/drawing/2014/main" id="{B9518275-09B6-AC92-635E-BD647648207A}"/>
              </a:ext>
            </a:extLst>
          </p:cNvPr>
          <p:cNvSpPr txBox="1"/>
          <p:nvPr/>
        </p:nvSpPr>
        <p:spPr>
          <a:xfrm>
            <a:off x="703470" y="2442456"/>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02</a:t>
            </a:r>
          </a:p>
        </p:txBody>
      </p:sp>
      <p:sp>
        <p:nvSpPr>
          <p:cNvPr id="12" name="CuadroTexto 362">
            <a:extLst>
              <a:ext uri="{FF2B5EF4-FFF2-40B4-BE49-F238E27FC236}">
                <a16:creationId xmlns:a16="http://schemas.microsoft.com/office/drawing/2014/main" id="{0D23EB5C-A2E7-0F6F-D0B8-EA99806AE120}"/>
              </a:ext>
            </a:extLst>
          </p:cNvPr>
          <p:cNvSpPr txBox="1"/>
          <p:nvPr/>
        </p:nvSpPr>
        <p:spPr>
          <a:xfrm>
            <a:off x="703470" y="3788835"/>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04</a:t>
            </a:r>
          </a:p>
        </p:txBody>
      </p:sp>
      <p:sp>
        <p:nvSpPr>
          <p:cNvPr id="17" name="CuadroTexto 362">
            <a:extLst>
              <a:ext uri="{FF2B5EF4-FFF2-40B4-BE49-F238E27FC236}">
                <a16:creationId xmlns:a16="http://schemas.microsoft.com/office/drawing/2014/main" id="{87862ABB-E729-BB56-FA2D-17A2E0E7F24E}"/>
              </a:ext>
            </a:extLst>
          </p:cNvPr>
          <p:cNvSpPr txBox="1"/>
          <p:nvPr/>
        </p:nvSpPr>
        <p:spPr>
          <a:xfrm>
            <a:off x="703470" y="4585399"/>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05</a:t>
            </a:r>
          </a:p>
        </p:txBody>
      </p:sp>
      <p:sp>
        <p:nvSpPr>
          <p:cNvPr id="18" name="CuadroTexto 1">
            <a:extLst>
              <a:ext uri="{FF2B5EF4-FFF2-40B4-BE49-F238E27FC236}">
                <a16:creationId xmlns:a16="http://schemas.microsoft.com/office/drawing/2014/main" id="{22234B16-C08A-5796-8ED4-C3848E881FD7}"/>
              </a:ext>
            </a:extLst>
          </p:cNvPr>
          <p:cNvSpPr txBox="1"/>
          <p:nvPr/>
        </p:nvSpPr>
        <p:spPr>
          <a:xfrm>
            <a:off x="703470" y="3216532"/>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03</a:t>
            </a:r>
          </a:p>
        </p:txBody>
      </p:sp>
      <p:sp>
        <p:nvSpPr>
          <p:cNvPr id="19" name="CuadroTexto 362">
            <a:extLst>
              <a:ext uri="{FF2B5EF4-FFF2-40B4-BE49-F238E27FC236}">
                <a16:creationId xmlns:a16="http://schemas.microsoft.com/office/drawing/2014/main" id="{893B0529-9199-952F-C1A8-259888C28163}"/>
              </a:ext>
            </a:extLst>
          </p:cNvPr>
          <p:cNvSpPr txBox="1"/>
          <p:nvPr/>
        </p:nvSpPr>
        <p:spPr>
          <a:xfrm>
            <a:off x="1024519" y="5631520"/>
            <a:ext cx="10723533" cy="338554"/>
          </a:xfrm>
          <a:prstGeom prst="rect">
            <a:avLst/>
          </a:prstGeom>
          <a:noFill/>
        </p:spPr>
        <p:txBody>
          <a:bodyPr wrap="square" rtlCol="0">
            <a:spAutoFit/>
          </a:bodyPr>
          <a:lstStyle/>
          <a:p>
            <a:r>
              <a:rPr lang="en-US" sz="1600" i="1">
                <a:solidFill>
                  <a:schemeClr val="tx2"/>
                </a:solidFill>
                <a:latin typeface="Arial" panose="020B0604020202020204" pitchFamily="34" charset="0"/>
                <a:ea typeface="Lato" charset="0"/>
                <a:cs typeface="Arial" panose="020B0604020202020204" pitchFamily="34" charset="0"/>
              </a:rPr>
              <a:t>Appendix: A short, current reading list of additional, optional deep dives</a:t>
            </a:r>
          </a:p>
        </p:txBody>
      </p:sp>
    </p:spTree>
    <p:extLst>
      <p:ext uri="{BB962C8B-B14F-4D97-AF65-F5344CB8AC3E}">
        <p14:creationId xmlns:p14="http://schemas.microsoft.com/office/powerpoint/2010/main" val="412625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189A-30B6-ACC7-4D82-D451ED056D78}"/>
              </a:ext>
            </a:extLst>
          </p:cNvPr>
          <p:cNvSpPr>
            <a:spLocks noGrp="1"/>
          </p:cNvSpPr>
          <p:nvPr>
            <p:ph type="title"/>
          </p:nvPr>
        </p:nvSpPr>
        <p:spPr/>
        <p:txBody>
          <a:bodyPr/>
          <a:lstStyle/>
          <a:p>
            <a:r>
              <a:rPr lang="en-US" dirty="0"/>
              <a:t>Section 04</a:t>
            </a:r>
          </a:p>
        </p:txBody>
      </p:sp>
      <p:sp>
        <p:nvSpPr>
          <p:cNvPr id="3" name="Text Placeholder 2">
            <a:extLst>
              <a:ext uri="{FF2B5EF4-FFF2-40B4-BE49-F238E27FC236}">
                <a16:creationId xmlns:a16="http://schemas.microsoft.com/office/drawing/2014/main" id="{B6EF22D4-01E5-17CA-BEAD-221CC9775A6D}"/>
              </a:ext>
            </a:extLst>
          </p:cNvPr>
          <p:cNvSpPr>
            <a:spLocks noGrp="1"/>
          </p:cNvSpPr>
          <p:nvPr>
            <p:ph type="body" idx="1"/>
          </p:nvPr>
        </p:nvSpPr>
        <p:spPr/>
        <p:txBody>
          <a:bodyPr>
            <a:normAutofit/>
          </a:bodyPr>
          <a:lstStyle/>
          <a:p>
            <a:pPr marR="0" lvl="0">
              <a:tabLst>
                <a:tab pos="457200" algn="l"/>
              </a:tabLst>
            </a:pPr>
            <a:r>
              <a:rPr lang="en-US">
                <a:effectLst/>
                <a:latin typeface="Arial" panose="020B0604020202020204" pitchFamily="34" charset="0"/>
                <a:ea typeface="Lato Light" panose="020F0302020204030204" pitchFamily="34" charset="0"/>
                <a:cs typeface="Arial" panose="020B0604020202020204" pitchFamily="34" charset="0"/>
              </a:rPr>
              <a:t>Focus areas by sector</a:t>
            </a:r>
            <a:endParaRPr lang="en-US" sz="2400">
              <a:effectLst/>
              <a:latin typeface="Arial" panose="020B0604020202020204" pitchFamily="34" charset="0"/>
              <a:ea typeface="Lato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417619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AF1B-94ED-0B24-60F5-6C30C8FED632}"/>
              </a:ext>
            </a:extLst>
          </p:cNvPr>
          <p:cNvSpPr>
            <a:spLocks noGrp="1"/>
          </p:cNvSpPr>
          <p:nvPr>
            <p:ph type="title"/>
          </p:nvPr>
        </p:nvSpPr>
        <p:spPr/>
        <p:txBody>
          <a:bodyPr>
            <a:normAutofit/>
          </a:bodyPr>
          <a:lstStyle/>
          <a:p>
            <a:r>
              <a:rPr lang="en-US" sz="3600"/>
              <a:t>The evergreen focus areas of pharma</a:t>
            </a:r>
            <a:endParaRPr lang="en-US"/>
          </a:p>
        </p:txBody>
      </p:sp>
      <p:sp>
        <p:nvSpPr>
          <p:cNvPr id="10" name="TextBox 9">
            <a:extLst>
              <a:ext uri="{FF2B5EF4-FFF2-40B4-BE49-F238E27FC236}">
                <a16:creationId xmlns:a16="http://schemas.microsoft.com/office/drawing/2014/main" id="{9BF9D0B9-0440-4A99-34EF-B7804FB9A12E}"/>
              </a:ext>
            </a:extLst>
          </p:cNvPr>
          <p:cNvSpPr txBox="1"/>
          <p:nvPr/>
        </p:nvSpPr>
        <p:spPr>
          <a:xfrm>
            <a:off x="2246109" y="1249557"/>
            <a:ext cx="8132627" cy="369332"/>
          </a:xfrm>
          <a:prstGeom prst="rect">
            <a:avLst/>
          </a:prstGeom>
          <a:noFill/>
        </p:spPr>
        <p:txBody>
          <a:bodyPr wrap="square" rtlCol="0">
            <a:spAutoFit/>
          </a:bodyPr>
          <a:lstStyle/>
          <a:p>
            <a:r>
              <a:rPr lang="en-US" b="1"/>
              <a:t>General management team </a:t>
            </a:r>
            <a:r>
              <a:rPr lang="en-US" b="1">
                <a:solidFill>
                  <a:schemeClr val="accent2"/>
                </a:solidFill>
              </a:rPr>
              <a:t>evergreen</a:t>
            </a:r>
            <a:r>
              <a:rPr lang="en-US" b="1"/>
              <a:t> priorities </a:t>
            </a:r>
            <a:r>
              <a:rPr lang="en-US"/>
              <a:t>(current issues up next)</a:t>
            </a:r>
          </a:p>
        </p:txBody>
      </p:sp>
      <p:sp>
        <p:nvSpPr>
          <p:cNvPr id="3" name="Freeform 246">
            <a:extLst>
              <a:ext uri="{FF2B5EF4-FFF2-40B4-BE49-F238E27FC236}">
                <a16:creationId xmlns:a16="http://schemas.microsoft.com/office/drawing/2014/main" id="{74D9C1FC-F8FE-4AA1-DF1F-06FD9F3BC160}"/>
              </a:ext>
            </a:extLst>
          </p:cNvPr>
          <p:cNvSpPr>
            <a:spLocks noChangeArrowheads="1"/>
          </p:cNvSpPr>
          <p:nvPr/>
        </p:nvSpPr>
        <p:spPr bwMode="auto">
          <a:xfrm>
            <a:off x="2172966" y="1921275"/>
            <a:ext cx="3514581" cy="907303"/>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 name="Freeform 247">
            <a:extLst>
              <a:ext uri="{FF2B5EF4-FFF2-40B4-BE49-F238E27FC236}">
                <a16:creationId xmlns:a16="http://schemas.microsoft.com/office/drawing/2014/main" id="{FAEF441F-655F-53FD-947E-BD3B9B77DB9E}"/>
              </a:ext>
            </a:extLst>
          </p:cNvPr>
          <p:cNvSpPr>
            <a:spLocks noChangeArrowheads="1"/>
          </p:cNvSpPr>
          <p:nvPr/>
        </p:nvSpPr>
        <p:spPr bwMode="auto">
          <a:xfrm>
            <a:off x="2179043" y="1928792"/>
            <a:ext cx="1382906" cy="907303"/>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1"/>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 name="Freeform 246">
            <a:extLst>
              <a:ext uri="{FF2B5EF4-FFF2-40B4-BE49-F238E27FC236}">
                <a16:creationId xmlns:a16="http://schemas.microsoft.com/office/drawing/2014/main" id="{486726EA-EA88-96C3-A215-BE51C53249A3}"/>
              </a:ext>
            </a:extLst>
          </p:cNvPr>
          <p:cNvSpPr>
            <a:spLocks noChangeArrowheads="1"/>
          </p:cNvSpPr>
          <p:nvPr/>
        </p:nvSpPr>
        <p:spPr bwMode="auto">
          <a:xfrm>
            <a:off x="2155392" y="2920305"/>
            <a:ext cx="3514581" cy="907303"/>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 name="Freeform 247">
            <a:extLst>
              <a:ext uri="{FF2B5EF4-FFF2-40B4-BE49-F238E27FC236}">
                <a16:creationId xmlns:a16="http://schemas.microsoft.com/office/drawing/2014/main" id="{5F20ACE5-DD54-FEE9-E1DC-F66812AF97E4}"/>
              </a:ext>
            </a:extLst>
          </p:cNvPr>
          <p:cNvSpPr>
            <a:spLocks noChangeArrowheads="1"/>
          </p:cNvSpPr>
          <p:nvPr/>
        </p:nvSpPr>
        <p:spPr bwMode="auto">
          <a:xfrm>
            <a:off x="2155392" y="2920305"/>
            <a:ext cx="1382906" cy="907303"/>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2"/>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 name="Freeform 246">
            <a:extLst>
              <a:ext uri="{FF2B5EF4-FFF2-40B4-BE49-F238E27FC236}">
                <a16:creationId xmlns:a16="http://schemas.microsoft.com/office/drawing/2014/main" id="{44994FC3-3179-00F9-C568-92FEA6A8324B}"/>
              </a:ext>
            </a:extLst>
          </p:cNvPr>
          <p:cNvSpPr>
            <a:spLocks noChangeArrowheads="1"/>
          </p:cNvSpPr>
          <p:nvPr/>
        </p:nvSpPr>
        <p:spPr bwMode="auto">
          <a:xfrm>
            <a:off x="2155392" y="3917832"/>
            <a:ext cx="3514581" cy="907303"/>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 name="Freeform 247">
            <a:extLst>
              <a:ext uri="{FF2B5EF4-FFF2-40B4-BE49-F238E27FC236}">
                <a16:creationId xmlns:a16="http://schemas.microsoft.com/office/drawing/2014/main" id="{CAC363CB-2E85-696D-6447-4F5C2B90EA56}"/>
              </a:ext>
            </a:extLst>
          </p:cNvPr>
          <p:cNvSpPr>
            <a:spLocks noChangeArrowheads="1"/>
          </p:cNvSpPr>
          <p:nvPr/>
        </p:nvSpPr>
        <p:spPr bwMode="auto">
          <a:xfrm>
            <a:off x="2155392" y="3917832"/>
            <a:ext cx="1382906" cy="907303"/>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3"/>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 name="Freeform 246">
            <a:extLst>
              <a:ext uri="{FF2B5EF4-FFF2-40B4-BE49-F238E27FC236}">
                <a16:creationId xmlns:a16="http://schemas.microsoft.com/office/drawing/2014/main" id="{8FC4FE92-C903-38F3-E00E-DF0FB6FF2D7A}"/>
              </a:ext>
            </a:extLst>
          </p:cNvPr>
          <p:cNvSpPr>
            <a:spLocks noChangeArrowheads="1"/>
          </p:cNvSpPr>
          <p:nvPr/>
        </p:nvSpPr>
        <p:spPr bwMode="auto">
          <a:xfrm>
            <a:off x="2151126" y="4981580"/>
            <a:ext cx="3514581" cy="907303"/>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 name="Freeform 247">
            <a:extLst>
              <a:ext uri="{FF2B5EF4-FFF2-40B4-BE49-F238E27FC236}">
                <a16:creationId xmlns:a16="http://schemas.microsoft.com/office/drawing/2014/main" id="{F0A032D3-7F32-D38B-0918-B5AB5E5F79D2}"/>
              </a:ext>
            </a:extLst>
          </p:cNvPr>
          <p:cNvSpPr>
            <a:spLocks noChangeArrowheads="1"/>
          </p:cNvSpPr>
          <p:nvPr/>
        </p:nvSpPr>
        <p:spPr bwMode="auto">
          <a:xfrm>
            <a:off x="2138564" y="4981581"/>
            <a:ext cx="1382906" cy="907303"/>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4"/>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 name="Freeform 246">
            <a:extLst>
              <a:ext uri="{FF2B5EF4-FFF2-40B4-BE49-F238E27FC236}">
                <a16:creationId xmlns:a16="http://schemas.microsoft.com/office/drawing/2014/main" id="{787BEEC5-26C5-AA0E-7684-981A1E1F87C9}"/>
              </a:ext>
            </a:extLst>
          </p:cNvPr>
          <p:cNvSpPr>
            <a:spLocks noChangeArrowheads="1"/>
          </p:cNvSpPr>
          <p:nvPr/>
        </p:nvSpPr>
        <p:spPr bwMode="auto">
          <a:xfrm>
            <a:off x="6173211" y="1922777"/>
            <a:ext cx="3514581" cy="907303"/>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 name="Freeform 247">
            <a:extLst>
              <a:ext uri="{FF2B5EF4-FFF2-40B4-BE49-F238E27FC236}">
                <a16:creationId xmlns:a16="http://schemas.microsoft.com/office/drawing/2014/main" id="{CAE7995D-E9D1-2CD8-E126-D99D5DBF0224}"/>
              </a:ext>
            </a:extLst>
          </p:cNvPr>
          <p:cNvSpPr>
            <a:spLocks noChangeArrowheads="1"/>
          </p:cNvSpPr>
          <p:nvPr/>
        </p:nvSpPr>
        <p:spPr bwMode="auto">
          <a:xfrm>
            <a:off x="6173211" y="1922777"/>
            <a:ext cx="1382906" cy="907303"/>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5"/>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7" name="Freeform 246">
            <a:extLst>
              <a:ext uri="{FF2B5EF4-FFF2-40B4-BE49-F238E27FC236}">
                <a16:creationId xmlns:a16="http://schemas.microsoft.com/office/drawing/2014/main" id="{849F6F97-7D3B-F10F-DF61-F85296C79FBE}"/>
              </a:ext>
            </a:extLst>
          </p:cNvPr>
          <p:cNvSpPr>
            <a:spLocks noChangeArrowheads="1"/>
          </p:cNvSpPr>
          <p:nvPr/>
        </p:nvSpPr>
        <p:spPr bwMode="auto">
          <a:xfrm>
            <a:off x="6173212" y="2920305"/>
            <a:ext cx="3448834" cy="1881101"/>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9" name="Freeform 247">
            <a:extLst>
              <a:ext uri="{FF2B5EF4-FFF2-40B4-BE49-F238E27FC236}">
                <a16:creationId xmlns:a16="http://schemas.microsoft.com/office/drawing/2014/main" id="{38761DE7-673F-3178-ACE2-E7F207D2EDCD}"/>
              </a:ext>
            </a:extLst>
          </p:cNvPr>
          <p:cNvSpPr>
            <a:spLocks noChangeArrowheads="1"/>
          </p:cNvSpPr>
          <p:nvPr/>
        </p:nvSpPr>
        <p:spPr bwMode="auto">
          <a:xfrm>
            <a:off x="6173211" y="3431747"/>
            <a:ext cx="1382906" cy="907303"/>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3">
              <a:lumMod val="60000"/>
              <a:lumOff val="40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3" name="Freeform 246">
            <a:extLst>
              <a:ext uri="{FF2B5EF4-FFF2-40B4-BE49-F238E27FC236}">
                <a16:creationId xmlns:a16="http://schemas.microsoft.com/office/drawing/2014/main" id="{4F3F97E4-1D17-B6C4-B28A-A71B52D34654}"/>
              </a:ext>
            </a:extLst>
          </p:cNvPr>
          <p:cNvSpPr>
            <a:spLocks noChangeArrowheads="1"/>
          </p:cNvSpPr>
          <p:nvPr/>
        </p:nvSpPr>
        <p:spPr bwMode="auto">
          <a:xfrm>
            <a:off x="6173211" y="4915359"/>
            <a:ext cx="3514581" cy="907303"/>
          </a:xfrm>
          <a:custGeom>
            <a:avLst/>
            <a:gdLst>
              <a:gd name="T0" fmla="*/ 6188 w 6356"/>
              <a:gd name="T1" fmla="*/ 0 h 1641"/>
              <a:gd name="T2" fmla="*/ 6188 w 6356"/>
              <a:gd name="T3" fmla="*/ 0 h 1641"/>
              <a:gd name="T4" fmla="*/ 186 w 6356"/>
              <a:gd name="T5" fmla="*/ 0 h 1641"/>
              <a:gd name="T6" fmla="*/ 0 w 6356"/>
              <a:gd name="T7" fmla="*/ 186 h 1641"/>
              <a:gd name="T8" fmla="*/ 0 w 6356"/>
              <a:gd name="T9" fmla="*/ 1454 h 1641"/>
              <a:gd name="T10" fmla="*/ 186 w 6356"/>
              <a:gd name="T11" fmla="*/ 1640 h 1641"/>
              <a:gd name="T12" fmla="*/ 6188 w 6356"/>
              <a:gd name="T13" fmla="*/ 1640 h 1641"/>
              <a:gd name="T14" fmla="*/ 6355 w 6356"/>
              <a:gd name="T15" fmla="*/ 1454 h 1641"/>
              <a:gd name="T16" fmla="*/ 6355 w 6356"/>
              <a:gd name="T17" fmla="*/ 186 h 1641"/>
              <a:gd name="T18" fmla="*/ 6188 w 6356"/>
              <a:gd name="T1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6" h="1641">
                <a:moveTo>
                  <a:pt x="6188" y="0"/>
                </a:moveTo>
                <a:lnTo>
                  <a:pt x="6188" y="0"/>
                </a:lnTo>
                <a:cubicBezTo>
                  <a:pt x="186" y="0"/>
                  <a:pt x="186" y="0"/>
                  <a:pt x="186" y="0"/>
                </a:cubicBezTo>
                <a:cubicBezTo>
                  <a:pt x="74" y="0"/>
                  <a:pt x="0" y="93"/>
                  <a:pt x="0" y="186"/>
                </a:cubicBezTo>
                <a:cubicBezTo>
                  <a:pt x="0" y="1454"/>
                  <a:pt x="0" y="1454"/>
                  <a:pt x="0" y="1454"/>
                </a:cubicBezTo>
                <a:cubicBezTo>
                  <a:pt x="0" y="1566"/>
                  <a:pt x="74" y="1640"/>
                  <a:pt x="186" y="1640"/>
                </a:cubicBezTo>
                <a:cubicBezTo>
                  <a:pt x="6188" y="1640"/>
                  <a:pt x="6188" y="1640"/>
                  <a:pt x="6188" y="1640"/>
                </a:cubicBezTo>
                <a:cubicBezTo>
                  <a:pt x="6281" y="1640"/>
                  <a:pt x="6355" y="1566"/>
                  <a:pt x="6355" y="1454"/>
                </a:cubicBezTo>
                <a:cubicBezTo>
                  <a:pt x="6355" y="186"/>
                  <a:pt x="6355" y="186"/>
                  <a:pt x="6355" y="186"/>
                </a:cubicBezTo>
                <a:cubicBezTo>
                  <a:pt x="6355" y="93"/>
                  <a:pt x="6281" y="0"/>
                  <a:pt x="6188" y="0"/>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4" name="Freeform 247">
            <a:extLst>
              <a:ext uri="{FF2B5EF4-FFF2-40B4-BE49-F238E27FC236}">
                <a16:creationId xmlns:a16="http://schemas.microsoft.com/office/drawing/2014/main" id="{1634ED1B-736D-307D-97FB-D18DC03EFD20}"/>
              </a:ext>
            </a:extLst>
          </p:cNvPr>
          <p:cNvSpPr>
            <a:spLocks noChangeArrowheads="1"/>
          </p:cNvSpPr>
          <p:nvPr/>
        </p:nvSpPr>
        <p:spPr bwMode="auto">
          <a:xfrm>
            <a:off x="6173211" y="4915359"/>
            <a:ext cx="1382906" cy="907303"/>
          </a:xfrm>
          <a:custGeom>
            <a:avLst/>
            <a:gdLst>
              <a:gd name="T0" fmla="*/ 2218 w 2499"/>
              <a:gd name="T1" fmla="*/ 540 h 1641"/>
              <a:gd name="T2" fmla="*/ 2218 w 2499"/>
              <a:gd name="T3" fmla="*/ 540 h 1641"/>
              <a:gd name="T4" fmla="*/ 1994 w 2499"/>
              <a:gd name="T5" fmla="*/ 652 h 1641"/>
              <a:gd name="T6" fmla="*/ 1920 w 2499"/>
              <a:gd name="T7" fmla="*/ 708 h 1641"/>
              <a:gd name="T8" fmla="*/ 1920 w 2499"/>
              <a:gd name="T9" fmla="*/ 708 h 1641"/>
              <a:gd name="T10" fmla="*/ 1826 w 2499"/>
              <a:gd name="T11" fmla="*/ 615 h 1641"/>
              <a:gd name="T12" fmla="*/ 1826 w 2499"/>
              <a:gd name="T13" fmla="*/ 0 h 1641"/>
              <a:gd name="T14" fmla="*/ 186 w 2499"/>
              <a:gd name="T15" fmla="*/ 0 h 1641"/>
              <a:gd name="T16" fmla="*/ 0 w 2499"/>
              <a:gd name="T17" fmla="*/ 186 h 1641"/>
              <a:gd name="T18" fmla="*/ 0 w 2499"/>
              <a:gd name="T19" fmla="*/ 1454 h 1641"/>
              <a:gd name="T20" fmla="*/ 186 w 2499"/>
              <a:gd name="T21" fmla="*/ 1640 h 1641"/>
              <a:gd name="T22" fmla="*/ 1826 w 2499"/>
              <a:gd name="T23" fmla="*/ 1640 h 1641"/>
              <a:gd name="T24" fmla="*/ 1826 w 2499"/>
              <a:gd name="T25" fmla="*/ 1043 h 1641"/>
              <a:gd name="T26" fmla="*/ 1920 w 2499"/>
              <a:gd name="T27" fmla="*/ 951 h 1641"/>
              <a:gd name="T28" fmla="*/ 1920 w 2499"/>
              <a:gd name="T29" fmla="*/ 951 h 1641"/>
              <a:gd name="T30" fmla="*/ 1994 w 2499"/>
              <a:gd name="T31" fmla="*/ 988 h 1641"/>
              <a:gd name="T32" fmla="*/ 2218 w 2499"/>
              <a:gd name="T33" fmla="*/ 1099 h 1641"/>
              <a:gd name="T34" fmla="*/ 2479 w 2499"/>
              <a:gd name="T35" fmla="*/ 801 h 1641"/>
              <a:gd name="T36" fmla="*/ 2218 w 2499"/>
              <a:gd name="T37" fmla="*/ 54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9" h="1641">
                <a:moveTo>
                  <a:pt x="2218" y="540"/>
                </a:moveTo>
                <a:lnTo>
                  <a:pt x="2218" y="540"/>
                </a:lnTo>
                <a:cubicBezTo>
                  <a:pt x="2125" y="540"/>
                  <a:pt x="2031" y="596"/>
                  <a:pt x="1994" y="652"/>
                </a:cubicBezTo>
                <a:cubicBezTo>
                  <a:pt x="1975" y="689"/>
                  <a:pt x="1938" y="708"/>
                  <a:pt x="1920" y="708"/>
                </a:cubicBezTo>
                <a:lnTo>
                  <a:pt x="1920" y="708"/>
                </a:lnTo>
                <a:cubicBezTo>
                  <a:pt x="1864" y="708"/>
                  <a:pt x="1826" y="652"/>
                  <a:pt x="1826" y="615"/>
                </a:cubicBezTo>
                <a:cubicBezTo>
                  <a:pt x="1826" y="0"/>
                  <a:pt x="1826" y="0"/>
                  <a:pt x="1826" y="0"/>
                </a:cubicBezTo>
                <a:cubicBezTo>
                  <a:pt x="186" y="0"/>
                  <a:pt x="186" y="0"/>
                  <a:pt x="186" y="0"/>
                </a:cubicBezTo>
                <a:cubicBezTo>
                  <a:pt x="74" y="0"/>
                  <a:pt x="0" y="93"/>
                  <a:pt x="0" y="186"/>
                </a:cubicBezTo>
                <a:cubicBezTo>
                  <a:pt x="0" y="1454"/>
                  <a:pt x="0" y="1454"/>
                  <a:pt x="0" y="1454"/>
                </a:cubicBezTo>
                <a:cubicBezTo>
                  <a:pt x="0" y="1566"/>
                  <a:pt x="74" y="1640"/>
                  <a:pt x="186" y="1640"/>
                </a:cubicBezTo>
                <a:cubicBezTo>
                  <a:pt x="1826" y="1640"/>
                  <a:pt x="1826" y="1640"/>
                  <a:pt x="1826" y="1640"/>
                </a:cubicBezTo>
                <a:cubicBezTo>
                  <a:pt x="1826" y="1043"/>
                  <a:pt x="1826" y="1043"/>
                  <a:pt x="1826" y="1043"/>
                </a:cubicBezTo>
                <a:cubicBezTo>
                  <a:pt x="1826" y="988"/>
                  <a:pt x="1864" y="951"/>
                  <a:pt x="1920" y="951"/>
                </a:cubicBezTo>
                <a:lnTo>
                  <a:pt x="1920" y="951"/>
                </a:lnTo>
                <a:cubicBezTo>
                  <a:pt x="1938" y="951"/>
                  <a:pt x="1975" y="951"/>
                  <a:pt x="1994" y="988"/>
                </a:cubicBezTo>
                <a:cubicBezTo>
                  <a:pt x="2031" y="1043"/>
                  <a:pt x="2125" y="1099"/>
                  <a:pt x="2218" y="1099"/>
                </a:cubicBezTo>
                <a:cubicBezTo>
                  <a:pt x="2367" y="1099"/>
                  <a:pt x="2498" y="969"/>
                  <a:pt x="2479" y="801"/>
                </a:cubicBezTo>
                <a:cubicBezTo>
                  <a:pt x="2479" y="671"/>
                  <a:pt x="2367" y="559"/>
                  <a:pt x="2218" y="540"/>
                </a:cubicBezTo>
              </a:path>
            </a:pathLst>
          </a:custGeom>
          <a:solidFill>
            <a:schemeClr val="accent2">
              <a:lumMod val="60000"/>
              <a:lumOff val="40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4C47AD4-2F64-21F1-B436-4422D965BE99}"/>
              </a:ext>
            </a:extLst>
          </p:cNvPr>
          <p:cNvSpPr txBox="1"/>
          <p:nvPr/>
        </p:nvSpPr>
        <p:spPr>
          <a:xfrm>
            <a:off x="3808125" y="2382444"/>
            <a:ext cx="1832793" cy="338554"/>
          </a:xfrm>
          <a:prstGeom prst="rect">
            <a:avLst/>
          </a:prstGeom>
          <a:noFill/>
        </p:spPr>
        <p:txBody>
          <a:bodyPr wrap="square" rtlCol="0">
            <a:spAutoFit/>
          </a:bodyPr>
          <a:lstStyle/>
          <a:p>
            <a:pPr defTabSz="914217"/>
            <a:r>
              <a:rPr lang="en-US" sz="1600">
                <a:solidFill>
                  <a:srgbClr val="989998"/>
                </a:solidFill>
                <a:latin typeface="Arial" panose="020B0604020202020204" pitchFamily="34" charset="0"/>
                <a:ea typeface="Lato Light" panose="020F0502020204030203" pitchFamily="34" charset="0"/>
                <a:cs typeface="Arial" panose="020B0604020202020204" pitchFamily="34" charset="0"/>
              </a:rPr>
              <a:t>AKA pipeline</a:t>
            </a:r>
          </a:p>
        </p:txBody>
      </p:sp>
      <p:sp>
        <p:nvSpPr>
          <p:cNvPr id="27" name="Rectangle 26">
            <a:extLst>
              <a:ext uri="{FF2B5EF4-FFF2-40B4-BE49-F238E27FC236}">
                <a16:creationId xmlns:a16="http://schemas.microsoft.com/office/drawing/2014/main" id="{B9ABA020-36B7-BF85-A706-7AD4FB0D81CD}"/>
              </a:ext>
            </a:extLst>
          </p:cNvPr>
          <p:cNvSpPr/>
          <p:nvPr/>
        </p:nvSpPr>
        <p:spPr>
          <a:xfrm>
            <a:off x="3808125" y="2087172"/>
            <a:ext cx="1832793" cy="369332"/>
          </a:xfrm>
          <a:prstGeom prst="rect">
            <a:avLst/>
          </a:prstGeom>
        </p:spPr>
        <p:txBody>
          <a:bodyPr wrap="square">
            <a:spAutoFit/>
          </a:bodyPr>
          <a:lstStyle/>
          <a:p>
            <a:pP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R&amp;D</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2591D53E-8BC0-4A53-E6F0-EBE1EA6FDD65}"/>
              </a:ext>
            </a:extLst>
          </p:cNvPr>
          <p:cNvSpPr txBox="1"/>
          <p:nvPr/>
        </p:nvSpPr>
        <p:spPr>
          <a:xfrm>
            <a:off x="3808125" y="3271486"/>
            <a:ext cx="1832793" cy="584775"/>
          </a:xfrm>
          <a:prstGeom prst="rect">
            <a:avLst/>
          </a:prstGeom>
          <a:noFill/>
        </p:spPr>
        <p:txBody>
          <a:bodyPr wrap="square" rtlCol="0">
            <a:spAutoFit/>
          </a:bodyPr>
          <a:lstStyle/>
          <a:p>
            <a:pPr defTabSz="914217"/>
            <a:r>
              <a:rPr lang="en-US" sz="1600">
                <a:solidFill>
                  <a:srgbClr val="989998"/>
                </a:solidFill>
                <a:latin typeface="Arial" panose="020B0604020202020204" pitchFamily="34" charset="0"/>
                <a:ea typeface="Lato Light" panose="020F0502020204030203" pitchFamily="34" charset="0"/>
                <a:cs typeface="Arial" panose="020B0604020202020204" pitchFamily="34" charset="0"/>
              </a:rPr>
              <a:t>Physician- and consumer-facing</a:t>
            </a:r>
          </a:p>
        </p:txBody>
      </p:sp>
      <p:sp>
        <p:nvSpPr>
          <p:cNvPr id="30" name="Rectangle 29">
            <a:extLst>
              <a:ext uri="{FF2B5EF4-FFF2-40B4-BE49-F238E27FC236}">
                <a16:creationId xmlns:a16="http://schemas.microsoft.com/office/drawing/2014/main" id="{B6AA5ABE-55F4-447B-7778-420C73DF9AA0}"/>
              </a:ext>
            </a:extLst>
          </p:cNvPr>
          <p:cNvSpPr/>
          <p:nvPr/>
        </p:nvSpPr>
        <p:spPr>
          <a:xfrm>
            <a:off x="3808125" y="2976214"/>
            <a:ext cx="1832793" cy="369332"/>
          </a:xfrm>
          <a:prstGeom prst="rect">
            <a:avLst/>
          </a:prstGeom>
        </p:spPr>
        <p:txBody>
          <a:bodyPr wrap="square">
            <a:spAutoFit/>
          </a:bodyPr>
          <a:lstStyle/>
          <a:p>
            <a:pP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Marketing</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32" name="Rectangle 31">
            <a:extLst>
              <a:ext uri="{FF2B5EF4-FFF2-40B4-BE49-F238E27FC236}">
                <a16:creationId xmlns:a16="http://schemas.microsoft.com/office/drawing/2014/main" id="{52513D58-18B7-8EFA-DC30-4398E74DA845}"/>
              </a:ext>
            </a:extLst>
          </p:cNvPr>
          <p:cNvSpPr/>
          <p:nvPr/>
        </p:nvSpPr>
        <p:spPr>
          <a:xfrm>
            <a:off x="3768175" y="3959971"/>
            <a:ext cx="1832793" cy="923330"/>
          </a:xfrm>
          <a:prstGeom prst="rect">
            <a:avLst/>
          </a:prstGeom>
        </p:spPr>
        <p:txBody>
          <a:bodyPr wrap="square">
            <a:spAutoFit/>
          </a:bodyPr>
          <a:lstStyle/>
          <a:p>
            <a:pPr defTabSz="914217"/>
            <a:r>
              <a:rPr lang="en-US" dirty="0">
                <a:solidFill>
                  <a:srgbClr val="353E49"/>
                </a:solidFill>
                <a:latin typeface="Arial" panose="020B0604020202020204" pitchFamily="34" charset="0"/>
                <a:ea typeface="Roboto Medium" panose="02000000000000000000" pitchFamily="2" charset="0"/>
                <a:cs typeface="Arial" panose="020B0604020202020204" pitchFamily="34" charset="0"/>
              </a:rPr>
              <a:t>Intellectual property protection</a:t>
            </a:r>
            <a:endParaRPr lang="en-US" sz="2700" dirty="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34" name="Rectangle 33">
            <a:extLst>
              <a:ext uri="{FF2B5EF4-FFF2-40B4-BE49-F238E27FC236}">
                <a16:creationId xmlns:a16="http://schemas.microsoft.com/office/drawing/2014/main" id="{5A595676-BFDD-CB52-2753-9BC536F97D7B}"/>
              </a:ext>
            </a:extLst>
          </p:cNvPr>
          <p:cNvSpPr/>
          <p:nvPr/>
        </p:nvSpPr>
        <p:spPr>
          <a:xfrm>
            <a:off x="3755724" y="5003908"/>
            <a:ext cx="1960058" cy="830997"/>
          </a:xfrm>
          <a:prstGeom prst="rect">
            <a:avLst/>
          </a:prstGeom>
        </p:spPr>
        <p:txBody>
          <a:bodyPr wrap="square">
            <a:spAutoFit/>
          </a:bodyPr>
          <a:lstStyle/>
          <a:p>
            <a:pPr defTabSz="914217"/>
            <a:r>
              <a:rPr lang="en-US" sz="1600">
                <a:solidFill>
                  <a:srgbClr val="353E49"/>
                </a:solidFill>
                <a:latin typeface="Arial" panose="020B0604020202020204" pitchFamily="34" charset="0"/>
                <a:ea typeface="Roboto Medium" panose="02000000000000000000" pitchFamily="2" charset="0"/>
                <a:cs typeface="Arial" panose="020B0604020202020204" pitchFamily="34" charset="0"/>
              </a:rPr>
              <a:t>Supply chain optimization, resilience, security</a:t>
            </a:r>
          </a:p>
        </p:txBody>
      </p:sp>
      <p:sp>
        <p:nvSpPr>
          <p:cNvPr id="36" name="Rectangle 35">
            <a:extLst>
              <a:ext uri="{FF2B5EF4-FFF2-40B4-BE49-F238E27FC236}">
                <a16:creationId xmlns:a16="http://schemas.microsoft.com/office/drawing/2014/main" id="{6C23C42A-7C48-29D7-91AD-C8F84BEA0DCC}"/>
              </a:ext>
            </a:extLst>
          </p:cNvPr>
          <p:cNvSpPr/>
          <p:nvPr/>
        </p:nvSpPr>
        <p:spPr>
          <a:xfrm>
            <a:off x="7870969" y="2074569"/>
            <a:ext cx="1832793" cy="646331"/>
          </a:xfrm>
          <a:prstGeom prst="rect">
            <a:avLst/>
          </a:prstGeom>
        </p:spPr>
        <p:txBody>
          <a:bodyPr wrap="square">
            <a:spAutoFit/>
          </a:bodyPr>
          <a:lstStyle/>
          <a:p>
            <a:pP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Regulatory compliance</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EEA4F1AB-49FA-1D0C-D3A3-516DFF70A585}"/>
              </a:ext>
            </a:extLst>
          </p:cNvPr>
          <p:cNvSpPr txBox="1"/>
          <p:nvPr/>
        </p:nvSpPr>
        <p:spPr>
          <a:xfrm>
            <a:off x="7839798" y="3786370"/>
            <a:ext cx="1832793" cy="830997"/>
          </a:xfrm>
          <a:prstGeom prst="rect">
            <a:avLst/>
          </a:prstGeom>
          <a:noFill/>
        </p:spPr>
        <p:txBody>
          <a:bodyPr wrap="square" rtlCol="0">
            <a:spAutoFit/>
          </a:bodyPr>
          <a:lstStyle/>
          <a:p>
            <a:pPr defTabSz="914217"/>
            <a:r>
              <a:rPr lang="en-US" sz="1600">
                <a:solidFill>
                  <a:srgbClr val="989998"/>
                </a:solidFill>
                <a:latin typeface="Arial" panose="020B0604020202020204" pitchFamily="34" charset="0"/>
                <a:ea typeface="Lato Light" panose="020F0502020204030203" pitchFamily="34" charset="0"/>
                <a:cs typeface="Arial" panose="020B0604020202020204" pitchFamily="34" charset="0"/>
              </a:rPr>
              <a:t>Mergers, acquisitions and divestitures. </a:t>
            </a:r>
          </a:p>
        </p:txBody>
      </p:sp>
      <p:sp>
        <p:nvSpPr>
          <p:cNvPr id="38" name="Rectangle 37">
            <a:extLst>
              <a:ext uri="{FF2B5EF4-FFF2-40B4-BE49-F238E27FC236}">
                <a16:creationId xmlns:a16="http://schemas.microsoft.com/office/drawing/2014/main" id="{42E50F56-48FE-EA4D-0E2A-673D7A575F70}"/>
              </a:ext>
            </a:extLst>
          </p:cNvPr>
          <p:cNvSpPr/>
          <p:nvPr/>
        </p:nvSpPr>
        <p:spPr>
          <a:xfrm>
            <a:off x="7839798" y="3084700"/>
            <a:ext cx="1832793" cy="646331"/>
          </a:xfrm>
          <a:prstGeom prst="rect">
            <a:avLst/>
          </a:prstGeom>
        </p:spPr>
        <p:txBody>
          <a:bodyPr wrap="square">
            <a:spAutoFit/>
          </a:bodyPr>
          <a:lstStyle/>
          <a:p>
            <a:pP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Corporate portfolio</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CB0F934E-4DD5-155F-7B3A-4E81E72FEC2B}"/>
              </a:ext>
            </a:extLst>
          </p:cNvPr>
          <p:cNvSpPr txBox="1"/>
          <p:nvPr/>
        </p:nvSpPr>
        <p:spPr>
          <a:xfrm>
            <a:off x="7839798" y="5361172"/>
            <a:ext cx="2102533" cy="307777"/>
          </a:xfrm>
          <a:prstGeom prst="rect">
            <a:avLst/>
          </a:prstGeom>
          <a:noFill/>
        </p:spPr>
        <p:txBody>
          <a:bodyPr wrap="square" rtlCol="0">
            <a:spAutoFit/>
          </a:bodyPr>
          <a:lstStyle/>
          <a:p>
            <a:pPr defTabSz="914217"/>
            <a:r>
              <a:rPr lang="en-US" sz="1400">
                <a:solidFill>
                  <a:srgbClr val="989998"/>
                </a:solidFill>
                <a:latin typeface="Arial" panose="020B0604020202020204" pitchFamily="34" charset="0"/>
                <a:ea typeface="Lato Light" panose="020F0502020204030203" pitchFamily="34" charset="0"/>
                <a:cs typeface="Arial" panose="020B0604020202020204" pitchFamily="34" charset="0"/>
              </a:rPr>
              <a:t>E.g. with academia</a:t>
            </a:r>
          </a:p>
        </p:txBody>
      </p:sp>
      <p:sp>
        <p:nvSpPr>
          <p:cNvPr id="42" name="Rectangle 41">
            <a:extLst>
              <a:ext uri="{FF2B5EF4-FFF2-40B4-BE49-F238E27FC236}">
                <a16:creationId xmlns:a16="http://schemas.microsoft.com/office/drawing/2014/main" id="{26A21E89-1B99-F248-8B2A-8EE46434EA9B}"/>
              </a:ext>
            </a:extLst>
          </p:cNvPr>
          <p:cNvSpPr/>
          <p:nvPr/>
        </p:nvSpPr>
        <p:spPr>
          <a:xfrm>
            <a:off x="7839798" y="5065900"/>
            <a:ext cx="1832793" cy="369332"/>
          </a:xfrm>
          <a:prstGeom prst="rect">
            <a:avLst/>
          </a:prstGeom>
        </p:spPr>
        <p:txBody>
          <a:bodyPr wrap="square">
            <a:spAutoFit/>
          </a:bodyPr>
          <a:lstStyle/>
          <a:p>
            <a:pP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Partnerships</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50" name="Forma libre 378">
            <a:extLst>
              <a:ext uri="{FF2B5EF4-FFF2-40B4-BE49-F238E27FC236}">
                <a16:creationId xmlns:a16="http://schemas.microsoft.com/office/drawing/2014/main" id="{A736BE10-E90B-65B5-49F4-A0DC2BB10AD9}"/>
              </a:ext>
            </a:extLst>
          </p:cNvPr>
          <p:cNvSpPr/>
          <p:nvPr/>
        </p:nvSpPr>
        <p:spPr>
          <a:xfrm>
            <a:off x="6343822" y="5112433"/>
            <a:ext cx="661844" cy="441230"/>
          </a:xfrm>
          <a:custGeom>
            <a:avLst/>
            <a:gdLst>
              <a:gd name="connsiteX0" fmla="*/ 593537 w 599144"/>
              <a:gd name="connsiteY0" fmla="*/ 28043 h 399429"/>
              <a:gd name="connsiteX1" fmla="*/ 582138 w 599144"/>
              <a:gd name="connsiteY1" fmla="*/ 26547 h 399429"/>
              <a:gd name="connsiteX2" fmla="*/ 480577 w 599144"/>
              <a:gd name="connsiteY2" fmla="*/ 63483 h 399429"/>
              <a:gd name="connsiteX3" fmla="*/ 452352 w 599144"/>
              <a:gd name="connsiteY3" fmla="*/ 89445 h 399429"/>
              <a:gd name="connsiteX4" fmla="*/ 449919 w 599144"/>
              <a:gd name="connsiteY4" fmla="*/ 96462 h 399429"/>
              <a:gd name="connsiteX5" fmla="*/ 367861 w 599144"/>
              <a:gd name="connsiteY5" fmla="*/ 64554 h 399429"/>
              <a:gd name="connsiteX6" fmla="*/ 250836 w 599144"/>
              <a:gd name="connsiteY6" fmla="*/ 76168 h 399429"/>
              <a:gd name="connsiteX7" fmla="*/ 189789 w 599144"/>
              <a:gd name="connsiteY7" fmla="*/ 80345 h 399429"/>
              <a:gd name="connsiteX8" fmla="*/ 151921 w 599144"/>
              <a:gd name="connsiteY8" fmla="*/ 83365 h 399429"/>
              <a:gd name="connsiteX9" fmla="*/ 147379 w 599144"/>
              <a:gd name="connsiteY9" fmla="*/ 64531 h 399429"/>
              <a:gd name="connsiteX10" fmla="*/ 119154 w 599144"/>
              <a:gd name="connsiteY10" fmla="*/ 38569 h 399429"/>
              <a:gd name="connsiteX11" fmla="*/ 17592 w 599144"/>
              <a:gd name="connsiteY11" fmla="*/ 1631 h 399429"/>
              <a:gd name="connsiteX12" fmla="*/ 6194 w 599144"/>
              <a:gd name="connsiteY12" fmla="*/ 3127 h 399429"/>
              <a:gd name="connsiteX13" fmla="*/ 876 w 599144"/>
              <a:gd name="connsiteY13" fmla="*/ 13335 h 399429"/>
              <a:gd name="connsiteX14" fmla="*/ 876 w 599144"/>
              <a:gd name="connsiteY14" fmla="*/ 262491 h 399429"/>
              <a:gd name="connsiteX15" fmla="*/ 13334 w 599144"/>
              <a:gd name="connsiteY15" fmla="*/ 274950 h 399429"/>
              <a:gd name="connsiteX16" fmla="*/ 49722 w 599144"/>
              <a:gd name="connsiteY16" fmla="*/ 274950 h 399429"/>
              <a:gd name="connsiteX17" fmla="*/ 88904 w 599144"/>
              <a:gd name="connsiteY17" fmla="*/ 255863 h 399429"/>
              <a:gd name="connsiteX18" fmla="*/ 105892 w 599144"/>
              <a:gd name="connsiteY18" fmla="*/ 268672 h 399429"/>
              <a:gd name="connsiteX19" fmla="*/ 143326 w 599144"/>
              <a:gd name="connsiteY19" fmla="*/ 297396 h 399429"/>
              <a:gd name="connsiteX20" fmla="*/ 256591 w 599144"/>
              <a:gd name="connsiteY20" fmla="*/ 385464 h 399429"/>
              <a:gd name="connsiteX21" fmla="*/ 299864 w 599144"/>
              <a:gd name="connsiteY21" fmla="*/ 399529 h 399429"/>
              <a:gd name="connsiteX22" fmla="*/ 329258 w 599144"/>
              <a:gd name="connsiteY22" fmla="*/ 391219 h 399429"/>
              <a:gd name="connsiteX23" fmla="*/ 360475 w 599144"/>
              <a:gd name="connsiteY23" fmla="*/ 390525 h 399429"/>
              <a:gd name="connsiteX24" fmla="*/ 383578 w 599144"/>
              <a:gd name="connsiteY24" fmla="*/ 367409 h 399429"/>
              <a:gd name="connsiteX25" fmla="*/ 414625 w 599144"/>
              <a:gd name="connsiteY25" fmla="*/ 362859 h 399429"/>
              <a:gd name="connsiteX26" fmla="*/ 434868 w 599144"/>
              <a:gd name="connsiteY26" fmla="*/ 342481 h 399429"/>
              <a:gd name="connsiteX27" fmla="*/ 462083 w 599144"/>
              <a:gd name="connsiteY27" fmla="*/ 333794 h 399429"/>
              <a:gd name="connsiteX28" fmla="*/ 478407 w 599144"/>
              <a:gd name="connsiteY28" fmla="*/ 296842 h 399429"/>
              <a:gd name="connsiteX29" fmla="*/ 510008 w 599144"/>
              <a:gd name="connsiteY29" fmla="*/ 279360 h 399429"/>
              <a:gd name="connsiteX30" fmla="*/ 550006 w 599144"/>
              <a:gd name="connsiteY30" fmla="*/ 299864 h 399429"/>
              <a:gd name="connsiteX31" fmla="*/ 586394 w 599144"/>
              <a:gd name="connsiteY31" fmla="*/ 299864 h 399429"/>
              <a:gd name="connsiteX32" fmla="*/ 598852 w 599144"/>
              <a:gd name="connsiteY32" fmla="*/ 287406 h 399429"/>
              <a:gd name="connsiteX33" fmla="*/ 598852 w 599144"/>
              <a:gd name="connsiteY33" fmla="*/ 38251 h 399429"/>
              <a:gd name="connsiteX34" fmla="*/ 593537 w 599144"/>
              <a:gd name="connsiteY34" fmla="*/ 28043 h 399429"/>
              <a:gd name="connsiteX35" fmla="*/ 446962 w 599144"/>
              <a:gd name="connsiteY35" fmla="*/ 314003 h 399429"/>
              <a:gd name="connsiteX36" fmla="*/ 434200 w 599144"/>
              <a:gd name="connsiteY36" fmla="*/ 316412 h 399429"/>
              <a:gd name="connsiteX37" fmla="*/ 433720 w 599144"/>
              <a:gd name="connsiteY37" fmla="*/ 316162 h 399429"/>
              <a:gd name="connsiteX38" fmla="*/ 433106 w 599144"/>
              <a:gd name="connsiteY38" fmla="*/ 315438 h 399429"/>
              <a:gd name="connsiteX39" fmla="*/ 359636 w 599144"/>
              <a:gd name="connsiteY39" fmla="*/ 241859 h 399429"/>
              <a:gd name="connsiteX40" fmla="*/ 342032 w 599144"/>
              <a:gd name="connsiteY40" fmla="*/ 241482 h 399429"/>
              <a:gd name="connsiteX41" fmla="*/ 341655 w 599144"/>
              <a:gd name="connsiteY41" fmla="*/ 259086 h 399429"/>
              <a:gd name="connsiteX42" fmla="*/ 412505 w 599144"/>
              <a:gd name="connsiteY42" fmla="*/ 330445 h 399429"/>
              <a:gd name="connsiteX43" fmla="*/ 403470 w 599144"/>
              <a:gd name="connsiteY43" fmla="*/ 340585 h 399429"/>
              <a:gd name="connsiteX44" fmla="*/ 384053 w 599144"/>
              <a:gd name="connsiteY44" fmla="*/ 341023 h 399429"/>
              <a:gd name="connsiteX45" fmla="*/ 383727 w 599144"/>
              <a:gd name="connsiteY45" fmla="*/ 340857 h 399429"/>
              <a:gd name="connsiteX46" fmla="*/ 383346 w 599144"/>
              <a:gd name="connsiteY46" fmla="*/ 340402 h 399429"/>
              <a:gd name="connsiteX47" fmla="*/ 322444 w 599144"/>
              <a:gd name="connsiteY47" fmla="*/ 279415 h 399429"/>
              <a:gd name="connsiteX48" fmla="*/ 304840 w 599144"/>
              <a:gd name="connsiteY48" fmla="*/ 278673 h 399429"/>
              <a:gd name="connsiteX49" fmla="*/ 304098 w 599144"/>
              <a:gd name="connsiteY49" fmla="*/ 296277 h 399429"/>
              <a:gd name="connsiteX50" fmla="*/ 361872 w 599144"/>
              <a:gd name="connsiteY50" fmla="*/ 354749 h 399429"/>
              <a:gd name="connsiteX51" fmla="*/ 350413 w 599144"/>
              <a:gd name="connsiteY51" fmla="*/ 367739 h 399429"/>
              <a:gd name="connsiteX52" fmla="*/ 333394 w 599144"/>
              <a:gd name="connsiteY52" fmla="*/ 365202 h 399429"/>
              <a:gd name="connsiteX53" fmla="*/ 272540 w 599144"/>
              <a:gd name="connsiteY53" fmla="*/ 304257 h 399429"/>
              <a:gd name="connsiteX54" fmla="*/ 254936 w 599144"/>
              <a:gd name="connsiteY54" fmla="*/ 303662 h 399429"/>
              <a:gd name="connsiteX55" fmla="*/ 254340 w 599144"/>
              <a:gd name="connsiteY55" fmla="*/ 321266 h 399429"/>
              <a:gd name="connsiteX56" fmla="*/ 306267 w 599144"/>
              <a:gd name="connsiteY56" fmla="*/ 374211 h 399429"/>
              <a:gd name="connsiteX57" fmla="*/ 299864 w 599144"/>
              <a:gd name="connsiteY57" fmla="*/ 374613 h 399429"/>
              <a:gd name="connsiteX58" fmla="*/ 270277 w 599144"/>
              <a:gd name="connsiteY58" fmla="*/ 364637 h 399429"/>
              <a:gd name="connsiteX59" fmla="*/ 159336 w 599144"/>
              <a:gd name="connsiteY59" fmla="*/ 278307 h 399429"/>
              <a:gd name="connsiteX60" fmla="*/ 120856 w 599144"/>
              <a:gd name="connsiteY60" fmla="*/ 248757 h 399429"/>
              <a:gd name="connsiteX61" fmla="*/ 100000 w 599144"/>
              <a:gd name="connsiteY61" fmla="*/ 232995 h 399429"/>
              <a:gd name="connsiteX62" fmla="*/ 146645 w 599144"/>
              <a:gd name="connsiteY62" fmla="*/ 108593 h 399429"/>
              <a:gd name="connsiteX63" fmla="*/ 191977 w 599144"/>
              <a:gd name="connsiteY63" fmla="*/ 105161 h 399429"/>
              <a:gd name="connsiteX64" fmla="*/ 220553 w 599144"/>
              <a:gd name="connsiteY64" fmla="*/ 102760 h 399429"/>
              <a:gd name="connsiteX65" fmla="*/ 188011 w 599144"/>
              <a:gd name="connsiteY65" fmla="*/ 167949 h 399429"/>
              <a:gd name="connsiteX66" fmla="*/ 205664 w 599144"/>
              <a:gd name="connsiteY66" fmla="*/ 194800 h 399429"/>
              <a:gd name="connsiteX67" fmla="*/ 227053 w 599144"/>
              <a:gd name="connsiteY67" fmla="*/ 200298 h 399429"/>
              <a:gd name="connsiteX68" fmla="*/ 281860 w 599144"/>
              <a:gd name="connsiteY68" fmla="*/ 174530 h 399429"/>
              <a:gd name="connsiteX69" fmla="*/ 310121 w 599144"/>
              <a:gd name="connsiteY69" fmla="*/ 165564 h 399429"/>
              <a:gd name="connsiteX70" fmla="*/ 364856 w 599144"/>
              <a:gd name="connsiteY70" fmla="*/ 212366 h 399429"/>
              <a:gd name="connsiteX71" fmla="*/ 451952 w 599144"/>
              <a:gd name="connsiteY71" fmla="*/ 294036 h 399429"/>
              <a:gd name="connsiteX72" fmla="*/ 446962 w 599144"/>
              <a:gd name="connsiteY72" fmla="*/ 314003 h 39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99144" h="399429">
                <a:moveTo>
                  <a:pt x="593537" y="28043"/>
                </a:moveTo>
                <a:cubicBezTo>
                  <a:pt x="590215" y="25708"/>
                  <a:pt x="585957" y="25135"/>
                  <a:pt x="582138" y="26547"/>
                </a:cubicBezTo>
                <a:lnTo>
                  <a:pt x="480577" y="63483"/>
                </a:lnTo>
                <a:cubicBezTo>
                  <a:pt x="467986" y="68058"/>
                  <a:pt x="457960" y="77280"/>
                  <a:pt x="452352" y="89445"/>
                </a:cubicBezTo>
                <a:cubicBezTo>
                  <a:pt x="451301" y="91726"/>
                  <a:pt x="450611" y="94095"/>
                  <a:pt x="449919" y="96462"/>
                </a:cubicBezTo>
                <a:cubicBezTo>
                  <a:pt x="432480" y="91504"/>
                  <a:pt x="400070" y="81149"/>
                  <a:pt x="367861" y="64554"/>
                </a:cubicBezTo>
                <a:cubicBezTo>
                  <a:pt x="326304" y="43135"/>
                  <a:pt x="291130" y="45872"/>
                  <a:pt x="250836" y="76168"/>
                </a:cubicBezTo>
                <a:cubicBezTo>
                  <a:pt x="234636" y="76440"/>
                  <a:pt x="211999" y="78388"/>
                  <a:pt x="189789" y="80345"/>
                </a:cubicBezTo>
                <a:cubicBezTo>
                  <a:pt x="175823" y="81578"/>
                  <a:pt x="162624" y="82712"/>
                  <a:pt x="151921" y="83365"/>
                </a:cubicBezTo>
                <a:cubicBezTo>
                  <a:pt x="151658" y="76936"/>
                  <a:pt x="150154" y="70557"/>
                  <a:pt x="147379" y="64531"/>
                </a:cubicBezTo>
                <a:cubicBezTo>
                  <a:pt x="141771" y="52364"/>
                  <a:pt x="131746" y="43142"/>
                  <a:pt x="119154" y="38569"/>
                </a:cubicBezTo>
                <a:lnTo>
                  <a:pt x="17592" y="1631"/>
                </a:lnTo>
                <a:cubicBezTo>
                  <a:pt x="13785" y="232"/>
                  <a:pt x="9502" y="804"/>
                  <a:pt x="6194" y="3127"/>
                </a:cubicBezTo>
                <a:cubicBezTo>
                  <a:pt x="2859" y="5464"/>
                  <a:pt x="876" y="9271"/>
                  <a:pt x="876" y="13335"/>
                </a:cubicBezTo>
                <a:lnTo>
                  <a:pt x="876" y="262491"/>
                </a:lnTo>
                <a:cubicBezTo>
                  <a:pt x="876" y="269377"/>
                  <a:pt x="6448" y="274950"/>
                  <a:pt x="13334" y="274950"/>
                </a:cubicBezTo>
                <a:lnTo>
                  <a:pt x="49722" y="274950"/>
                </a:lnTo>
                <a:cubicBezTo>
                  <a:pt x="65198" y="274950"/>
                  <a:pt x="79596" y="267650"/>
                  <a:pt x="88904" y="255863"/>
                </a:cubicBezTo>
                <a:cubicBezTo>
                  <a:pt x="93861" y="259633"/>
                  <a:pt x="99734" y="264048"/>
                  <a:pt x="105892" y="268672"/>
                </a:cubicBezTo>
                <a:cubicBezTo>
                  <a:pt x="120430" y="279610"/>
                  <a:pt x="136343" y="291543"/>
                  <a:pt x="143326" y="297396"/>
                </a:cubicBezTo>
                <a:cubicBezTo>
                  <a:pt x="189715" y="336229"/>
                  <a:pt x="245484" y="378165"/>
                  <a:pt x="256591" y="385464"/>
                </a:cubicBezTo>
                <a:cubicBezTo>
                  <a:pt x="266968" y="392277"/>
                  <a:pt x="285654" y="399529"/>
                  <a:pt x="299864" y="399529"/>
                </a:cubicBezTo>
                <a:cubicBezTo>
                  <a:pt x="305424" y="399529"/>
                  <a:pt x="319427" y="399529"/>
                  <a:pt x="329258" y="391219"/>
                </a:cubicBezTo>
                <a:cubicBezTo>
                  <a:pt x="339392" y="395197"/>
                  <a:pt x="350316" y="395003"/>
                  <a:pt x="360475" y="390525"/>
                </a:cubicBezTo>
                <a:cubicBezTo>
                  <a:pt x="370609" y="386060"/>
                  <a:pt x="378809" y="377642"/>
                  <a:pt x="383578" y="367409"/>
                </a:cubicBezTo>
                <a:cubicBezTo>
                  <a:pt x="393310" y="369404"/>
                  <a:pt x="404491" y="367944"/>
                  <a:pt x="414625" y="362859"/>
                </a:cubicBezTo>
                <a:cubicBezTo>
                  <a:pt x="424126" y="358102"/>
                  <a:pt x="431122" y="350900"/>
                  <a:pt x="434868" y="342481"/>
                </a:cubicBezTo>
                <a:cubicBezTo>
                  <a:pt x="443871" y="343308"/>
                  <a:pt x="453483" y="340377"/>
                  <a:pt x="462083" y="333794"/>
                </a:cubicBezTo>
                <a:cubicBezTo>
                  <a:pt x="474372" y="324401"/>
                  <a:pt x="479999" y="310528"/>
                  <a:pt x="478407" y="296842"/>
                </a:cubicBezTo>
                <a:lnTo>
                  <a:pt x="510008" y="279360"/>
                </a:lnTo>
                <a:cubicBezTo>
                  <a:pt x="519262" y="291904"/>
                  <a:pt x="533971" y="299864"/>
                  <a:pt x="550006" y="299864"/>
                </a:cubicBezTo>
                <a:lnTo>
                  <a:pt x="586394" y="299864"/>
                </a:lnTo>
                <a:cubicBezTo>
                  <a:pt x="593280" y="299864"/>
                  <a:pt x="598852" y="294292"/>
                  <a:pt x="598852" y="287406"/>
                </a:cubicBezTo>
                <a:lnTo>
                  <a:pt x="598852" y="38251"/>
                </a:lnTo>
                <a:cubicBezTo>
                  <a:pt x="598853" y="34187"/>
                  <a:pt x="596870" y="30379"/>
                  <a:pt x="593537" y="28043"/>
                </a:cubicBezTo>
                <a:close/>
                <a:moveTo>
                  <a:pt x="446962" y="314003"/>
                </a:moveTo>
                <a:cubicBezTo>
                  <a:pt x="442740" y="317239"/>
                  <a:pt x="436828" y="319040"/>
                  <a:pt x="434200" y="316412"/>
                </a:cubicBezTo>
                <a:cubicBezTo>
                  <a:pt x="434066" y="316278"/>
                  <a:pt x="433858" y="316291"/>
                  <a:pt x="433720" y="316162"/>
                </a:cubicBezTo>
                <a:cubicBezTo>
                  <a:pt x="433482" y="315941"/>
                  <a:pt x="433364" y="315644"/>
                  <a:pt x="433106" y="315438"/>
                </a:cubicBezTo>
                <a:cubicBezTo>
                  <a:pt x="424200" y="308406"/>
                  <a:pt x="384296" y="267578"/>
                  <a:pt x="359636" y="241859"/>
                </a:cubicBezTo>
                <a:cubicBezTo>
                  <a:pt x="354880" y="236883"/>
                  <a:pt x="346984" y="236700"/>
                  <a:pt x="342032" y="241482"/>
                </a:cubicBezTo>
                <a:cubicBezTo>
                  <a:pt x="337057" y="246239"/>
                  <a:pt x="336886" y="254122"/>
                  <a:pt x="341655" y="259086"/>
                </a:cubicBezTo>
                <a:cubicBezTo>
                  <a:pt x="347443" y="265127"/>
                  <a:pt x="393908" y="313520"/>
                  <a:pt x="412505" y="330445"/>
                </a:cubicBezTo>
                <a:cubicBezTo>
                  <a:pt x="411116" y="335915"/>
                  <a:pt x="406045" y="339293"/>
                  <a:pt x="403470" y="340585"/>
                </a:cubicBezTo>
                <a:cubicBezTo>
                  <a:pt x="395489" y="344587"/>
                  <a:pt x="387168" y="343918"/>
                  <a:pt x="384053" y="341023"/>
                </a:cubicBezTo>
                <a:cubicBezTo>
                  <a:pt x="383961" y="340936"/>
                  <a:pt x="383822" y="340941"/>
                  <a:pt x="383727" y="340857"/>
                </a:cubicBezTo>
                <a:cubicBezTo>
                  <a:pt x="383575" y="340721"/>
                  <a:pt x="383508" y="340531"/>
                  <a:pt x="383346" y="340402"/>
                </a:cubicBezTo>
                <a:cubicBezTo>
                  <a:pt x="368406" y="328467"/>
                  <a:pt x="330924" y="288636"/>
                  <a:pt x="322444" y="279415"/>
                </a:cubicBezTo>
                <a:cubicBezTo>
                  <a:pt x="317784" y="274341"/>
                  <a:pt x="309913" y="274025"/>
                  <a:pt x="304840" y="278673"/>
                </a:cubicBezTo>
                <a:cubicBezTo>
                  <a:pt x="299779" y="283333"/>
                  <a:pt x="299438" y="291216"/>
                  <a:pt x="304098" y="296277"/>
                </a:cubicBezTo>
                <a:cubicBezTo>
                  <a:pt x="304507" y="296720"/>
                  <a:pt x="341240" y="336344"/>
                  <a:pt x="361872" y="354749"/>
                </a:cubicBezTo>
                <a:cubicBezTo>
                  <a:pt x="359844" y="360575"/>
                  <a:pt x="355713" y="365399"/>
                  <a:pt x="350413" y="367739"/>
                </a:cubicBezTo>
                <a:cubicBezTo>
                  <a:pt x="346502" y="369477"/>
                  <a:pt x="340384" y="370368"/>
                  <a:pt x="333394" y="365202"/>
                </a:cubicBezTo>
                <a:cubicBezTo>
                  <a:pt x="315504" y="350033"/>
                  <a:pt x="279601" y="311815"/>
                  <a:pt x="272540" y="304257"/>
                </a:cubicBezTo>
                <a:cubicBezTo>
                  <a:pt x="267856" y="299220"/>
                  <a:pt x="259948" y="298966"/>
                  <a:pt x="254936" y="303662"/>
                </a:cubicBezTo>
                <a:cubicBezTo>
                  <a:pt x="249911" y="308358"/>
                  <a:pt x="249644" y="316242"/>
                  <a:pt x="254340" y="321266"/>
                </a:cubicBezTo>
                <a:cubicBezTo>
                  <a:pt x="262712" y="330226"/>
                  <a:pt x="287456" y="356453"/>
                  <a:pt x="306267" y="374211"/>
                </a:cubicBezTo>
                <a:cubicBezTo>
                  <a:pt x="304166" y="374467"/>
                  <a:pt x="301960" y="374613"/>
                  <a:pt x="299864" y="374613"/>
                </a:cubicBezTo>
                <a:cubicBezTo>
                  <a:pt x="291615" y="374613"/>
                  <a:pt x="277443" y="369346"/>
                  <a:pt x="270277" y="364637"/>
                </a:cubicBezTo>
                <a:cubicBezTo>
                  <a:pt x="261543" y="358894"/>
                  <a:pt x="206698" y="317969"/>
                  <a:pt x="159336" y="278307"/>
                </a:cubicBezTo>
                <a:cubicBezTo>
                  <a:pt x="152171" y="272297"/>
                  <a:pt x="135820" y="259998"/>
                  <a:pt x="120856" y="248757"/>
                </a:cubicBezTo>
                <a:cubicBezTo>
                  <a:pt x="112835" y="242736"/>
                  <a:pt x="105446" y="237185"/>
                  <a:pt x="100000" y="232995"/>
                </a:cubicBezTo>
                <a:lnTo>
                  <a:pt x="146645" y="108593"/>
                </a:lnTo>
                <a:cubicBezTo>
                  <a:pt x="158752" y="108064"/>
                  <a:pt x="174894" y="106668"/>
                  <a:pt x="191977" y="105161"/>
                </a:cubicBezTo>
                <a:cubicBezTo>
                  <a:pt x="201640" y="104310"/>
                  <a:pt x="211310" y="103480"/>
                  <a:pt x="220553" y="102760"/>
                </a:cubicBezTo>
                <a:cubicBezTo>
                  <a:pt x="206348" y="117336"/>
                  <a:pt x="185227" y="143465"/>
                  <a:pt x="188011" y="167949"/>
                </a:cubicBezTo>
                <a:cubicBezTo>
                  <a:pt x="189289" y="179093"/>
                  <a:pt x="195384" y="188376"/>
                  <a:pt x="205664" y="194800"/>
                </a:cubicBezTo>
                <a:cubicBezTo>
                  <a:pt x="211504" y="198449"/>
                  <a:pt x="218707" y="200298"/>
                  <a:pt x="227053" y="200298"/>
                </a:cubicBezTo>
                <a:cubicBezTo>
                  <a:pt x="244754" y="200298"/>
                  <a:pt x="268210" y="191478"/>
                  <a:pt x="281860" y="174530"/>
                </a:cubicBezTo>
                <a:cubicBezTo>
                  <a:pt x="293575" y="172839"/>
                  <a:pt x="301483" y="169847"/>
                  <a:pt x="310121" y="165564"/>
                </a:cubicBezTo>
                <a:cubicBezTo>
                  <a:pt x="324720" y="179287"/>
                  <a:pt x="344295" y="195420"/>
                  <a:pt x="364856" y="212366"/>
                </a:cubicBezTo>
                <a:cubicBezTo>
                  <a:pt x="400648" y="241856"/>
                  <a:pt x="441221" y="275288"/>
                  <a:pt x="451952" y="294036"/>
                </a:cubicBezTo>
                <a:cubicBezTo>
                  <a:pt x="457923" y="304464"/>
                  <a:pt x="449639" y="311959"/>
                  <a:pt x="446962" y="314003"/>
                </a:cubicBezTo>
                <a:close/>
              </a:path>
            </a:pathLst>
          </a:custGeom>
          <a:solidFill>
            <a:schemeClr val="bg1"/>
          </a:solidFill>
          <a:ln w="9525" cap="flat">
            <a:noFill/>
            <a:prstDash val="solid"/>
            <a:miter/>
          </a:ln>
        </p:spPr>
        <p:txBody>
          <a:bodyPr rtlCol="0" anchor="ctr"/>
          <a:lstStyle/>
          <a:p>
            <a:pPr defTabSz="914217"/>
            <a:endParaRPr lang="es-MX">
              <a:solidFill>
                <a:srgbClr val="989998"/>
              </a:solidFill>
              <a:latin typeface="Arial" panose="020B0604020202020204" pitchFamily="34" charset="0"/>
              <a:cs typeface="Arial" panose="020B0604020202020204" pitchFamily="34" charset="0"/>
            </a:endParaRPr>
          </a:p>
        </p:txBody>
      </p:sp>
      <p:pic>
        <p:nvPicPr>
          <p:cNvPr id="63" name="Graphic 62" descr="Playing card with solid fill">
            <a:extLst>
              <a:ext uri="{FF2B5EF4-FFF2-40B4-BE49-F238E27FC236}">
                <a16:creationId xmlns:a16="http://schemas.microsoft.com/office/drawing/2014/main" id="{074AC23E-F2A0-8F14-473C-3A2E75A294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147" y="3408824"/>
            <a:ext cx="914400" cy="914400"/>
          </a:xfrm>
          <a:prstGeom prst="rect">
            <a:avLst/>
          </a:prstGeom>
        </p:spPr>
      </p:pic>
      <p:pic>
        <p:nvPicPr>
          <p:cNvPr id="65" name="Graphic 64" descr="Flask with solid fill">
            <a:extLst>
              <a:ext uri="{FF2B5EF4-FFF2-40B4-BE49-F238E27FC236}">
                <a16:creationId xmlns:a16="http://schemas.microsoft.com/office/drawing/2014/main" id="{1AAE9A0E-9DAB-5544-A9E5-103A00626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3139" y="1903690"/>
            <a:ext cx="914400" cy="914400"/>
          </a:xfrm>
          <a:prstGeom prst="rect">
            <a:avLst/>
          </a:prstGeom>
        </p:spPr>
      </p:pic>
      <p:pic>
        <p:nvPicPr>
          <p:cNvPr id="67" name="Graphic 66" descr="Doctor male with solid fill">
            <a:extLst>
              <a:ext uri="{FF2B5EF4-FFF2-40B4-BE49-F238E27FC236}">
                <a16:creationId xmlns:a16="http://schemas.microsoft.com/office/drawing/2014/main" id="{157F6EF7-6D53-8AD7-271C-36593D8A41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6100" y="2920305"/>
            <a:ext cx="914400" cy="914400"/>
          </a:xfrm>
          <a:prstGeom prst="rect">
            <a:avLst/>
          </a:prstGeom>
        </p:spPr>
      </p:pic>
      <p:pic>
        <p:nvPicPr>
          <p:cNvPr id="69" name="Graphic 68" descr="Head with gears with solid fill">
            <a:extLst>
              <a:ext uri="{FF2B5EF4-FFF2-40B4-BE49-F238E27FC236}">
                <a16:creationId xmlns:a16="http://schemas.microsoft.com/office/drawing/2014/main" id="{6C47B20A-2536-11BA-11AF-248271E818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01201" y="3917832"/>
            <a:ext cx="914400" cy="914400"/>
          </a:xfrm>
          <a:prstGeom prst="rect">
            <a:avLst/>
          </a:prstGeom>
        </p:spPr>
      </p:pic>
      <p:pic>
        <p:nvPicPr>
          <p:cNvPr id="71" name="Graphic 70" descr="Leaky Tap with solid fill">
            <a:extLst>
              <a:ext uri="{FF2B5EF4-FFF2-40B4-BE49-F238E27FC236}">
                <a16:creationId xmlns:a16="http://schemas.microsoft.com/office/drawing/2014/main" id="{CD97B9EC-4D36-6D98-9082-C813368011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01201" y="5032617"/>
            <a:ext cx="914400" cy="914400"/>
          </a:xfrm>
          <a:prstGeom prst="rect">
            <a:avLst/>
          </a:prstGeom>
        </p:spPr>
      </p:pic>
      <p:pic>
        <p:nvPicPr>
          <p:cNvPr id="73" name="Graphic 72" descr="Court with solid fill">
            <a:extLst>
              <a:ext uri="{FF2B5EF4-FFF2-40B4-BE49-F238E27FC236}">
                <a16:creationId xmlns:a16="http://schemas.microsoft.com/office/drawing/2014/main" id="{1133F449-3AA1-7995-CD33-4F3A4383670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16756" y="1886796"/>
            <a:ext cx="914400" cy="914400"/>
          </a:xfrm>
          <a:prstGeom prst="rect">
            <a:avLst/>
          </a:prstGeom>
        </p:spPr>
      </p:pic>
      <p:sp>
        <p:nvSpPr>
          <p:cNvPr id="12" name="Parallelogram 11">
            <a:extLst>
              <a:ext uri="{FF2B5EF4-FFF2-40B4-BE49-F238E27FC236}">
                <a16:creationId xmlns:a16="http://schemas.microsoft.com/office/drawing/2014/main" id="{2D6B1A45-655B-0311-7258-D0DD0FF47954}"/>
              </a:ext>
            </a:extLst>
          </p:cNvPr>
          <p:cNvSpPr/>
          <p:nvPr/>
        </p:nvSpPr>
        <p:spPr>
          <a:xfrm>
            <a:off x="-190500" y="0"/>
            <a:ext cx="6286500" cy="363431"/>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Arial" panose="020B0604020202020204" pitchFamily="34" charset="0"/>
                <a:cs typeface="Arial" panose="020B0604020202020204" pitchFamily="34" charset="0"/>
              </a:rPr>
              <a:t>Pharma viewpoint</a:t>
            </a:r>
            <a:endParaRPr lang="en-SV">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574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27B7-6FFF-38E9-FF5A-E7CE169160F2}"/>
              </a:ext>
            </a:extLst>
          </p:cNvPr>
          <p:cNvSpPr>
            <a:spLocks noGrp="1"/>
          </p:cNvSpPr>
          <p:nvPr>
            <p:ph type="title"/>
          </p:nvPr>
        </p:nvSpPr>
        <p:spPr/>
        <p:txBody>
          <a:bodyPr>
            <a:normAutofit fontScale="90000"/>
          </a:bodyPr>
          <a:lstStyle/>
          <a:p>
            <a:r>
              <a:rPr lang="en-US" dirty="0"/>
              <a:t>Selected pharma company focus areas of 2023-2024</a:t>
            </a:r>
          </a:p>
        </p:txBody>
      </p:sp>
      <p:sp>
        <p:nvSpPr>
          <p:cNvPr id="12" name="TextBox 11">
            <a:extLst>
              <a:ext uri="{FF2B5EF4-FFF2-40B4-BE49-F238E27FC236}">
                <a16:creationId xmlns:a16="http://schemas.microsoft.com/office/drawing/2014/main" id="{C5136092-D146-0872-EB49-A7544D371B54}"/>
              </a:ext>
            </a:extLst>
          </p:cNvPr>
          <p:cNvSpPr txBox="1"/>
          <p:nvPr/>
        </p:nvSpPr>
        <p:spPr>
          <a:xfrm>
            <a:off x="1295400" y="1438620"/>
            <a:ext cx="2400720" cy="1200329"/>
          </a:xfrm>
          <a:prstGeom prst="rect">
            <a:avLst/>
          </a:prstGeom>
          <a:noFill/>
        </p:spPr>
        <p:txBody>
          <a:bodyPr wrap="square">
            <a:spAutoFit/>
          </a:bodyPr>
          <a:lstStyle/>
          <a:p>
            <a:r>
              <a:rPr lang="en-US" b="1" i="0" u="none" strike="noStrike">
                <a:solidFill>
                  <a:srgbClr val="374151"/>
                </a:solidFill>
                <a:effectLst/>
                <a:latin typeface="Söhne"/>
              </a:rPr>
              <a:t>Gene and cell </a:t>
            </a:r>
            <a:r>
              <a:rPr lang="en-US" b="1">
                <a:solidFill>
                  <a:srgbClr val="374151"/>
                </a:solidFill>
                <a:latin typeface="Söhne"/>
              </a:rPr>
              <a:t>th</a:t>
            </a:r>
            <a:r>
              <a:rPr lang="en-US" b="1" i="0" u="none" strike="noStrike">
                <a:solidFill>
                  <a:srgbClr val="374151"/>
                </a:solidFill>
                <a:effectLst/>
                <a:latin typeface="Söhne"/>
              </a:rPr>
              <a:t>erapies </a:t>
            </a:r>
            <a:r>
              <a:rPr lang="en-US" b="0" i="0" u="none" strike="noStrike">
                <a:solidFill>
                  <a:srgbClr val="374151"/>
                </a:solidFill>
                <a:effectLst/>
                <a:latin typeface="Söhne"/>
              </a:rPr>
              <a:t>(</a:t>
            </a:r>
            <a:r>
              <a:rPr lang="en-US">
                <a:solidFill>
                  <a:srgbClr val="374151"/>
                </a:solidFill>
                <a:latin typeface="Söhne"/>
              </a:rPr>
              <a:t>especially</a:t>
            </a:r>
            <a:r>
              <a:rPr lang="en-US" b="0" i="0" u="none" strike="noStrike">
                <a:solidFill>
                  <a:srgbClr val="374151"/>
                </a:solidFill>
                <a:effectLst/>
                <a:latin typeface="Söhne"/>
              </a:rPr>
              <a:t> for cancer and genetic disorders) </a:t>
            </a:r>
            <a:endParaRPr lang="en-US"/>
          </a:p>
        </p:txBody>
      </p:sp>
      <p:sp>
        <p:nvSpPr>
          <p:cNvPr id="14" name="TextBox 13">
            <a:extLst>
              <a:ext uri="{FF2B5EF4-FFF2-40B4-BE49-F238E27FC236}">
                <a16:creationId xmlns:a16="http://schemas.microsoft.com/office/drawing/2014/main" id="{DA4123F1-7E62-DEFD-572F-1ABEC493AA73}"/>
              </a:ext>
            </a:extLst>
          </p:cNvPr>
          <p:cNvSpPr txBox="1"/>
          <p:nvPr/>
        </p:nvSpPr>
        <p:spPr>
          <a:xfrm>
            <a:off x="1295400" y="3033274"/>
            <a:ext cx="1943521" cy="1200329"/>
          </a:xfrm>
          <a:prstGeom prst="rect">
            <a:avLst/>
          </a:prstGeom>
          <a:noFill/>
        </p:spPr>
        <p:txBody>
          <a:bodyPr wrap="square">
            <a:spAutoFit/>
          </a:bodyPr>
          <a:lstStyle/>
          <a:p>
            <a:r>
              <a:rPr lang="en-US" b="1" i="0" u="none" strike="noStrike" dirty="0">
                <a:solidFill>
                  <a:srgbClr val="374151"/>
                </a:solidFill>
                <a:effectLst/>
                <a:latin typeface="Söhne"/>
              </a:rPr>
              <a:t>Precision medicine </a:t>
            </a:r>
            <a:r>
              <a:rPr lang="en-US" b="0" i="0" u="none" strike="noStrike" dirty="0">
                <a:solidFill>
                  <a:srgbClr val="374151"/>
                </a:solidFill>
                <a:effectLst/>
                <a:latin typeface="Söhne"/>
              </a:rPr>
              <a:t>(key terms: genomics, biomarkers)</a:t>
            </a:r>
            <a:endParaRPr lang="en-US" dirty="0"/>
          </a:p>
        </p:txBody>
      </p:sp>
      <p:sp>
        <p:nvSpPr>
          <p:cNvPr id="16" name="TextBox 15">
            <a:extLst>
              <a:ext uri="{FF2B5EF4-FFF2-40B4-BE49-F238E27FC236}">
                <a16:creationId xmlns:a16="http://schemas.microsoft.com/office/drawing/2014/main" id="{B58502F3-40DF-1FE7-AB6E-0FA59A7E3CCD}"/>
              </a:ext>
            </a:extLst>
          </p:cNvPr>
          <p:cNvSpPr txBox="1"/>
          <p:nvPr/>
        </p:nvSpPr>
        <p:spPr>
          <a:xfrm>
            <a:off x="5452533" y="3012009"/>
            <a:ext cx="2760134" cy="1754326"/>
          </a:xfrm>
          <a:prstGeom prst="rect">
            <a:avLst/>
          </a:prstGeom>
          <a:noFill/>
        </p:spPr>
        <p:txBody>
          <a:bodyPr wrap="square">
            <a:spAutoFit/>
          </a:bodyPr>
          <a:lstStyle/>
          <a:p>
            <a:r>
              <a:rPr lang="en-US" b="1" i="0" u="none" strike="noStrike">
                <a:solidFill>
                  <a:srgbClr val="374151"/>
                </a:solidFill>
                <a:effectLst/>
                <a:latin typeface="Söhne"/>
              </a:rPr>
              <a:t>Digital health and telemedicine: </a:t>
            </a:r>
            <a:r>
              <a:rPr lang="en-US">
                <a:solidFill>
                  <a:srgbClr val="374151"/>
                </a:solidFill>
                <a:latin typeface="Söhne"/>
              </a:rPr>
              <a:t>R</a:t>
            </a:r>
            <a:r>
              <a:rPr lang="en-US" b="0" i="0" u="none" strike="noStrike">
                <a:solidFill>
                  <a:srgbClr val="374151"/>
                </a:solidFill>
                <a:effectLst/>
                <a:latin typeface="Söhne"/>
              </a:rPr>
              <a:t>emote monitoring, digital therapeutics, virtual clinical trials, and online prescribing</a:t>
            </a:r>
            <a:endParaRPr lang="en-US"/>
          </a:p>
        </p:txBody>
      </p:sp>
      <p:sp>
        <p:nvSpPr>
          <p:cNvPr id="18" name="TextBox 17">
            <a:extLst>
              <a:ext uri="{FF2B5EF4-FFF2-40B4-BE49-F238E27FC236}">
                <a16:creationId xmlns:a16="http://schemas.microsoft.com/office/drawing/2014/main" id="{B3ADB901-B3E6-B51F-3C78-0AA1713219F1}"/>
              </a:ext>
            </a:extLst>
          </p:cNvPr>
          <p:cNvSpPr txBox="1"/>
          <p:nvPr/>
        </p:nvSpPr>
        <p:spPr>
          <a:xfrm>
            <a:off x="5452532" y="5092255"/>
            <a:ext cx="2608062" cy="923330"/>
          </a:xfrm>
          <a:prstGeom prst="rect">
            <a:avLst/>
          </a:prstGeom>
          <a:noFill/>
        </p:spPr>
        <p:txBody>
          <a:bodyPr wrap="square">
            <a:spAutoFit/>
          </a:bodyPr>
          <a:lstStyle/>
          <a:p>
            <a:r>
              <a:rPr lang="en-US" b="1" i="0" u="none" strike="noStrike">
                <a:solidFill>
                  <a:srgbClr val="374151"/>
                </a:solidFill>
                <a:effectLst/>
                <a:latin typeface="Söhne"/>
              </a:rPr>
              <a:t>Data privacy and cybersecurity </a:t>
            </a:r>
            <a:r>
              <a:rPr lang="en-US" b="0" i="0" u="none" strike="noStrike">
                <a:solidFill>
                  <a:srgbClr val="374151"/>
                </a:solidFill>
                <a:effectLst/>
                <a:latin typeface="Söhne"/>
              </a:rPr>
              <a:t>(major compliance area)</a:t>
            </a:r>
            <a:endParaRPr lang="en-US"/>
          </a:p>
        </p:txBody>
      </p:sp>
      <p:sp>
        <p:nvSpPr>
          <p:cNvPr id="20" name="TextBox 19">
            <a:extLst>
              <a:ext uri="{FF2B5EF4-FFF2-40B4-BE49-F238E27FC236}">
                <a16:creationId xmlns:a16="http://schemas.microsoft.com/office/drawing/2014/main" id="{69902D92-97E4-6331-E7B7-3BB1B1E0F922}"/>
              </a:ext>
            </a:extLst>
          </p:cNvPr>
          <p:cNvSpPr txBox="1"/>
          <p:nvPr/>
        </p:nvSpPr>
        <p:spPr>
          <a:xfrm>
            <a:off x="9635067" y="1417355"/>
            <a:ext cx="1746893" cy="923330"/>
          </a:xfrm>
          <a:prstGeom prst="rect">
            <a:avLst/>
          </a:prstGeom>
          <a:noFill/>
        </p:spPr>
        <p:txBody>
          <a:bodyPr wrap="square">
            <a:spAutoFit/>
          </a:bodyPr>
          <a:lstStyle/>
          <a:p>
            <a:r>
              <a:rPr lang="en-US" b="1" i="0" u="none" strike="noStrike">
                <a:solidFill>
                  <a:srgbClr val="374151"/>
                </a:solidFill>
                <a:effectLst/>
                <a:latin typeface="Söhne"/>
              </a:rPr>
              <a:t>Value-based </a:t>
            </a:r>
            <a:r>
              <a:rPr lang="en-US" b="0" i="0" u="none" strike="noStrike">
                <a:solidFill>
                  <a:srgbClr val="374151"/>
                </a:solidFill>
                <a:effectLst/>
                <a:latin typeface="Söhne"/>
              </a:rPr>
              <a:t>and outcomes-based </a:t>
            </a:r>
            <a:r>
              <a:rPr lang="en-US" b="1">
                <a:solidFill>
                  <a:srgbClr val="374151"/>
                </a:solidFill>
                <a:latin typeface="Söhne"/>
              </a:rPr>
              <a:t>p</a:t>
            </a:r>
            <a:r>
              <a:rPr lang="en-US" b="1" i="0" u="none" strike="noStrike">
                <a:solidFill>
                  <a:srgbClr val="374151"/>
                </a:solidFill>
                <a:effectLst/>
                <a:latin typeface="Söhne"/>
              </a:rPr>
              <a:t>ricing</a:t>
            </a:r>
            <a:endParaRPr lang="en-US" b="1"/>
          </a:p>
        </p:txBody>
      </p:sp>
      <p:sp>
        <p:nvSpPr>
          <p:cNvPr id="24" name="TextBox 23">
            <a:extLst>
              <a:ext uri="{FF2B5EF4-FFF2-40B4-BE49-F238E27FC236}">
                <a16:creationId xmlns:a16="http://schemas.microsoft.com/office/drawing/2014/main" id="{4CCF083B-7477-0681-613D-8BED265C1904}"/>
              </a:ext>
            </a:extLst>
          </p:cNvPr>
          <p:cNvSpPr txBox="1"/>
          <p:nvPr/>
        </p:nvSpPr>
        <p:spPr>
          <a:xfrm>
            <a:off x="5452532" y="1417355"/>
            <a:ext cx="2608061" cy="1200329"/>
          </a:xfrm>
          <a:prstGeom prst="rect">
            <a:avLst/>
          </a:prstGeom>
          <a:noFill/>
        </p:spPr>
        <p:txBody>
          <a:bodyPr wrap="square">
            <a:spAutoFit/>
          </a:bodyPr>
          <a:lstStyle/>
          <a:p>
            <a:pPr algn="l"/>
            <a:r>
              <a:rPr lang="en-US" b="1">
                <a:solidFill>
                  <a:srgbClr val="374151"/>
                </a:solidFill>
                <a:latin typeface="Söhne"/>
              </a:rPr>
              <a:t>A</a:t>
            </a:r>
            <a:r>
              <a:rPr lang="en-US" b="1" i="0" u="none" strike="noStrike">
                <a:solidFill>
                  <a:srgbClr val="374151"/>
                </a:solidFill>
                <a:effectLst/>
                <a:latin typeface="Söhne"/>
              </a:rPr>
              <a:t>rtificial intelligence (AI) </a:t>
            </a:r>
            <a:r>
              <a:rPr lang="en-US" b="0" i="0" u="none" strike="noStrike">
                <a:solidFill>
                  <a:srgbClr val="374151"/>
                </a:solidFill>
                <a:effectLst/>
                <a:latin typeface="Söhne"/>
              </a:rPr>
              <a:t>and machine learning (ML), especially in in drug discovery, clinical trials</a:t>
            </a:r>
          </a:p>
        </p:txBody>
      </p:sp>
      <p:sp>
        <p:nvSpPr>
          <p:cNvPr id="27" name="TextBox 26">
            <a:extLst>
              <a:ext uri="{FF2B5EF4-FFF2-40B4-BE49-F238E27FC236}">
                <a16:creationId xmlns:a16="http://schemas.microsoft.com/office/drawing/2014/main" id="{47D29C38-E3CA-DD02-E4AD-7F246166B5D2}"/>
              </a:ext>
            </a:extLst>
          </p:cNvPr>
          <p:cNvSpPr txBox="1"/>
          <p:nvPr/>
        </p:nvSpPr>
        <p:spPr>
          <a:xfrm>
            <a:off x="9635067" y="3012009"/>
            <a:ext cx="1718733" cy="1477328"/>
          </a:xfrm>
          <a:prstGeom prst="rect">
            <a:avLst/>
          </a:prstGeom>
          <a:noFill/>
        </p:spPr>
        <p:txBody>
          <a:bodyPr wrap="square" rtlCol="0">
            <a:spAutoFit/>
          </a:bodyPr>
          <a:lstStyle/>
          <a:p>
            <a:r>
              <a:rPr lang="en-US" b="1">
                <a:solidFill>
                  <a:srgbClr val="374151"/>
                </a:solidFill>
                <a:latin typeface="Söhne"/>
              </a:rPr>
              <a:t>Medicare</a:t>
            </a:r>
            <a:r>
              <a:rPr lang="en-US" b="1"/>
              <a:t> </a:t>
            </a:r>
            <a:r>
              <a:rPr lang="en-US" b="1">
                <a:solidFill>
                  <a:srgbClr val="374151"/>
                </a:solidFill>
                <a:latin typeface="Söhne"/>
              </a:rPr>
              <a:t>drug price negotiation </a:t>
            </a:r>
            <a:r>
              <a:rPr lang="en-US">
                <a:solidFill>
                  <a:srgbClr val="374151"/>
                </a:solidFill>
                <a:latin typeface="Söhne"/>
              </a:rPr>
              <a:t>(advocating against)</a:t>
            </a:r>
          </a:p>
        </p:txBody>
      </p:sp>
      <p:sp>
        <p:nvSpPr>
          <p:cNvPr id="3" name="TextBox 2">
            <a:extLst>
              <a:ext uri="{FF2B5EF4-FFF2-40B4-BE49-F238E27FC236}">
                <a16:creationId xmlns:a16="http://schemas.microsoft.com/office/drawing/2014/main" id="{63516941-0813-3145-E8FA-D39954CB27EB}"/>
              </a:ext>
            </a:extLst>
          </p:cNvPr>
          <p:cNvSpPr txBox="1"/>
          <p:nvPr/>
        </p:nvSpPr>
        <p:spPr>
          <a:xfrm>
            <a:off x="9707394" y="5092255"/>
            <a:ext cx="1746893" cy="923330"/>
          </a:xfrm>
          <a:prstGeom prst="rect">
            <a:avLst/>
          </a:prstGeom>
          <a:noFill/>
        </p:spPr>
        <p:txBody>
          <a:bodyPr wrap="square" rtlCol="0">
            <a:spAutoFit/>
          </a:bodyPr>
          <a:lstStyle/>
          <a:p>
            <a:r>
              <a:rPr lang="en-US" b="1" dirty="0">
                <a:solidFill>
                  <a:srgbClr val="374151"/>
                </a:solidFill>
                <a:latin typeface="Söhne"/>
              </a:rPr>
              <a:t>340B</a:t>
            </a:r>
            <a:r>
              <a:rPr lang="en-US" dirty="0">
                <a:solidFill>
                  <a:srgbClr val="374151"/>
                </a:solidFill>
                <a:latin typeface="Söhne"/>
              </a:rPr>
              <a:t> (advocating against)</a:t>
            </a:r>
          </a:p>
        </p:txBody>
      </p:sp>
      <p:pic>
        <p:nvPicPr>
          <p:cNvPr id="5" name="Graphic 4" descr="DNA with solid fill">
            <a:extLst>
              <a:ext uri="{FF2B5EF4-FFF2-40B4-BE49-F238E27FC236}">
                <a16:creationId xmlns:a16="http://schemas.microsoft.com/office/drawing/2014/main" id="{FFAD3DA0-8344-E4EE-ABA0-BD8E065E9C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1438620"/>
            <a:ext cx="914400" cy="914400"/>
          </a:xfrm>
          <a:prstGeom prst="rect">
            <a:avLst/>
          </a:prstGeom>
        </p:spPr>
      </p:pic>
      <p:pic>
        <p:nvPicPr>
          <p:cNvPr id="7" name="Graphic 6" descr="User with solid fill">
            <a:extLst>
              <a:ext uri="{FF2B5EF4-FFF2-40B4-BE49-F238E27FC236}">
                <a16:creationId xmlns:a16="http://schemas.microsoft.com/office/drawing/2014/main" id="{E9A9A048-B214-101E-B05E-E0386D8A63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00" y="3033274"/>
            <a:ext cx="914400" cy="914400"/>
          </a:xfrm>
          <a:prstGeom prst="rect">
            <a:avLst/>
          </a:prstGeom>
        </p:spPr>
      </p:pic>
      <p:pic>
        <p:nvPicPr>
          <p:cNvPr id="9" name="Graphic 8" descr="Server with solid fill">
            <a:extLst>
              <a:ext uri="{FF2B5EF4-FFF2-40B4-BE49-F238E27FC236}">
                <a16:creationId xmlns:a16="http://schemas.microsoft.com/office/drawing/2014/main" id="{843CE076-D87B-367A-D451-A116E2E5E0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38133" y="1417355"/>
            <a:ext cx="914400" cy="914400"/>
          </a:xfrm>
          <a:prstGeom prst="rect">
            <a:avLst/>
          </a:prstGeom>
        </p:spPr>
      </p:pic>
      <p:pic>
        <p:nvPicPr>
          <p:cNvPr id="13" name="Graphic 12" descr="Online meeting with solid fill">
            <a:extLst>
              <a:ext uri="{FF2B5EF4-FFF2-40B4-BE49-F238E27FC236}">
                <a16:creationId xmlns:a16="http://schemas.microsoft.com/office/drawing/2014/main" id="{5A596D81-8D53-F6D6-0969-DEC51A3784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38132" y="3012009"/>
            <a:ext cx="914400" cy="914400"/>
          </a:xfrm>
          <a:prstGeom prst="rect">
            <a:avLst/>
          </a:prstGeom>
        </p:spPr>
      </p:pic>
      <p:pic>
        <p:nvPicPr>
          <p:cNvPr id="17" name="Graphic 16" descr="Lock with solid fill">
            <a:extLst>
              <a:ext uri="{FF2B5EF4-FFF2-40B4-BE49-F238E27FC236}">
                <a16:creationId xmlns:a16="http://schemas.microsoft.com/office/drawing/2014/main" id="{BE6D3BD6-3DC4-A79F-5950-4DFC0A972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38132" y="4988560"/>
            <a:ext cx="914400" cy="914400"/>
          </a:xfrm>
          <a:prstGeom prst="rect">
            <a:avLst/>
          </a:prstGeom>
        </p:spPr>
      </p:pic>
      <p:pic>
        <p:nvPicPr>
          <p:cNvPr id="21" name="Graphic 20" descr="Tag with solid fill">
            <a:extLst>
              <a:ext uri="{FF2B5EF4-FFF2-40B4-BE49-F238E27FC236}">
                <a16:creationId xmlns:a16="http://schemas.microsoft.com/office/drawing/2014/main" id="{F777CF60-FDB7-788D-13EC-3EE199260B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20667" y="1417355"/>
            <a:ext cx="914400" cy="914400"/>
          </a:xfrm>
          <a:prstGeom prst="rect">
            <a:avLst/>
          </a:prstGeom>
        </p:spPr>
      </p:pic>
      <p:pic>
        <p:nvPicPr>
          <p:cNvPr id="25" name="Graphic 24" descr="List with solid fill">
            <a:extLst>
              <a:ext uri="{FF2B5EF4-FFF2-40B4-BE49-F238E27FC236}">
                <a16:creationId xmlns:a16="http://schemas.microsoft.com/office/drawing/2014/main" id="{D6F62C13-5F86-07A6-50F4-C7F40A801E6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92994" y="3012009"/>
            <a:ext cx="914400" cy="914400"/>
          </a:xfrm>
          <a:prstGeom prst="rect">
            <a:avLst/>
          </a:prstGeom>
        </p:spPr>
      </p:pic>
      <p:pic>
        <p:nvPicPr>
          <p:cNvPr id="31" name="Graphic 30" descr="Court with solid fill">
            <a:extLst>
              <a:ext uri="{FF2B5EF4-FFF2-40B4-BE49-F238E27FC236}">
                <a16:creationId xmlns:a16="http://schemas.microsoft.com/office/drawing/2014/main" id="{6CC6571F-A0FC-0B80-0234-D5C4960D143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20667" y="4979786"/>
            <a:ext cx="914400" cy="914400"/>
          </a:xfrm>
          <a:prstGeom prst="rect">
            <a:avLst/>
          </a:prstGeom>
        </p:spPr>
      </p:pic>
      <p:sp>
        <p:nvSpPr>
          <p:cNvPr id="4" name="TextBox 3">
            <a:extLst>
              <a:ext uri="{FF2B5EF4-FFF2-40B4-BE49-F238E27FC236}">
                <a16:creationId xmlns:a16="http://schemas.microsoft.com/office/drawing/2014/main" id="{84CB73AC-782F-4024-5902-118FE7B56D6F}"/>
              </a:ext>
            </a:extLst>
          </p:cNvPr>
          <p:cNvSpPr txBox="1"/>
          <p:nvPr/>
        </p:nvSpPr>
        <p:spPr>
          <a:xfrm>
            <a:off x="1314011" y="4691569"/>
            <a:ext cx="2382109" cy="1200329"/>
          </a:xfrm>
          <a:prstGeom prst="rect">
            <a:avLst/>
          </a:prstGeom>
          <a:noFill/>
        </p:spPr>
        <p:txBody>
          <a:bodyPr wrap="square">
            <a:spAutoFit/>
          </a:bodyPr>
          <a:lstStyle/>
          <a:p>
            <a:r>
              <a:rPr lang="en-US" b="1" i="0" u="none" strike="noStrike" dirty="0">
                <a:solidFill>
                  <a:srgbClr val="374151"/>
                </a:solidFill>
                <a:effectLst/>
                <a:latin typeface="Söhne"/>
              </a:rPr>
              <a:t>Metabolic therapies </a:t>
            </a:r>
            <a:r>
              <a:rPr lang="en-US" b="0" i="0" u="none" strike="noStrike" dirty="0">
                <a:solidFill>
                  <a:srgbClr val="374151"/>
                </a:solidFill>
                <a:effectLst/>
                <a:latin typeface="Söhne"/>
              </a:rPr>
              <a:t>for weight loss and chronic condition management</a:t>
            </a:r>
            <a:endParaRPr lang="en-US" dirty="0"/>
          </a:p>
        </p:txBody>
      </p:sp>
      <p:pic>
        <p:nvPicPr>
          <p:cNvPr id="10" name="Graphic 9" descr="Scale with solid fill">
            <a:extLst>
              <a:ext uri="{FF2B5EF4-FFF2-40B4-BE49-F238E27FC236}">
                <a16:creationId xmlns:a16="http://schemas.microsoft.com/office/drawing/2014/main" id="{24391C19-F9FD-D565-CEE0-8FF0A670D4A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27284" y="4691569"/>
            <a:ext cx="914400" cy="914400"/>
          </a:xfrm>
          <a:prstGeom prst="rect">
            <a:avLst/>
          </a:prstGeom>
        </p:spPr>
      </p:pic>
    </p:spTree>
    <p:extLst>
      <p:ext uri="{BB962C8B-B14F-4D97-AF65-F5344CB8AC3E}">
        <p14:creationId xmlns:p14="http://schemas.microsoft.com/office/powerpoint/2010/main" val="223582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Medicine with solid fill">
            <a:extLst>
              <a:ext uri="{FF2B5EF4-FFF2-40B4-BE49-F238E27FC236}">
                <a16:creationId xmlns:a16="http://schemas.microsoft.com/office/drawing/2014/main" id="{102DB116-D486-86C3-7E53-373FA9F9F5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234" y="1642760"/>
            <a:ext cx="4572000" cy="4572000"/>
          </a:xfrm>
          <a:prstGeom prst="rect">
            <a:avLst/>
          </a:prstGeom>
        </p:spPr>
      </p:pic>
      <p:sp>
        <p:nvSpPr>
          <p:cNvPr id="2" name="Title 1">
            <a:extLst>
              <a:ext uri="{FF2B5EF4-FFF2-40B4-BE49-F238E27FC236}">
                <a16:creationId xmlns:a16="http://schemas.microsoft.com/office/drawing/2014/main" id="{CD3D18CF-44E3-0628-EB0F-66143C8DF6A4}"/>
              </a:ext>
            </a:extLst>
          </p:cNvPr>
          <p:cNvSpPr>
            <a:spLocks noGrp="1"/>
          </p:cNvSpPr>
          <p:nvPr>
            <p:ph type="title"/>
          </p:nvPr>
        </p:nvSpPr>
        <p:spPr>
          <a:noFill/>
        </p:spPr>
        <p:txBody>
          <a:bodyPr/>
          <a:lstStyle/>
          <a:p>
            <a:r>
              <a:rPr lang="en-US"/>
              <a:t>Drugmakers want to prove they aren’t the problem </a:t>
            </a:r>
          </a:p>
        </p:txBody>
      </p:sp>
      <p:sp>
        <p:nvSpPr>
          <p:cNvPr id="11" name="Oval 10">
            <a:extLst>
              <a:ext uri="{FF2B5EF4-FFF2-40B4-BE49-F238E27FC236}">
                <a16:creationId xmlns:a16="http://schemas.microsoft.com/office/drawing/2014/main" id="{0E819AF5-BA7F-B3CA-7CA7-3158ECDAD206}"/>
              </a:ext>
            </a:extLst>
          </p:cNvPr>
          <p:cNvSpPr/>
          <p:nvPr/>
        </p:nvSpPr>
        <p:spPr>
          <a:xfrm>
            <a:off x="5870813" y="2563505"/>
            <a:ext cx="693084" cy="69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27D72C57-B8A4-1B74-B3FA-C26AFD6C4581}"/>
              </a:ext>
            </a:extLst>
          </p:cNvPr>
          <p:cNvSpPr/>
          <p:nvPr/>
        </p:nvSpPr>
        <p:spPr>
          <a:xfrm>
            <a:off x="5870813" y="3793654"/>
            <a:ext cx="693084" cy="693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45799AD2-7FCF-D19D-ACBF-89E996A236FD}"/>
              </a:ext>
            </a:extLst>
          </p:cNvPr>
          <p:cNvSpPr/>
          <p:nvPr/>
        </p:nvSpPr>
        <p:spPr>
          <a:xfrm>
            <a:off x="5870813" y="4987597"/>
            <a:ext cx="693084" cy="693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 name="Group 13">
            <a:extLst>
              <a:ext uri="{FF2B5EF4-FFF2-40B4-BE49-F238E27FC236}">
                <a16:creationId xmlns:a16="http://schemas.microsoft.com/office/drawing/2014/main" id="{17EC6858-F266-29F7-51E5-5365D3FEEDB1}"/>
              </a:ext>
            </a:extLst>
          </p:cNvPr>
          <p:cNvGrpSpPr/>
          <p:nvPr/>
        </p:nvGrpSpPr>
        <p:grpSpPr>
          <a:xfrm>
            <a:off x="6627420" y="2348717"/>
            <a:ext cx="4675620" cy="1061788"/>
            <a:chOff x="1365659" y="10733129"/>
            <a:chExt cx="14296331" cy="2123852"/>
          </a:xfrm>
          <a:noFill/>
        </p:grpSpPr>
        <p:sp>
          <p:nvSpPr>
            <p:cNvPr id="15" name="TextBox 14">
              <a:extLst>
                <a:ext uri="{FF2B5EF4-FFF2-40B4-BE49-F238E27FC236}">
                  <a16:creationId xmlns:a16="http://schemas.microsoft.com/office/drawing/2014/main" id="{05A241B1-A242-B3D6-AC19-4F63634F65FC}"/>
                </a:ext>
              </a:extLst>
            </p:cNvPr>
            <p:cNvSpPr txBox="1"/>
            <p:nvPr/>
          </p:nvSpPr>
          <p:spPr>
            <a:xfrm>
              <a:off x="1365659" y="11379461"/>
              <a:ext cx="14296331" cy="1477520"/>
            </a:xfrm>
            <a:prstGeom prst="rect">
              <a:avLst/>
            </a:prstGeom>
            <a:grpFill/>
          </p:spPr>
          <p:txBody>
            <a:bodyPr wrap="square" rtlCol="0">
              <a:spAutoFit/>
            </a:bodyPr>
            <a:lstStyle/>
            <a:p>
              <a:r>
                <a:rPr lang="en-US" sz="1400">
                  <a:latin typeface="Arial" panose="020B0604020202020204" pitchFamily="34" charset="0"/>
                  <a:ea typeface="Lato Light" panose="020F0502020204030203" pitchFamily="34" charset="0"/>
                  <a:cs typeface="Arial" panose="020B0604020202020204" pitchFamily="34" charset="0"/>
                </a:rPr>
                <a:t>PBMs, and their insurance company owners, are the primary culprit that drug makers point to for raising the cost of prescription medications </a:t>
              </a:r>
            </a:p>
          </p:txBody>
        </p:sp>
        <p:sp>
          <p:nvSpPr>
            <p:cNvPr id="16" name="TextBox 15">
              <a:extLst>
                <a:ext uri="{FF2B5EF4-FFF2-40B4-BE49-F238E27FC236}">
                  <a16:creationId xmlns:a16="http://schemas.microsoft.com/office/drawing/2014/main" id="{D07F9D2F-5CFB-7289-4A05-99765DFBDB03}"/>
                </a:ext>
              </a:extLst>
            </p:cNvPr>
            <p:cNvSpPr txBox="1"/>
            <p:nvPr/>
          </p:nvSpPr>
          <p:spPr>
            <a:xfrm>
              <a:off x="1365659" y="10733129"/>
              <a:ext cx="10827929" cy="738760"/>
            </a:xfrm>
            <a:prstGeom prst="rect">
              <a:avLst/>
            </a:prstGeom>
            <a:grpFill/>
          </p:spPr>
          <p:txBody>
            <a:bodyPr wrap="square" rtlCol="0">
              <a:spAutoFit/>
            </a:bodyPr>
            <a:lstStyle/>
            <a:p>
              <a:r>
                <a:rPr lang="en-US">
                  <a:solidFill>
                    <a:schemeClr val="tx2"/>
                  </a:solidFill>
                  <a:latin typeface="Arial" panose="020B0604020202020204" pitchFamily="34" charset="0"/>
                  <a:ea typeface="Roboto Medium" panose="02000000000000000000" pitchFamily="2" charset="0"/>
                  <a:cs typeface="Arial" panose="020B0604020202020204" pitchFamily="34" charset="0"/>
                </a:rPr>
                <a:t>PBMs and insurers </a:t>
              </a:r>
            </a:p>
          </p:txBody>
        </p:sp>
      </p:grpSp>
      <p:grpSp>
        <p:nvGrpSpPr>
          <p:cNvPr id="17" name="Group 16">
            <a:extLst>
              <a:ext uri="{FF2B5EF4-FFF2-40B4-BE49-F238E27FC236}">
                <a16:creationId xmlns:a16="http://schemas.microsoft.com/office/drawing/2014/main" id="{CD1AD9F8-1AA4-4C85-F3BD-1EA48EA46A1E}"/>
              </a:ext>
            </a:extLst>
          </p:cNvPr>
          <p:cNvGrpSpPr/>
          <p:nvPr/>
        </p:nvGrpSpPr>
        <p:grpSpPr>
          <a:xfrm>
            <a:off x="6678180" y="3562249"/>
            <a:ext cx="4675620" cy="1061788"/>
            <a:chOff x="1365659" y="10733129"/>
            <a:chExt cx="14296331" cy="2123852"/>
          </a:xfrm>
          <a:noFill/>
        </p:grpSpPr>
        <p:sp>
          <p:nvSpPr>
            <p:cNvPr id="18" name="TextBox 17">
              <a:extLst>
                <a:ext uri="{FF2B5EF4-FFF2-40B4-BE49-F238E27FC236}">
                  <a16:creationId xmlns:a16="http://schemas.microsoft.com/office/drawing/2014/main" id="{5DC725C5-20FE-3600-70C4-631DBEB7A116}"/>
                </a:ext>
              </a:extLst>
            </p:cNvPr>
            <p:cNvSpPr txBox="1"/>
            <p:nvPr/>
          </p:nvSpPr>
          <p:spPr>
            <a:xfrm>
              <a:off x="1365659" y="11379461"/>
              <a:ext cx="14296331" cy="1477520"/>
            </a:xfrm>
            <a:prstGeom prst="rect">
              <a:avLst/>
            </a:prstGeom>
            <a:grpFill/>
          </p:spPr>
          <p:txBody>
            <a:bodyPr wrap="square" rtlCol="0">
              <a:spAutoFit/>
            </a:bodyPr>
            <a:lstStyle/>
            <a:p>
              <a:r>
                <a:rPr lang="en-US" sz="1400">
                  <a:latin typeface="Arial" panose="020B0604020202020204" pitchFamily="34" charset="0"/>
                  <a:ea typeface="Lato Light" panose="020F0502020204030203" pitchFamily="34" charset="0"/>
                  <a:cs typeface="Arial" panose="020B0604020202020204" pitchFamily="34" charset="0"/>
                </a:rPr>
                <a:t>While physicians are a key customer group that manufacturers target, drug makers are fed up with hospitals ‘gaming’ the 340B system for profit    </a:t>
              </a:r>
            </a:p>
          </p:txBody>
        </p:sp>
        <p:sp>
          <p:nvSpPr>
            <p:cNvPr id="19" name="TextBox 18">
              <a:extLst>
                <a:ext uri="{FF2B5EF4-FFF2-40B4-BE49-F238E27FC236}">
                  <a16:creationId xmlns:a16="http://schemas.microsoft.com/office/drawing/2014/main" id="{AFEA4273-5B39-C0FE-3AEA-4BBADDA74674}"/>
                </a:ext>
              </a:extLst>
            </p:cNvPr>
            <p:cNvSpPr txBox="1"/>
            <p:nvPr/>
          </p:nvSpPr>
          <p:spPr>
            <a:xfrm>
              <a:off x="1365659" y="10733129"/>
              <a:ext cx="10827929" cy="738760"/>
            </a:xfrm>
            <a:prstGeom prst="rect">
              <a:avLst/>
            </a:prstGeom>
            <a:grpFill/>
          </p:spPr>
          <p:txBody>
            <a:bodyPr wrap="square" rtlCol="0">
              <a:spAutoFit/>
            </a:bodyPr>
            <a:lstStyle/>
            <a:p>
              <a:r>
                <a:rPr lang="en-US">
                  <a:solidFill>
                    <a:schemeClr val="tx2"/>
                  </a:solidFill>
                  <a:latin typeface="Arial" panose="020B0604020202020204" pitchFamily="34" charset="0"/>
                  <a:ea typeface="Roboto Medium" panose="02000000000000000000" pitchFamily="2" charset="0"/>
                  <a:cs typeface="Arial" panose="020B0604020202020204" pitchFamily="34" charset="0"/>
                </a:rPr>
                <a:t>Providers and hospitals </a:t>
              </a:r>
            </a:p>
          </p:txBody>
        </p:sp>
      </p:grpSp>
      <p:grpSp>
        <p:nvGrpSpPr>
          <p:cNvPr id="20" name="Group 19">
            <a:extLst>
              <a:ext uri="{FF2B5EF4-FFF2-40B4-BE49-F238E27FC236}">
                <a16:creationId xmlns:a16="http://schemas.microsoft.com/office/drawing/2014/main" id="{589B8736-1B12-1590-2F5F-11B6CA1254C3}"/>
              </a:ext>
            </a:extLst>
          </p:cNvPr>
          <p:cNvGrpSpPr/>
          <p:nvPr/>
        </p:nvGrpSpPr>
        <p:grpSpPr>
          <a:xfrm>
            <a:off x="6678180" y="4803245"/>
            <a:ext cx="4591747" cy="1061788"/>
            <a:chOff x="1365659" y="10733129"/>
            <a:chExt cx="14039878" cy="2123852"/>
          </a:xfrm>
          <a:solidFill>
            <a:srgbClr val="FFFF00"/>
          </a:solidFill>
        </p:grpSpPr>
        <p:sp>
          <p:nvSpPr>
            <p:cNvPr id="21" name="TextBox 20">
              <a:extLst>
                <a:ext uri="{FF2B5EF4-FFF2-40B4-BE49-F238E27FC236}">
                  <a16:creationId xmlns:a16="http://schemas.microsoft.com/office/drawing/2014/main" id="{25B417E4-AFA8-6B90-BE6F-E2D9405E400B}"/>
                </a:ext>
              </a:extLst>
            </p:cNvPr>
            <p:cNvSpPr txBox="1"/>
            <p:nvPr/>
          </p:nvSpPr>
          <p:spPr>
            <a:xfrm>
              <a:off x="1365659" y="11379461"/>
              <a:ext cx="14039878" cy="1477520"/>
            </a:xfrm>
            <a:prstGeom prst="rect">
              <a:avLst/>
            </a:prstGeom>
            <a:noFill/>
          </p:spPr>
          <p:txBody>
            <a:bodyPr wrap="square" rtlCol="0">
              <a:spAutoFit/>
            </a:bodyPr>
            <a:lstStyle/>
            <a:p>
              <a:r>
                <a:rPr lang="en-US" sz="1400">
                  <a:latin typeface="Arial" panose="020B0604020202020204" pitchFamily="34" charset="0"/>
                  <a:ea typeface="Lato Light" panose="020F0502020204030203" pitchFamily="34" charset="0"/>
                  <a:cs typeface="Arial" panose="020B0604020202020204" pitchFamily="34" charset="0"/>
                </a:rPr>
                <a:t>Drug makers must keep the government happy to ensure ongoing funding and stave off regulation, but recent price negation rules have them seeing red </a:t>
              </a:r>
            </a:p>
          </p:txBody>
        </p:sp>
        <p:sp>
          <p:nvSpPr>
            <p:cNvPr id="22" name="TextBox 21">
              <a:extLst>
                <a:ext uri="{FF2B5EF4-FFF2-40B4-BE49-F238E27FC236}">
                  <a16:creationId xmlns:a16="http://schemas.microsoft.com/office/drawing/2014/main" id="{85046BC1-86FC-4018-6BB5-6D65B60C99CF}"/>
                </a:ext>
              </a:extLst>
            </p:cNvPr>
            <p:cNvSpPr txBox="1"/>
            <p:nvPr/>
          </p:nvSpPr>
          <p:spPr>
            <a:xfrm>
              <a:off x="1365659" y="10733129"/>
              <a:ext cx="10827929" cy="738760"/>
            </a:xfrm>
            <a:prstGeom prst="rect">
              <a:avLst/>
            </a:prstGeom>
            <a:noFill/>
          </p:spPr>
          <p:txBody>
            <a:bodyPr wrap="square" rtlCol="0">
              <a:spAutoFit/>
            </a:bodyPr>
            <a:lstStyle/>
            <a:p>
              <a:r>
                <a:rPr lang="en-US">
                  <a:solidFill>
                    <a:schemeClr val="tx2"/>
                  </a:solidFill>
                  <a:latin typeface="Arial" panose="020B0604020202020204" pitchFamily="34" charset="0"/>
                  <a:ea typeface="Roboto Medium" panose="02000000000000000000" pitchFamily="2" charset="0"/>
                  <a:cs typeface="Arial" panose="020B0604020202020204" pitchFamily="34" charset="0"/>
                </a:rPr>
                <a:t>The government </a:t>
              </a:r>
            </a:p>
          </p:txBody>
        </p:sp>
      </p:grpSp>
      <p:grpSp>
        <p:nvGrpSpPr>
          <p:cNvPr id="26" name="Gráfico 229">
            <a:extLst>
              <a:ext uri="{FF2B5EF4-FFF2-40B4-BE49-F238E27FC236}">
                <a16:creationId xmlns:a16="http://schemas.microsoft.com/office/drawing/2014/main" id="{62E28BE2-456D-6602-FBF9-952AC790912E}"/>
              </a:ext>
            </a:extLst>
          </p:cNvPr>
          <p:cNvGrpSpPr>
            <a:grpSpLocks/>
          </p:cNvGrpSpPr>
          <p:nvPr/>
        </p:nvGrpSpPr>
        <p:grpSpPr>
          <a:xfrm>
            <a:off x="6007956" y="2713703"/>
            <a:ext cx="411480" cy="411480"/>
            <a:chOff x="5119693" y="5589008"/>
            <a:chExt cx="654197" cy="654197"/>
          </a:xfrm>
          <a:solidFill>
            <a:schemeClr val="bg1"/>
          </a:solidFill>
        </p:grpSpPr>
        <p:sp>
          <p:nvSpPr>
            <p:cNvPr id="27" name="Forma libre 427">
              <a:extLst>
                <a:ext uri="{FF2B5EF4-FFF2-40B4-BE49-F238E27FC236}">
                  <a16:creationId xmlns:a16="http://schemas.microsoft.com/office/drawing/2014/main" id="{99C9DC43-2A44-CD2A-1BFE-5BA33871529A}"/>
                </a:ext>
              </a:extLst>
            </p:cNvPr>
            <p:cNvSpPr/>
            <p:nvPr/>
          </p:nvSpPr>
          <p:spPr>
            <a:xfrm>
              <a:off x="5118735" y="5669824"/>
              <a:ext cx="655475" cy="83052"/>
            </a:xfrm>
            <a:custGeom>
              <a:avLst/>
              <a:gdLst>
                <a:gd name="connsiteX0" fmla="*/ 600638 w 655474"/>
                <a:gd name="connsiteY0" fmla="*/ 958 h 83052"/>
                <a:gd name="connsiteX1" fmla="*/ 55475 w 655474"/>
                <a:gd name="connsiteY1" fmla="*/ 958 h 83052"/>
                <a:gd name="connsiteX2" fmla="*/ 958 w 655474"/>
                <a:gd name="connsiteY2" fmla="*/ 55475 h 83052"/>
                <a:gd name="connsiteX3" fmla="*/ 958 w 655474"/>
                <a:gd name="connsiteY3" fmla="*/ 69105 h 83052"/>
                <a:gd name="connsiteX4" fmla="*/ 14588 w 655474"/>
                <a:gd name="connsiteY4" fmla="*/ 82733 h 83052"/>
                <a:gd name="connsiteX5" fmla="*/ 641527 w 655474"/>
                <a:gd name="connsiteY5" fmla="*/ 82733 h 83052"/>
                <a:gd name="connsiteX6" fmla="*/ 655157 w 655474"/>
                <a:gd name="connsiteY6" fmla="*/ 69103 h 83052"/>
                <a:gd name="connsiteX7" fmla="*/ 655157 w 655474"/>
                <a:gd name="connsiteY7" fmla="*/ 55474 h 83052"/>
                <a:gd name="connsiteX8" fmla="*/ 600638 w 655474"/>
                <a:gd name="connsiteY8" fmla="*/ 958 h 8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74" h="83052">
                  <a:moveTo>
                    <a:pt x="600638" y="958"/>
                  </a:moveTo>
                  <a:lnTo>
                    <a:pt x="55475" y="958"/>
                  </a:lnTo>
                  <a:cubicBezTo>
                    <a:pt x="25367" y="958"/>
                    <a:pt x="958" y="25365"/>
                    <a:pt x="958" y="55475"/>
                  </a:cubicBezTo>
                  <a:lnTo>
                    <a:pt x="958" y="69105"/>
                  </a:lnTo>
                  <a:cubicBezTo>
                    <a:pt x="958" y="76630"/>
                    <a:pt x="7061" y="82733"/>
                    <a:pt x="14588" y="82733"/>
                  </a:cubicBezTo>
                  <a:lnTo>
                    <a:pt x="641527" y="82733"/>
                  </a:lnTo>
                  <a:cubicBezTo>
                    <a:pt x="649054" y="82733"/>
                    <a:pt x="655157" y="76630"/>
                    <a:pt x="655157" y="69103"/>
                  </a:cubicBezTo>
                  <a:lnTo>
                    <a:pt x="655157" y="55474"/>
                  </a:lnTo>
                  <a:cubicBezTo>
                    <a:pt x="655155" y="25365"/>
                    <a:pt x="630747" y="958"/>
                    <a:pt x="600638" y="958"/>
                  </a:cubicBezTo>
                  <a:close/>
                </a:path>
              </a:pathLst>
            </a:custGeom>
            <a:grpFill/>
            <a:ln w="9525" cap="flat">
              <a:noFill/>
              <a:prstDash val="solid"/>
              <a:miter/>
            </a:ln>
          </p:spPr>
          <p:txBody>
            <a:bodyPr rtlCol="0" anchor="ctr"/>
            <a:lstStyle/>
            <a:p>
              <a:endParaRPr lang="es-MX" sz="900"/>
            </a:p>
          </p:txBody>
        </p:sp>
        <p:sp>
          <p:nvSpPr>
            <p:cNvPr id="28" name="Forma libre 428">
              <a:extLst>
                <a:ext uri="{FF2B5EF4-FFF2-40B4-BE49-F238E27FC236}">
                  <a16:creationId xmlns:a16="http://schemas.microsoft.com/office/drawing/2014/main" id="{C2A5012F-D9B6-7EF8-5F7B-6B33A48244EB}"/>
                </a:ext>
              </a:extLst>
            </p:cNvPr>
            <p:cNvSpPr/>
            <p:nvPr/>
          </p:nvSpPr>
          <p:spPr>
            <a:xfrm>
              <a:off x="5118735" y="5833374"/>
              <a:ext cx="655475" cy="328376"/>
            </a:xfrm>
            <a:custGeom>
              <a:avLst/>
              <a:gdLst>
                <a:gd name="connsiteX0" fmla="*/ 641526 w 655474"/>
                <a:gd name="connsiteY0" fmla="*/ 958 h 328376"/>
                <a:gd name="connsiteX1" fmla="*/ 14588 w 655474"/>
                <a:gd name="connsiteY1" fmla="*/ 958 h 328376"/>
                <a:gd name="connsiteX2" fmla="*/ 958 w 655474"/>
                <a:gd name="connsiteY2" fmla="*/ 14588 h 328376"/>
                <a:gd name="connsiteX3" fmla="*/ 958 w 655474"/>
                <a:gd name="connsiteY3" fmla="*/ 273541 h 328376"/>
                <a:gd name="connsiteX4" fmla="*/ 55475 w 655474"/>
                <a:gd name="connsiteY4" fmla="*/ 328057 h 328376"/>
                <a:gd name="connsiteX5" fmla="*/ 600640 w 655474"/>
                <a:gd name="connsiteY5" fmla="*/ 328057 h 328376"/>
                <a:gd name="connsiteX6" fmla="*/ 655155 w 655474"/>
                <a:gd name="connsiteY6" fmla="*/ 273540 h 328376"/>
                <a:gd name="connsiteX7" fmla="*/ 655155 w 655474"/>
                <a:gd name="connsiteY7" fmla="*/ 14588 h 328376"/>
                <a:gd name="connsiteX8" fmla="*/ 641526 w 655474"/>
                <a:gd name="connsiteY8" fmla="*/ 958 h 328376"/>
                <a:gd name="connsiteX9" fmla="*/ 491606 w 655474"/>
                <a:gd name="connsiteY9" fmla="*/ 246282 h 328376"/>
                <a:gd name="connsiteX10" fmla="*/ 450719 w 655474"/>
                <a:gd name="connsiteY10" fmla="*/ 235089 h 328376"/>
                <a:gd name="connsiteX11" fmla="*/ 409831 w 655474"/>
                <a:gd name="connsiteY11" fmla="*/ 246282 h 328376"/>
                <a:gd name="connsiteX12" fmla="*/ 328057 w 655474"/>
                <a:gd name="connsiteY12" fmla="*/ 164508 h 328376"/>
                <a:gd name="connsiteX13" fmla="*/ 409831 w 655474"/>
                <a:gd name="connsiteY13" fmla="*/ 82733 h 328376"/>
                <a:gd name="connsiteX14" fmla="*/ 450719 w 655474"/>
                <a:gd name="connsiteY14" fmla="*/ 93926 h 328376"/>
                <a:gd name="connsiteX15" fmla="*/ 491606 w 655474"/>
                <a:gd name="connsiteY15" fmla="*/ 82733 h 328376"/>
                <a:gd name="connsiteX16" fmla="*/ 573381 w 655474"/>
                <a:gd name="connsiteY16" fmla="*/ 164508 h 328376"/>
                <a:gd name="connsiteX17" fmla="*/ 491606 w 655474"/>
                <a:gd name="connsiteY17" fmla="*/ 246282 h 32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474" h="328376">
                  <a:moveTo>
                    <a:pt x="641526" y="958"/>
                  </a:moveTo>
                  <a:lnTo>
                    <a:pt x="14588" y="958"/>
                  </a:lnTo>
                  <a:cubicBezTo>
                    <a:pt x="7061" y="958"/>
                    <a:pt x="958" y="7059"/>
                    <a:pt x="958" y="14588"/>
                  </a:cubicBezTo>
                  <a:lnTo>
                    <a:pt x="958" y="273541"/>
                  </a:lnTo>
                  <a:cubicBezTo>
                    <a:pt x="958" y="303648"/>
                    <a:pt x="25367" y="328057"/>
                    <a:pt x="55475" y="328057"/>
                  </a:cubicBezTo>
                  <a:lnTo>
                    <a:pt x="600640" y="328057"/>
                  </a:lnTo>
                  <a:cubicBezTo>
                    <a:pt x="630747" y="328057"/>
                    <a:pt x="655155" y="303648"/>
                    <a:pt x="655155" y="273540"/>
                  </a:cubicBezTo>
                  <a:lnTo>
                    <a:pt x="655155" y="14588"/>
                  </a:lnTo>
                  <a:cubicBezTo>
                    <a:pt x="655155" y="7059"/>
                    <a:pt x="649053" y="958"/>
                    <a:pt x="641526" y="958"/>
                  </a:cubicBezTo>
                  <a:close/>
                  <a:moveTo>
                    <a:pt x="491606" y="246282"/>
                  </a:moveTo>
                  <a:cubicBezTo>
                    <a:pt x="477178" y="246282"/>
                    <a:pt x="463230" y="242436"/>
                    <a:pt x="450719" y="235089"/>
                  </a:cubicBezTo>
                  <a:cubicBezTo>
                    <a:pt x="438207" y="242436"/>
                    <a:pt x="424260" y="246282"/>
                    <a:pt x="409831" y="246282"/>
                  </a:cubicBezTo>
                  <a:cubicBezTo>
                    <a:pt x="364738" y="246282"/>
                    <a:pt x="328057" y="209601"/>
                    <a:pt x="328057" y="164508"/>
                  </a:cubicBezTo>
                  <a:cubicBezTo>
                    <a:pt x="328057" y="119414"/>
                    <a:pt x="364738" y="82733"/>
                    <a:pt x="409831" y="82733"/>
                  </a:cubicBezTo>
                  <a:cubicBezTo>
                    <a:pt x="424260" y="82733"/>
                    <a:pt x="438207" y="86579"/>
                    <a:pt x="450719" y="93926"/>
                  </a:cubicBezTo>
                  <a:cubicBezTo>
                    <a:pt x="463230" y="86579"/>
                    <a:pt x="477178" y="82733"/>
                    <a:pt x="491606" y="82733"/>
                  </a:cubicBezTo>
                  <a:cubicBezTo>
                    <a:pt x="536700" y="82733"/>
                    <a:pt x="573381" y="119414"/>
                    <a:pt x="573381" y="164508"/>
                  </a:cubicBezTo>
                  <a:cubicBezTo>
                    <a:pt x="573381" y="209601"/>
                    <a:pt x="536700" y="246282"/>
                    <a:pt x="491606" y="246282"/>
                  </a:cubicBezTo>
                  <a:close/>
                </a:path>
              </a:pathLst>
            </a:custGeom>
            <a:grpFill/>
            <a:ln w="9525" cap="flat">
              <a:noFill/>
              <a:prstDash val="solid"/>
              <a:miter/>
            </a:ln>
          </p:spPr>
          <p:txBody>
            <a:bodyPr rtlCol="0" anchor="ctr"/>
            <a:lstStyle/>
            <a:p>
              <a:endParaRPr lang="es-MX" sz="900"/>
            </a:p>
          </p:txBody>
        </p:sp>
      </p:grpSp>
      <p:sp>
        <p:nvSpPr>
          <p:cNvPr id="40" name="TextBox 39">
            <a:extLst>
              <a:ext uri="{FF2B5EF4-FFF2-40B4-BE49-F238E27FC236}">
                <a16:creationId xmlns:a16="http://schemas.microsoft.com/office/drawing/2014/main" id="{6D29F4CB-D761-1AAF-D15D-F0823CF041E9}"/>
              </a:ext>
            </a:extLst>
          </p:cNvPr>
          <p:cNvSpPr txBox="1"/>
          <p:nvPr/>
        </p:nvSpPr>
        <p:spPr>
          <a:xfrm>
            <a:off x="788019" y="1573377"/>
            <a:ext cx="4382386" cy="584775"/>
          </a:xfrm>
          <a:prstGeom prst="rect">
            <a:avLst/>
          </a:prstGeom>
          <a:noFill/>
        </p:spPr>
        <p:txBody>
          <a:bodyPr wrap="square" rtlCol="0">
            <a:spAutoFit/>
          </a:bodyPr>
          <a:lstStyle/>
          <a:p>
            <a:pPr algn="ctr"/>
            <a:r>
              <a:rPr lang="en-US" sz="1600" b="1" dirty="0">
                <a:solidFill>
                  <a:schemeClr val="tx2"/>
                </a:solidFill>
              </a:rPr>
              <a:t>How pharmaceutical companies </a:t>
            </a:r>
          </a:p>
          <a:p>
            <a:pPr algn="ctr"/>
            <a:r>
              <a:rPr lang="en-US" sz="1600" b="1" dirty="0">
                <a:solidFill>
                  <a:schemeClr val="tx2"/>
                </a:solidFill>
              </a:rPr>
              <a:t>see themselves</a:t>
            </a:r>
          </a:p>
        </p:txBody>
      </p:sp>
      <p:sp>
        <p:nvSpPr>
          <p:cNvPr id="41" name="TextBox 40">
            <a:extLst>
              <a:ext uri="{FF2B5EF4-FFF2-40B4-BE49-F238E27FC236}">
                <a16:creationId xmlns:a16="http://schemas.microsoft.com/office/drawing/2014/main" id="{D26275C0-DB9F-D708-0CA3-845F6B5F0EF0}"/>
              </a:ext>
            </a:extLst>
          </p:cNvPr>
          <p:cNvSpPr txBox="1"/>
          <p:nvPr/>
        </p:nvSpPr>
        <p:spPr>
          <a:xfrm>
            <a:off x="5681200" y="1579279"/>
            <a:ext cx="5192018" cy="584775"/>
          </a:xfrm>
          <a:prstGeom prst="rect">
            <a:avLst/>
          </a:prstGeom>
          <a:noFill/>
        </p:spPr>
        <p:txBody>
          <a:bodyPr wrap="square" rtlCol="0">
            <a:spAutoFit/>
          </a:bodyPr>
          <a:lstStyle/>
          <a:p>
            <a:pPr algn="ctr"/>
            <a:r>
              <a:rPr lang="en-US" sz="1600" b="1" dirty="0">
                <a:solidFill>
                  <a:schemeClr val="tx2"/>
                </a:solidFill>
              </a:rPr>
              <a:t>How pharmaceutical companies </a:t>
            </a:r>
          </a:p>
          <a:p>
            <a:pPr algn="ctr"/>
            <a:r>
              <a:rPr lang="en-US" sz="1600" b="1" dirty="0">
                <a:solidFill>
                  <a:schemeClr val="tx2"/>
                </a:solidFill>
              </a:rPr>
              <a:t>see other stakeholders</a:t>
            </a:r>
          </a:p>
        </p:txBody>
      </p:sp>
      <p:sp>
        <p:nvSpPr>
          <p:cNvPr id="43" name="TextBox 42">
            <a:extLst>
              <a:ext uri="{FF2B5EF4-FFF2-40B4-BE49-F238E27FC236}">
                <a16:creationId xmlns:a16="http://schemas.microsoft.com/office/drawing/2014/main" id="{90BC1EFA-3186-E08B-2483-3A56BAA70C1F}"/>
              </a:ext>
            </a:extLst>
          </p:cNvPr>
          <p:cNvSpPr txBox="1"/>
          <p:nvPr/>
        </p:nvSpPr>
        <p:spPr>
          <a:xfrm>
            <a:off x="1151998" y="2498074"/>
            <a:ext cx="3754790" cy="738664"/>
          </a:xfrm>
          <a:prstGeom prst="rect">
            <a:avLst/>
          </a:prstGeom>
          <a:noFill/>
        </p:spPr>
        <p:txBody>
          <a:bodyPr wrap="square" rtlCol="0">
            <a:spAutoFit/>
          </a:bodyPr>
          <a:lstStyle/>
          <a:p>
            <a:pPr algn="ctr"/>
            <a:r>
              <a:rPr lang="en-US" sz="1400" dirty="0">
                <a:latin typeface="Arial" panose="020B0604020202020204" pitchFamily="34" charset="0"/>
                <a:ea typeface="Lato Light" panose="020F0502020204030203" pitchFamily="34" charset="0"/>
                <a:cs typeface="Arial" panose="020B0604020202020204" pitchFamily="34" charset="0"/>
              </a:rPr>
              <a:t>Drug makers and their workforce in general perceive themselves as innovation drivers and creators of life-saving tools </a:t>
            </a:r>
          </a:p>
        </p:txBody>
      </p:sp>
      <p:sp>
        <p:nvSpPr>
          <p:cNvPr id="45" name="TextBox 44">
            <a:extLst>
              <a:ext uri="{FF2B5EF4-FFF2-40B4-BE49-F238E27FC236}">
                <a16:creationId xmlns:a16="http://schemas.microsoft.com/office/drawing/2014/main" id="{D17605BA-2833-F4A1-C71B-BDA903C9A158}"/>
              </a:ext>
            </a:extLst>
          </p:cNvPr>
          <p:cNvSpPr txBox="1"/>
          <p:nvPr/>
        </p:nvSpPr>
        <p:spPr>
          <a:xfrm>
            <a:off x="1151998" y="3705445"/>
            <a:ext cx="3754790" cy="738664"/>
          </a:xfrm>
          <a:prstGeom prst="rect">
            <a:avLst/>
          </a:prstGeom>
          <a:noFill/>
        </p:spPr>
        <p:txBody>
          <a:bodyPr wrap="square" rtlCol="0">
            <a:spAutoFit/>
          </a:bodyPr>
          <a:lstStyle/>
          <a:p>
            <a:pPr algn="ctr"/>
            <a:r>
              <a:rPr lang="en-US" sz="1400" dirty="0">
                <a:latin typeface="Arial" panose="020B0604020202020204" pitchFamily="34" charset="0"/>
                <a:ea typeface="Lato Light" panose="020F0502020204030203" pitchFamily="34" charset="0"/>
                <a:cs typeface="Arial" panose="020B0604020202020204" pitchFamily="34" charset="0"/>
              </a:rPr>
              <a:t>High prices are perceived as the logical and necessary byproduct of experimentation in a complex and risky industry </a:t>
            </a:r>
          </a:p>
        </p:txBody>
      </p:sp>
      <p:sp>
        <p:nvSpPr>
          <p:cNvPr id="46" name="TextBox 45">
            <a:extLst>
              <a:ext uri="{FF2B5EF4-FFF2-40B4-BE49-F238E27FC236}">
                <a16:creationId xmlns:a16="http://schemas.microsoft.com/office/drawing/2014/main" id="{BADEA5AC-A85B-DC6D-FDF8-27201424EF35}"/>
              </a:ext>
            </a:extLst>
          </p:cNvPr>
          <p:cNvSpPr txBox="1"/>
          <p:nvPr/>
        </p:nvSpPr>
        <p:spPr>
          <a:xfrm>
            <a:off x="1205477" y="4964807"/>
            <a:ext cx="3754790" cy="738664"/>
          </a:xfrm>
          <a:prstGeom prst="rect">
            <a:avLst/>
          </a:prstGeom>
          <a:noFill/>
        </p:spPr>
        <p:txBody>
          <a:bodyPr wrap="square" rtlCol="0">
            <a:spAutoFit/>
          </a:bodyPr>
          <a:lstStyle/>
          <a:p>
            <a:pPr algn="ctr"/>
            <a:r>
              <a:rPr lang="en-US" sz="1400" dirty="0">
                <a:latin typeface="Arial" panose="020B0604020202020204" pitchFamily="34" charset="0"/>
                <a:ea typeface="Lato Light" panose="020F0502020204030203" pitchFamily="34" charset="0"/>
                <a:cs typeface="Arial" panose="020B0604020202020204" pitchFamily="34" charset="0"/>
              </a:rPr>
              <a:t>Within organizations, there’s varying levels of familiarity with the perception of pharmaceuticals companies as “bad guys”</a:t>
            </a:r>
          </a:p>
        </p:txBody>
      </p:sp>
      <p:pic>
        <p:nvPicPr>
          <p:cNvPr id="48" name="Graphic 47" descr="Hospital with solid fill">
            <a:extLst>
              <a:ext uri="{FF2B5EF4-FFF2-40B4-BE49-F238E27FC236}">
                <a16:creationId xmlns:a16="http://schemas.microsoft.com/office/drawing/2014/main" id="{93EC70DA-BA0A-94A3-628E-FFE4E49AF1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5096" y="3880870"/>
            <a:ext cx="457200" cy="457200"/>
          </a:xfrm>
          <a:prstGeom prst="rect">
            <a:avLst/>
          </a:prstGeom>
        </p:spPr>
      </p:pic>
      <p:pic>
        <p:nvPicPr>
          <p:cNvPr id="50" name="Graphic 49" descr="Court with solid fill">
            <a:extLst>
              <a:ext uri="{FF2B5EF4-FFF2-40B4-BE49-F238E27FC236}">
                <a16:creationId xmlns:a16="http://schemas.microsoft.com/office/drawing/2014/main" id="{7C89CB6A-899E-C4DF-CF0C-ABF97488BA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3956" y="5074814"/>
            <a:ext cx="457200" cy="457200"/>
          </a:xfrm>
          <a:prstGeom prst="rect">
            <a:avLst/>
          </a:prstGeom>
        </p:spPr>
      </p:pic>
    </p:spTree>
    <p:extLst>
      <p:ext uri="{BB962C8B-B14F-4D97-AF65-F5344CB8AC3E}">
        <p14:creationId xmlns:p14="http://schemas.microsoft.com/office/powerpoint/2010/main" val="448100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403C-7434-B9FD-0381-839869FB1BD7}"/>
              </a:ext>
            </a:extLst>
          </p:cNvPr>
          <p:cNvSpPr>
            <a:spLocks noGrp="1"/>
          </p:cNvSpPr>
          <p:nvPr>
            <p:ph type="title"/>
          </p:nvPr>
        </p:nvSpPr>
        <p:spPr>
          <a:noFill/>
        </p:spPr>
        <p:txBody>
          <a:bodyPr/>
          <a:lstStyle/>
          <a:p>
            <a:r>
              <a:rPr lang="en-US" dirty="0"/>
              <a:t>Docs have tried to stay above the pharma fray</a:t>
            </a:r>
          </a:p>
        </p:txBody>
      </p:sp>
      <p:sp>
        <p:nvSpPr>
          <p:cNvPr id="6" name="TextBox 5">
            <a:extLst>
              <a:ext uri="{FF2B5EF4-FFF2-40B4-BE49-F238E27FC236}">
                <a16:creationId xmlns:a16="http://schemas.microsoft.com/office/drawing/2014/main" id="{63E5ECC6-FD13-2665-889E-5684B759EF4C}"/>
              </a:ext>
            </a:extLst>
          </p:cNvPr>
          <p:cNvSpPr txBox="1"/>
          <p:nvPr/>
        </p:nvSpPr>
        <p:spPr>
          <a:xfrm>
            <a:off x="745110" y="2859338"/>
            <a:ext cx="2473772" cy="1384995"/>
          </a:xfrm>
          <a:prstGeom prst="rect">
            <a:avLst/>
          </a:prstGeom>
          <a:noFill/>
        </p:spPr>
        <p:txBody>
          <a:bodyPr wrap="square" rtlCol="0">
            <a:spAutoFit/>
          </a:bodyPr>
          <a:lstStyle/>
          <a:p>
            <a:pPr algn="ctr"/>
            <a:r>
              <a:rPr lang="en-US" sz="1400"/>
              <a:t>Providers appreciate that new drugs give them </a:t>
            </a:r>
            <a:r>
              <a:rPr lang="en-US" sz="1400" b="1"/>
              <a:t>another tool in their toolbelt </a:t>
            </a:r>
            <a:r>
              <a:rPr lang="en-US" sz="1400"/>
              <a:t>and can significantly improve quality of life for their patients </a:t>
            </a:r>
          </a:p>
        </p:txBody>
      </p:sp>
      <p:sp>
        <p:nvSpPr>
          <p:cNvPr id="11" name="Block Arc 10">
            <a:extLst>
              <a:ext uri="{FF2B5EF4-FFF2-40B4-BE49-F238E27FC236}">
                <a16:creationId xmlns:a16="http://schemas.microsoft.com/office/drawing/2014/main" id="{85A33A4B-2B95-BB14-1426-4A39FFC0B7BC}"/>
              </a:ext>
            </a:extLst>
          </p:cNvPr>
          <p:cNvSpPr/>
          <p:nvPr/>
        </p:nvSpPr>
        <p:spPr>
          <a:xfrm>
            <a:off x="6828035"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387B047-981F-6283-B41C-C4252EF0C863}"/>
              </a:ext>
            </a:extLst>
          </p:cNvPr>
          <p:cNvSpPr/>
          <p:nvPr/>
        </p:nvSpPr>
        <p:spPr>
          <a:xfrm>
            <a:off x="1312977" y="2460343"/>
            <a:ext cx="1177434" cy="400110"/>
          </a:xfrm>
          <a:prstGeom prst="rect">
            <a:avLst/>
          </a:prstGeom>
        </p:spPr>
        <p:txBody>
          <a:bodyPr wrap="square">
            <a:spAutoFit/>
          </a:bodyPr>
          <a:lstStyle/>
          <a:p>
            <a:pPr algn="ctr"/>
            <a:r>
              <a:rPr lang="en-US" sz="2000">
                <a:solidFill>
                  <a:schemeClr val="tx2"/>
                </a:solidFill>
                <a:latin typeface="Arial" panose="020B0604020202020204" pitchFamily="34" charset="0"/>
                <a:ea typeface="Lato" panose="020F0502020204030203" pitchFamily="34" charset="0"/>
                <a:cs typeface="Arial" panose="020B0604020202020204" pitchFamily="34" charset="0"/>
              </a:rPr>
              <a:t>Positive </a:t>
            </a:r>
          </a:p>
        </p:txBody>
      </p:sp>
      <p:sp>
        <p:nvSpPr>
          <p:cNvPr id="18" name="Rectangle 17">
            <a:extLst>
              <a:ext uri="{FF2B5EF4-FFF2-40B4-BE49-F238E27FC236}">
                <a16:creationId xmlns:a16="http://schemas.microsoft.com/office/drawing/2014/main" id="{4532FCC5-84B0-B195-2D3E-FDADDFC66699}"/>
              </a:ext>
            </a:extLst>
          </p:cNvPr>
          <p:cNvSpPr/>
          <p:nvPr/>
        </p:nvSpPr>
        <p:spPr>
          <a:xfrm>
            <a:off x="6990933" y="2489172"/>
            <a:ext cx="994393" cy="400110"/>
          </a:xfrm>
          <a:prstGeom prst="rect">
            <a:avLst/>
          </a:prstGeom>
        </p:spPr>
        <p:txBody>
          <a:bodyPr wrap="square">
            <a:spAutoFit/>
          </a:bodyPr>
          <a:lstStyle/>
          <a:p>
            <a:pPr algn="ctr"/>
            <a:r>
              <a:rPr lang="en-US" sz="2000">
                <a:solidFill>
                  <a:schemeClr val="tx2"/>
                </a:solidFill>
                <a:latin typeface="Arial" panose="020B0604020202020204" pitchFamily="34" charset="0"/>
                <a:ea typeface="Lato" panose="020F0502020204030203" pitchFamily="34" charset="0"/>
                <a:cs typeface="Arial" panose="020B0604020202020204" pitchFamily="34" charset="0"/>
              </a:rPr>
              <a:t>Mixed</a:t>
            </a:r>
          </a:p>
        </p:txBody>
      </p:sp>
      <p:sp>
        <p:nvSpPr>
          <p:cNvPr id="20" name="Rectangle 19">
            <a:extLst>
              <a:ext uri="{FF2B5EF4-FFF2-40B4-BE49-F238E27FC236}">
                <a16:creationId xmlns:a16="http://schemas.microsoft.com/office/drawing/2014/main" id="{70AF4F8E-C453-26C0-10A8-C5E044ADF045}"/>
              </a:ext>
            </a:extLst>
          </p:cNvPr>
          <p:cNvSpPr/>
          <p:nvPr/>
        </p:nvSpPr>
        <p:spPr>
          <a:xfrm>
            <a:off x="9518545" y="2485617"/>
            <a:ext cx="1360478" cy="400110"/>
          </a:xfrm>
          <a:prstGeom prst="rect">
            <a:avLst/>
          </a:prstGeom>
        </p:spPr>
        <p:txBody>
          <a:bodyPr wrap="square">
            <a:spAutoFit/>
          </a:bodyPr>
          <a:lstStyle/>
          <a:p>
            <a:pPr algn="ctr"/>
            <a:r>
              <a:rPr lang="en-US" sz="2000">
                <a:solidFill>
                  <a:schemeClr val="tx2"/>
                </a:solidFill>
                <a:latin typeface="Arial" panose="020B0604020202020204" pitchFamily="34" charset="0"/>
                <a:ea typeface="Lato" panose="020F0502020204030203" pitchFamily="34" charset="0"/>
                <a:cs typeface="Arial" panose="020B0604020202020204" pitchFamily="34" charset="0"/>
              </a:rPr>
              <a:t>Negative</a:t>
            </a:r>
          </a:p>
        </p:txBody>
      </p:sp>
      <p:sp>
        <p:nvSpPr>
          <p:cNvPr id="24" name="Rectangle 23">
            <a:extLst>
              <a:ext uri="{FF2B5EF4-FFF2-40B4-BE49-F238E27FC236}">
                <a16:creationId xmlns:a16="http://schemas.microsoft.com/office/drawing/2014/main" id="{BFCD6BA1-CA70-544E-BADE-0EFF06086F28}"/>
              </a:ext>
            </a:extLst>
          </p:cNvPr>
          <p:cNvSpPr/>
          <p:nvPr/>
        </p:nvSpPr>
        <p:spPr>
          <a:xfrm>
            <a:off x="4242756" y="2485617"/>
            <a:ext cx="994393" cy="400110"/>
          </a:xfrm>
          <a:prstGeom prst="rect">
            <a:avLst/>
          </a:prstGeom>
        </p:spPr>
        <p:txBody>
          <a:bodyPr wrap="square">
            <a:spAutoFit/>
          </a:bodyPr>
          <a:lstStyle/>
          <a:p>
            <a:pPr algn="ctr"/>
            <a:r>
              <a:rPr lang="en-US" sz="2000">
                <a:solidFill>
                  <a:schemeClr val="tx2"/>
                </a:solidFill>
                <a:latin typeface="Arial" panose="020B0604020202020204" pitchFamily="34" charset="0"/>
                <a:ea typeface="Lato" panose="020F0502020204030203" pitchFamily="34" charset="0"/>
                <a:cs typeface="Arial" panose="020B0604020202020204" pitchFamily="34" charset="0"/>
              </a:rPr>
              <a:t>Mixed</a:t>
            </a:r>
          </a:p>
        </p:txBody>
      </p:sp>
      <p:sp>
        <p:nvSpPr>
          <p:cNvPr id="26" name="TextBox 25">
            <a:extLst>
              <a:ext uri="{FF2B5EF4-FFF2-40B4-BE49-F238E27FC236}">
                <a16:creationId xmlns:a16="http://schemas.microsoft.com/office/drawing/2014/main" id="{B10CC338-F671-05FC-5072-C479C2D138E0}"/>
              </a:ext>
            </a:extLst>
          </p:cNvPr>
          <p:cNvSpPr txBox="1"/>
          <p:nvPr/>
        </p:nvSpPr>
        <p:spPr>
          <a:xfrm>
            <a:off x="6267696" y="2859338"/>
            <a:ext cx="2473772" cy="1815882"/>
          </a:xfrm>
          <a:prstGeom prst="rect">
            <a:avLst/>
          </a:prstGeom>
          <a:noFill/>
        </p:spPr>
        <p:txBody>
          <a:bodyPr wrap="square" rtlCol="0">
            <a:spAutoFit/>
          </a:bodyPr>
          <a:lstStyle/>
          <a:p>
            <a:pPr algn="ctr"/>
            <a:r>
              <a:rPr lang="en-US" sz="1400"/>
              <a:t>While </a:t>
            </a:r>
            <a:r>
              <a:rPr lang="en-US" sz="1400" b="1"/>
              <a:t>pharmaceutical representatives </a:t>
            </a:r>
            <a:r>
              <a:rPr lang="en-US" sz="1400"/>
              <a:t>can be useful sources of information about ever-changing treatment options, providers are wary about getting wrapped up in improper gifts and incentives   </a:t>
            </a:r>
          </a:p>
        </p:txBody>
      </p:sp>
      <p:sp>
        <p:nvSpPr>
          <p:cNvPr id="28" name="TextBox 27">
            <a:extLst>
              <a:ext uri="{FF2B5EF4-FFF2-40B4-BE49-F238E27FC236}">
                <a16:creationId xmlns:a16="http://schemas.microsoft.com/office/drawing/2014/main" id="{70DD8284-5A55-2AD1-86DA-775098658EA3}"/>
              </a:ext>
            </a:extLst>
          </p:cNvPr>
          <p:cNvSpPr txBox="1"/>
          <p:nvPr/>
        </p:nvSpPr>
        <p:spPr>
          <a:xfrm>
            <a:off x="3506403" y="2859338"/>
            <a:ext cx="2473772" cy="2031325"/>
          </a:xfrm>
          <a:prstGeom prst="rect">
            <a:avLst/>
          </a:prstGeom>
          <a:noFill/>
        </p:spPr>
        <p:txBody>
          <a:bodyPr wrap="square" rtlCol="0">
            <a:spAutoFit/>
          </a:bodyPr>
          <a:lstStyle/>
          <a:p>
            <a:pPr algn="ctr"/>
            <a:r>
              <a:rPr lang="en-US" sz="1400"/>
              <a:t>Most physicians do not generate any profits from drugs, and express concerns about prohibitive pricing; however, a share of </a:t>
            </a:r>
            <a:r>
              <a:rPr lang="en-US" sz="1400" b="1"/>
              <a:t>specialists do generate profits from buying drugs wholesale</a:t>
            </a:r>
            <a:r>
              <a:rPr lang="en-US" sz="1400"/>
              <a:t> and charging for them (ex: oncology)</a:t>
            </a:r>
          </a:p>
        </p:txBody>
      </p:sp>
      <p:sp>
        <p:nvSpPr>
          <p:cNvPr id="30" name="TextBox 29">
            <a:extLst>
              <a:ext uri="{FF2B5EF4-FFF2-40B4-BE49-F238E27FC236}">
                <a16:creationId xmlns:a16="http://schemas.microsoft.com/office/drawing/2014/main" id="{AFB6EE2A-7F56-C109-BE90-0F6472B0CF50}"/>
              </a:ext>
            </a:extLst>
          </p:cNvPr>
          <p:cNvSpPr txBox="1"/>
          <p:nvPr/>
        </p:nvSpPr>
        <p:spPr>
          <a:xfrm>
            <a:off x="9028989" y="2859338"/>
            <a:ext cx="2473772" cy="1815882"/>
          </a:xfrm>
          <a:prstGeom prst="rect">
            <a:avLst/>
          </a:prstGeom>
          <a:noFill/>
        </p:spPr>
        <p:txBody>
          <a:bodyPr wrap="square" rtlCol="0">
            <a:spAutoFit/>
          </a:bodyPr>
          <a:lstStyle/>
          <a:p>
            <a:pPr algn="ctr"/>
            <a:r>
              <a:rPr lang="en-US" sz="1400"/>
              <a:t>Many providers express significant frustration with the </a:t>
            </a:r>
            <a:r>
              <a:rPr lang="en-US" sz="1400" b="1"/>
              <a:t>prior authorization </a:t>
            </a:r>
            <a:r>
              <a:rPr lang="en-US" sz="1400"/>
              <a:t>process for drugs, however that aggravation is generally directed toward insurance companies rather than drugmakers or distributers </a:t>
            </a:r>
          </a:p>
        </p:txBody>
      </p:sp>
      <p:sp>
        <p:nvSpPr>
          <p:cNvPr id="31" name="TextBox 30">
            <a:extLst>
              <a:ext uri="{FF2B5EF4-FFF2-40B4-BE49-F238E27FC236}">
                <a16:creationId xmlns:a16="http://schemas.microsoft.com/office/drawing/2014/main" id="{46E1395A-A124-AA7F-48C1-10977F3A2180}"/>
              </a:ext>
            </a:extLst>
          </p:cNvPr>
          <p:cNvSpPr txBox="1"/>
          <p:nvPr/>
        </p:nvSpPr>
        <p:spPr>
          <a:xfrm>
            <a:off x="838200" y="1337337"/>
            <a:ext cx="10515600" cy="307777"/>
          </a:xfrm>
          <a:prstGeom prst="rect">
            <a:avLst/>
          </a:prstGeom>
          <a:noFill/>
        </p:spPr>
        <p:txBody>
          <a:bodyPr wrap="square" rtlCol="0">
            <a:spAutoFit/>
          </a:bodyPr>
          <a:lstStyle/>
          <a:p>
            <a:r>
              <a:rPr lang="en-US" sz="1400" b="1">
                <a:solidFill>
                  <a:schemeClr val="tx2"/>
                </a:solidFill>
              </a:rPr>
              <a:t>Physician attitudes surrounding various pharmaceutical topics</a:t>
            </a:r>
          </a:p>
        </p:txBody>
      </p:sp>
      <p:sp>
        <p:nvSpPr>
          <p:cNvPr id="33" name="Block Arc 32">
            <a:extLst>
              <a:ext uri="{FF2B5EF4-FFF2-40B4-BE49-F238E27FC236}">
                <a16:creationId xmlns:a16="http://schemas.microsoft.com/office/drawing/2014/main" id="{5453F422-D67F-96F3-236F-1E0501233146}"/>
              </a:ext>
            </a:extLst>
          </p:cNvPr>
          <p:cNvSpPr/>
          <p:nvPr/>
        </p:nvSpPr>
        <p:spPr>
          <a:xfrm>
            <a:off x="6828035"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39" name="Block Arc 38">
            <a:extLst>
              <a:ext uri="{FF2B5EF4-FFF2-40B4-BE49-F238E27FC236}">
                <a16:creationId xmlns:a16="http://schemas.microsoft.com/office/drawing/2014/main" id="{A7A4BE33-AB5A-A3F9-E329-4A2AD2591BC4}"/>
              </a:ext>
            </a:extLst>
          </p:cNvPr>
          <p:cNvSpPr/>
          <p:nvPr/>
        </p:nvSpPr>
        <p:spPr>
          <a:xfrm>
            <a:off x="6828035" y="1766346"/>
            <a:ext cx="1360478" cy="1360478"/>
          </a:xfrm>
          <a:prstGeom prst="blockArc">
            <a:avLst>
              <a:gd name="adj1" fmla="val 10800000"/>
              <a:gd name="adj2" fmla="val 18346116"/>
              <a:gd name="adj3" fmla="val 25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0" name="Block Arc 39">
            <a:extLst>
              <a:ext uri="{FF2B5EF4-FFF2-40B4-BE49-F238E27FC236}">
                <a16:creationId xmlns:a16="http://schemas.microsoft.com/office/drawing/2014/main" id="{E2F01AEC-8FD9-C4C5-E210-CD0486234755}"/>
              </a:ext>
            </a:extLst>
          </p:cNvPr>
          <p:cNvSpPr/>
          <p:nvPr/>
        </p:nvSpPr>
        <p:spPr>
          <a:xfrm>
            <a:off x="6828035" y="1766346"/>
            <a:ext cx="1360478" cy="1360478"/>
          </a:xfrm>
          <a:prstGeom prst="blockArc">
            <a:avLst>
              <a:gd name="adj1" fmla="val 10800000"/>
              <a:gd name="adj2" fmla="val 14136442"/>
              <a:gd name="adj3" fmla="val 2500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1" name="Up Arrow 40">
            <a:extLst>
              <a:ext uri="{FF2B5EF4-FFF2-40B4-BE49-F238E27FC236}">
                <a16:creationId xmlns:a16="http://schemas.microsoft.com/office/drawing/2014/main" id="{C10A9E93-F41B-7758-AD0A-AF0887A4C84E}"/>
              </a:ext>
            </a:extLst>
          </p:cNvPr>
          <p:cNvSpPr/>
          <p:nvPr/>
        </p:nvSpPr>
        <p:spPr>
          <a:xfrm>
            <a:off x="7430579" y="2212906"/>
            <a:ext cx="150434" cy="2474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41">
            <a:extLst>
              <a:ext uri="{FF2B5EF4-FFF2-40B4-BE49-F238E27FC236}">
                <a16:creationId xmlns:a16="http://schemas.microsoft.com/office/drawing/2014/main" id="{6A88A5F2-C216-4650-1F96-1BD78CCF8051}"/>
              </a:ext>
            </a:extLst>
          </p:cNvPr>
          <p:cNvSpPr/>
          <p:nvPr/>
        </p:nvSpPr>
        <p:spPr>
          <a:xfrm>
            <a:off x="4063050"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3" name="Block Arc 42">
            <a:extLst>
              <a:ext uri="{FF2B5EF4-FFF2-40B4-BE49-F238E27FC236}">
                <a16:creationId xmlns:a16="http://schemas.microsoft.com/office/drawing/2014/main" id="{AE09F320-03E9-8E20-5F4B-BE1AEAF00387}"/>
              </a:ext>
            </a:extLst>
          </p:cNvPr>
          <p:cNvSpPr/>
          <p:nvPr/>
        </p:nvSpPr>
        <p:spPr>
          <a:xfrm>
            <a:off x="4063050"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4" name="Block Arc 43">
            <a:extLst>
              <a:ext uri="{FF2B5EF4-FFF2-40B4-BE49-F238E27FC236}">
                <a16:creationId xmlns:a16="http://schemas.microsoft.com/office/drawing/2014/main" id="{77E1BEF0-2C83-BC07-0FA7-C6D5D84A907D}"/>
              </a:ext>
            </a:extLst>
          </p:cNvPr>
          <p:cNvSpPr/>
          <p:nvPr/>
        </p:nvSpPr>
        <p:spPr>
          <a:xfrm>
            <a:off x="4063050" y="1766346"/>
            <a:ext cx="1360478" cy="1360478"/>
          </a:xfrm>
          <a:prstGeom prst="blockArc">
            <a:avLst>
              <a:gd name="adj1" fmla="val 10800000"/>
              <a:gd name="adj2" fmla="val 18346116"/>
              <a:gd name="adj3" fmla="val 25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5" name="Block Arc 44">
            <a:extLst>
              <a:ext uri="{FF2B5EF4-FFF2-40B4-BE49-F238E27FC236}">
                <a16:creationId xmlns:a16="http://schemas.microsoft.com/office/drawing/2014/main" id="{CA6CF166-2D89-AD47-C5AD-65DE44DD46D7}"/>
              </a:ext>
            </a:extLst>
          </p:cNvPr>
          <p:cNvSpPr/>
          <p:nvPr/>
        </p:nvSpPr>
        <p:spPr>
          <a:xfrm>
            <a:off x="4063050" y="1766346"/>
            <a:ext cx="1360478" cy="1360478"/>
          </a:xfrm>
          <a:prstGeom prst="blockArc">
            <a:avLst>
              <a:gd name="adj1" fmla="val 10800000"/>
              <a:gd name="adj2" fmla="val 14136442"/>
              <a:gd name="adj3" fmla="val 2500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6" name="Up Arrow 45">
            <a:extLst>
              <a:ext uri="{FF2B5EF4-FFF2-40B4-BE49-F238E27FC236}">
                <a16:creationId xmlns:a16="http://schemas.microsoft.com/office/drawing/2014/main" id="{95E3CC02-5E3B-A5E7-E880-16BFB964EA13}"/>
              </a:ext>
            </a:extLst>
          </p:cNvPr>
          <p:cNvSpPr/>
          <p:nvPr/>
        </p:nvSpPr>
        <p:spPr>
          <a:xfrm>
            <a:off x="4665594" y="2212906"/>
            <a:ext cx="150434" cy="2474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lock Arc 46">
            <a:extLst>
              <a:ext uri="{FF2B5EF4-FFF2-40B4-BE49-F238E27FC236}">
                <a16:creationId xmlns:a16="http://schemas.microsoft.com/office/drawing/2014/main" id="{97BED8FE-9446-CD12-8C8A-C6F5E3947DDB}"/>
              </a:ext>
            </a:extLst>
          </p:cNvPr>
          <p:cNvSpPr/>
          <p:nvPr/>
        </p:nvSpPr>
        <p:spPr>
          <a:xfrm>
            <a:off x="1279759"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8" name="Block Arc 47">
            <a:extLst>
              <a:ext uri="{FF2B5EF4-FFF2-40B4-BE49-F238E27FC236}">
                <a16:creationId xmlns:a16="http://schemas.microsoft.com/office/drawing/2014/main" id="{A50849C2-4EB1-E434-A284-949CEDEDBBF2}"/>
              </a:ext>
            </a:extLst>
          </p:cNvPr>
          <p:cNvSpPr/>
          <p:nvPr/>
        </p:nvSpPr>
        <p:spPr>
          <a:xfrm>
            <a:off x="1279759"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49" name="Block Arc 48">
            <a:extLst>
              <a:ext uri="{FF2B5EF4-FFF2-40B4-BE49-F238E27FC236}">
                <a16:creationId xmlns:a16="http://schemas.microsoft.com/office/drawing/2014/main" id="{414472DC-2390-D081-C166-C3254EC6F40F}"/>
              </a:ext>
            </a:extLst>
          </p:cNvPr>
          <p:cNvSpPr/>
          <p:nvPr/>
        </p:nvSpPr>
        <p:spPr>
          <a:xfrm>
            <a:off x="1279759" y="1766346"/>
            <a:ext cx="1360478" cy="1360478"/>
          </a:xfrm>
          <a:prstGeom prst="blockArc">
            <a:avLst>
              <a:gd name="adj1" fmla="val 10800000"/>
              <a:gd name="adj2" fmla="val 18346116"/>
              <a:gd name="adj3" fmla="val 25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50" name="Block Arc 49">
            <a:extLst>
              <a:ext uri="{FF2B5EF4-FFF2-40B4-BE49-F238E27FC236}">
                <a16:creationId xmlns:a16="http://schemas.microsoft.com/office/drawing/2014/main" id="{BFDEA3A8-353C-D7F9-4073-4F56AF9C5F7A}"/>
              </a:ext>
            </a:extLst>
          </p:cNvPr>
          <p:cNvSpPr/>
          <p:nvPr/>
        </p:nvSpPr>
        <p:spPr>
          <a:xfrm>
            <a:off x="1279759" y="1766346"/>
            <a:ext cx="1360478" cy="1360478"/>
          </a:xfrm>
          <a:prstGeom prst="blockArc">
            <a:avLst>
              <a:gd name="adj1" fmla="val 10800000"/>
              <a:gd name="adj2" fmla="val 14136442"/>
              <a:gd name="adj3" fmla="val 2500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51" name="Up Arrow 50">
            <a:extLst>
              <a:ext uri="{FF2B5EF4-FFF2-40B4-BE49-F238E27FC236}">
                <a16:creationId xmlns:a16="http://schemas.microsoft.com/office/drawing/2014/main" id="{8432AF61-BEA6-24ED-DC44-FB63EC7885C3}"/>
              </a:ext>
            </a:extLst>
          </p:cNvPr>
          <p:cNvSpPr/>
          <p:nvPr/>
        </p:nvSpPr>
        <p:spPr>
          <a:xfrm rot="17883336">
            <a:off x="1740224" y="2219426"/>
            <a:ext cx="150434" cy="2474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lock Arc 51">
            <a:extLst>
              <a:ext uri="{FF2B5EF4-FFF2-40B4-BE49-F238E27FC236}">
                <a16:creationId xmlns:a16="http://schemas.microsoft.com/office/drawing/2014/main" id="{F08DD8DD-05ED-67E7-817D-5AF9BBBCC0E1}"/>
              </a:ext>
            </a:extLst>
          </p:cNvPr>
          <p:cNvSpPr/>
          <p:nvPr/>
        </p:nvSpPr>
        <p:spPr>
          <a:xfrm>
            <a:off x="9551763"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53" name="Block Arc 52">
            <a:extLst>
              <a:ext uri="{FF2B5EF4-FFF2-40B4-BE49-F238E27FC236}">
                <a16:creationId xmlns:a16="http://schemas.microsoft.com/office/drawing/2014/main" id="{75D4253F-62B4-C024-DC13-B7BF0C06FCD0}"/>
              </a:ext>
            </a:extLst>
          </p:cNvPr>
          <p:cNvSpPr/>
          <p:nvPr/>
        </p:nvSpPr>
        <p:spPr>
          <a:xfrm>
            <a:off x="9551763" y="1766346"/>
            <a:ext cx="1360478" cy="1360478"/>
          </a:xfrm>
          <a:prstGeom prst="blockArc">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54" name="Block Arc 53">
            <a:extLst>
              <a:ext uri="{FF2B5EF4-FFF2-40B4-BE49-F238E27FC236}">
                <a16:creationId xmlns:a16="http://schemas.microsoft.com/office/drawing/2014/main" id="{935543F9-D90F-4027-150F-304F3D2A37AE}"/>
              </a:ext>
            </a:extLst>
          </p:cNvPr>
          <p:cNvSpPr/>
          <p:nvPr/>
        </p:nvSpPr>
        <p:spPr>
          <a:xfrm>
            <a:off x="9551763" y="1766346"/>
            <a:ext cx="1360478" cy="1360478"/>
          </a:xfrm>
          <a:prstGeom prst="blockArc">
            <a:avLst>
              <a:gd name="adj1" fmla="val 10800000"/>
              <a:gd name="adj2" fmla="val 18346116"/>
              <a:gd name="adj3" fmla="val 25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55" name="Block Arc 54">
            <a:extLst>
              <a:ext uri="{FF2B5EF4-FFF2-40B4-BE49-F238E27FC236}">
                <a16:creationId xmlns:a16="http://schemas.microsoft.com/office/drawing/2014/main" id="{9EE78380-0C32-5F30-7812-E10D4DB5C213}"/>
              </a:ext>
            </a:extLst>
          </p:cNvPr>
          <p:cNvSpPr/>
          <p:nvPr/>
        </p:nvSpPr>
        <p:spPr>
          <a:xfrm>
            <a:off x="9551763" y="1766346"/>
            <a:ext cx="1360478" cy="1360478"/>
          </a:xfrm>
          <a:prstGeom prst="blockArc">
            <a:avLst>
              <a:gd name="adj1" fmla="val 10800000"/>
              <a:gd name="adj2" fmla="val 14136442"/>
              <a:gd name="adj3" fmla="val 2500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Arial" panose="020B0604020202020204" pitchFamily="34" charset="0"/>
              <a:cs typeface="Arial" panose="020B0604020202020204" pitchFamily="34" charset="0"/>
            </a:endParaRPr>
          </a:p>
        </p:txBody>
      </p:sp>
      <p:sp>
        <p:nvSpPr>
          <p:cNvPr id="56" name="Up Arrow 55">
            <a:extLst>
              <a:ext uri="{FF2B5EF4-FFF2-40B4-BE49-F238E27FC236}">
                <a16:creationId xmlns:a16="http://schemas.microsoft.com/office/drawing/2014/main" id="{45BE310B-1948-3091-5ACF-5BC96E306A2B}"/>
              </a:ext>
            </a:extLst>
          </p:cNvPr>
          <p:cNvSpPr/>
          <p:nvPr/>
        </p:nvSpPr>
        <p:spPr>
          <a:xfrm rot="4124993">
            <a:off x="10268296" y="2235745"/>
            <a:ext cx="150434" cy="2474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733DF9BD-D7A3-F3DF-91EE-D77B25DC0F63}"/>
              </a:ext>
            </a:extLst>
          </p:cNvPr>
          <p:cNvSpPr/>
          <p:nvPr/>
        </p:nvSpPr>
        <p:spPr>
          <a:xfrm>
            <a:off x="1568305" y="5086345"/>
            <a:ext cx="9055391" cy="1333223"/>
          </a:xfrm>
          <a:prstGeom prst="roundRect">
            <a:avLst/>
          </a:prstGeom>
          <a:solidFill>
            <a:schemeClr val="accent3">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6">
            <a:extLst>
              <a:ext uri="{FF2B5EF4-FFF2-40B4-BE49-F238E27FC236}">
                <a16:creationId xmlns:a16="http://schemas.microsoft.com/office/drawing/2014/main" id="{87405E25-3CAF-8FB7-D860-BCC24C3D69D8}"/>
              </a:ext>
            </a:extLst>
          </p:cNvPr>
          <p:cNvSpPr/>
          <p:nvPr/>
        </p:nvSpPr>
        <p:spPr>
          <a:xfrm flipH="1">
            <a:off x="1625114" y="5391739"/>
            <a:ext cx="8941772" cy="954107"/>
          </a:xfrm>
          <a:prstGeom prst="rect">
            <a:avLst/>
          </a:prstGeom>
        </p:spPr>
        <p:txBody>
          <a:bodyPr wrap="square">
            <a:spAutoFit/>
          </a:bodyPr>
          <a:lstStyle/>
          <a:p>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A growing pool of evidence is indicating that opioid manufacturers and their representatives purposely understated and, in some cases, openly lied about the addictive properties of their opiates; studies are also suggesting that even small gifts and incentives from drug reps have an impact on prescribing behavior. All this has fomented distrust between drug makers are physicians, and between physicians and regulators </a:t>
            </a:r>
          </a:p>
        </p:txBody>
      </p:sp>
      <p:cxnSp>
        <p:nvCxnSpPr>
          <p:cNvPr id="59" name="Straight Connector 58">
            <a:extLst>
              <a:ext uri="{FF2B5EF4-FFF2-40B4-BE49-F238E27FC236}">
                <a16:creationId xmlns:a16="http://schemas.microsoft.com/office/drawing/2014/main" id="{4ACFA0DA-E5BE-14E0-8960-D565FB8B225B}"/>
              </a:ext>
            </a:extLst>
          </p:cNvPr>
          <p:cNvCxnSpPr>
            <a:cxnSpLocks/>
          </p:cNvCxnSpPr>
          <p:nvPr/>
        </p:nvCxnSpPr>
        <p:spPr>
          <a:xfrm>
            <a:off x="7549114" y="4655730"/>
            <a:ext cx="0" cy="320040"/>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D1B4423-BEFB-DB74-DF21-A407FF192846}"/>
              </a:ext>
            </a:extLst>
          </p:cNvPr>
          <p:cNvSpPr txBox="1"/>
          <p:nvPr/>
        </p:nvSpPr>
        <p:spPr>
          <a:xfrm>
            <a:off x="1734001" y="5134703"/>
            <a:ext cx="8723998" cy="307777"/>
          </a:xfrm>
          <a:prstGeom prst="rect">
            <a:avLst/>
          </a:prstGeom>
          <a:noFill/>
        </p:spPr>
        <p:txBody>
          <a:bodyPr wrap="square" rtlCol="0">
            <a:spAutoFit/>
          </a:bodyPr>
          <a:lstStyle/>
          <a:p>
            <a:pPr algn="ctr"/>
            <a:r>
              <a:rPr lang="en-US" sz="1400" b="1">
                <a:solidFill>
                  <a:schemeClr val="tx2"/>
                </a:solidFill>
              </a:rPr>
              <a:t>Opioid crisis has strained physician trust </a:t>
            </a:r>
          </a:p>
        </p:txBody>
      </p:sp>
      <p:sp>
        <p:nvSpPr>
          <p:cNvPr id="3" name="Parallelogram 2">
            <a:extLst>
              <a:ext uri="{FF2B5EF4-FFF2-40B4-BE49-F238E27FC236}">
                <a16:creationId xmlns:a16="http://schemas.microsoft.com/office/drawing/2014/main" id="{6043104E-F9AE-CC42-7E82-EAF0C24BFC57}"/>
              </a:ext>
            </a:extLst>
          </p:cNvPr>
          <p:cNvSpPr/>
          <p:nvPr/>
        </p:nvSpPr>
        <p:spPr>
          <a:xfrm>
            <a:off x="-190500" y="0"/>
            <a:ext cx="6286500" cy="363431"/>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Arial" panose="020B0604020202020204" pitchFamily="34" charset="0"/>
                <a:cs typeface="Arial" panose="020B0604020202020204" pitchFamily="34" charset="0"/>
              </a:rPr>
              <a:t>Physician viewpoint</a:t>
            </a:r>
            <a:endParaRPr lang="en-SV">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20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E23CC2-6EEE-A741-9DD0-78DD6FF84757}"/>
              </a:ext>
            </a:extLst>
          </p:cNvPr>
          <p:cNvSpPr/>
          <p:nvPr/>
        </p:nvSpPr>
        <p:spPr>
          <a:xfrm>
            <a:off x="1394451" y="1459606"/>
            <a:ext cx="4518838" cy="1702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1A5AA25-674A-4D46-AEC3-3422C97BEFDC}"/>
              </a:ext>
            </a:extLst>
          </p:cNvPr>
          <p:cNvSpPr/>
          <p:nvPr/>
        </p:nvSpPr>
        <p:spPr>
          <a:xfrm>
            <a:off x="6096000" y="1459606"/>
            <a:ext cx="4518838" cy="1702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82E38A0-E816-CD4B-88F2-757F953D2FF8}"/>
              </a:ext>
            </a:extLst>
          </p:cNvPr>
          <p:cNvSpPr/>
          <p:nvPr/>
        </p:nvSpPr>
        <p:spPr>
          <a:xfrm>
            <a:off x="1394451" y="3343273"/>
            <a:ext cx="4518838" cy="1700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A80E9B2-FF29-8C40-8290-F22ED6835AB8}"/>
              </a:ext>
            </a:extLst>
          </p:cNvPr>
          <p:cNvSpPr/>
          <p:nvPr/>
        </p:nvSpPr>
        <p:spPr>
          <a:xfrm>
            <a:off x="6096000" y="3343273"/>
            <a:ext cx="4518838" cy="1700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Arial" panose="020B0604020202020204" pitchFamily="34" charset="0"/>
              <a:cs typeface="Arial" panose="020B0604020202020204" pitchFamily="34" charset="0"/>
            </a:endParaRPr>
          </a:p>
        </p:txBody>
      </p:sp>
      <p:sp>
        <p:nvSpPr>
          <p:cNvPr id="4" name="Pie 3">
            <a:extLst>
              <a:ext uri="{FF2B5EF4-FFF2-40B4-BE49-F238E27FC236}">
                <a16:creationId xmlns:a16="http://schemas.microsoft.com/office/drawing/2014/main" id="{B4FBE97F-3095-C44C-A7FE-F7A672F6CD9C}"/>
              </a:ext>
            </a:extLst>
          </p:cNvPr>
          <p:cNvSpPr/>
          <p:nvPr/>
        </p:nvSpPr>
        <p:spPr>
          <a:xfrm>
            <a:off x="4745271" y="1994502"/>
            <a:ext cx="2336035" cy="2336035"/>
          </a:xfrm>
          <a:prstGeom prst="pie">
            <a:avLst>
              <a:gd name="adj1" fmla="val 1079999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Arial" panose="020B0604020202020204" pitchFamily="34" charset="0"/>
              <a:cs typeface="Arial" panose="020B0604020202020204" pitchFamily="34" charset="0"/>
            </a:endParaRPr>
          </a:p>
        </p:txBody>
      </p:sp>
      <p:sp>
        <p:nvSpPr>
          <p:cNvPr id="13" name="Pie 12">
            <a:extLst>
              <a:ext uri="{FF2B5EF4-FFF2-40B4-BE49-F238E27FC236}">
                <a16:creationId xmlns:a16="http://schemas.microsoft.com/office/drawing/2014/main" id="{47C5CCD5-2A41-7B4C-95C6-250BA7D045D6}"/>
              </a:ext>
            </a:extLst>
          </p:cNvPr>
          <p:cNvSpPr/>
          <p:nvPr/>
        </p:nvSpPr>
        <p:spPr>
          <a:xfrm rot="5400000">
            <a:off x="4927982" y="1994502"/>
            <a:ext cx="2336035" cy="2336035"/>
          </a:xfrm>
          <a:prstGeom prst="pie">
            <a:avLst>
              <a:gd name="adj1" fmla="val 10799999"/>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Arial" panose="020B0604020202020204" pitchFamily="34" charset="0"/>
              <a:cs typeface="Arial" panose="020B0604020202020204" pitchFamily="34" charset="0"/>
            </a:endParaRPr>
          </a:p>
        </p:txBody>
      </p:sp>
      <p:sp>
        <p:nvSpPr>
          <p:cNvPr id="14" name="Pie 13">
            <a:extLst>
              <a:ext uri="{FF2B5EF4-FFF2-40B4-BE49-F238E27FC236}">
                <a16:creationId xmlns:a16="http://schemas.microsoft.com/office/drawing/2014/main" id="{836E91D9-4F01-4544-A4A6-2164391D1D09}"/>
              </a:ext>
            </a:extLst>
          </p:cNvPr>
          <p:cNvSpPr/>
          <p:nvPr/>
        </p:nvSpPr>
        <p:spPr>
          <a:xfrm rot="16200000">
            <a:off x="4745271" y="2175255"/>
            <a:ext cx="2336035" cy="2336035"/>
          </a:xfrm>
          <a:prstGeom prst="pie">
            <a:avLst>
              <a:gd name="adj1" fmla="val 1079999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Arial" panose="020B0604020202020204" pitchFamily="34" charset="0"/>
              <a:cs typeface="Arial" panose="020B0604020202020204" pitchFamily="34" charset="0"/>
            </a:endParaRPr>
          </a:p>
        </p:txBody>
      </p:sp>
      <p:sp>
        <p:nvSpPr>
          <p:cNvPr id="15" name="Pie 14">
            <a:extLst>
              <a:ext uri="{FF2B5EF4-FFF2-40B4-BE49-F238E27FC236}">
                <a16:creationId xmlns:a16="http://schemas.microsoft.com/office/drawing/2014/main" id="{7EEB5CF8-7E85-D444-9188-58F9F6FB8812}"/>
              </a:ext>
            </a:extLst>
          </p:cNvPr>
          <p:cNvSpPr/>
          <p:nvPr/>
        </p:nvSpPr>
        <p:spPr>
          <a:xfrm rot="10800000">
            <a:off x="4927982" y="2175255"/>
            <a:ext cx="2336035" cy="2336035"/>
          </a:xfrm>
          <a:prstGeom prst="pie">
            <a:avLst>
              <a:gd name="adj1" fmla="val 10799999"/>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Arial" panose="020B0604020202020204" pitchFamily="34" charset="0"/>
              <a:cs typeface="Arial" panose="020B0604020202020204" pitchFamily="34" charset="0"/>
            </a:endParaRPr>
          </a:p>
        </p:txBody>
      </p:sp>
      <p:sp>
        <p:nvSpPr>
          <p:cNvPr id="16" name="Up-Down Arrow 15">
            <a:extLst>
              <a:ext uri="{FF2B5EF4-FFF2-40B4-BE49-F238E27FC236}">
                <a16:creationId xmlns:a16="http://schemas.microsoft.com/office/drawing/2014/main" id="{69948F31-34C4-084F-9645-A7CF3725846C}"/>
              </a:ext>
            </a:extLst>
          </p:cNvPr>
          <p:cNvSpPr/>
          <p:nvPr/>
        </p:nvSpPr>
        <p:spPr>
          <a:xfrm rot="5400000">
            <a:off x="5864978" y="1025538"/>
            <a:ext cx="283164" cy="1382233"/>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Arial" panose="020B0604020202020204" pitchFamily="34" charset="0"/>
              <a:cs typeface="Arial" panose="020B0604020202020204" pitchFamily="34" charset="0"/>
            </a:endParaRPr>
          </a:p>
        </p:txBody>
      </p:sp>
      <p:sp>
        <p:nvSpPr>
          <p:cNvPr id="26" name="Up-Down Arrow 25">
            <a:extLst>
              <a:ext uri="{FF2B5EF4-FFF2-40B4-BE49-F238E27FC236}">
                <a16:creationId xmlns:a16="http://schemas.microsoft.com/office/drawing/2014/main" id="{4CD0ED34-36B2-8849-B651-95761C962202}"/>
              </a:ext>
            </a:extLst>
          </p:cNvPr>
          <p:cNvSpPr/>
          <p:nvPr/>
        </p:nvSpPr>
        <p:spPr>
          <a:xfrm rot="5400000">
            <a:off x="5864978" y="4066450"/>
            <a:ext cx="283164" cy="1382233"/>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E6F47CB-C3BA-6C49-AAE5-198F34E297F2}"/>
              </a:ext>
            </a:extLst>
          </p:cNvPr>
          <p:cNvSpPr/>
          <p:nvPr/>
        </p:nvSpPr>
        <p:spPr>
          <a:xfrm>
            <a:off x="1709934" y="1604639"/>
            <a:ext cx="1492716" cy="369332"/>
          </a:xfrm>
          <a:prstGeom prst="rect">
            <a:avLst/>
          </a:prstGeom>
        </p:spPr>
        <p:txBody>
          <a:bodyPr wrap="none">
            <a:spAutoFit/>
          </a:bodyPr>
          <a:lstStyle/>
          <a:p>
            <a:r>
              <a:rPr lang="en-US" dirty="0">
                <a:solidFill>
                  <a:schemeClr val="tx2"/>
                </a:solidFill>
                <a:latin typeface="Arial" panose="020B0604020202020204" pitchFamily="34" charset="0"/>
                <a:ea typeface="Roboto Medium" panose="02000000000000000000" pitchFamily="2" charset="0"/>
                <a:cs typeface="Arial" panose="020B0604020202020204" pitchFamily="34" charset="0"/>
              </a:rPr>
              <a:t>Profit center </a:t>
            </a:r>
          </a:p>
        </p:txBody>
      </p:sp>
      <p:sp>
        <p:nvSpPr>
          <p:cNvPr id="28" name="TextBox 27">
            <a:extLst>
              <a:ext uri="{FF2B5EF4-FFF2-40B4-BE49-F238E27FC236}">
                <a16:creationId xmlns:a16="http://schemas.microsoft.com/office/drawing/2014/main" id="{4BB76A7E-79CE-C243-A69F-C6CD57150AA7}"/>
              </a:ext>
            </a:extLst>
          </p:cNvPr>
          <p:cNvSpPr txBox="1"/>
          <p:nvPr/>
        </p:nvSpPr>
        <p:spPr>
          <a:xfrm>
            <a:off x="1709934" y="1891141"/>
            <a:ext cx="2805309" cy="1077218"/>
          </a:xfrm>
          <a:prstGeom prst="rect">
            <a:avLst/>
          </a:prstGeom>
          <a:noFill/>
        </p:spPr>
        <p:txBody>
          <a:bodyPr wrap="square" rtlCol="0">
            <a:spAutoFit/>
          </a:bodyPr>
          <a:lstStyle/>
          <a:p>
            <a:r>
              <a:rPr lang="en-US" sz="1600" dirty="0">
                <a:latin typeface="Arial" panose="020B0604020202020204" pitchFamily="34" charset="0"/>
                <a:ea typeface="Lato Light" panose="020F0502020204030203" pitchFamily="34" charset="0"/>
                <a:cs typeface="Arial" panose="020B0604020202020204" pitchFamily="34" charset="0"/>
              </a:rPr>
              <a:t>Out-patient drugs in particular can be profitable for hospitals, thanks in part to the 340B program </a:t>
            </a:r>
          </a:p>
        </p:txBody>
      </p:sp>
      <p:sp>
        <p:nvSpPr>
          <p:cNvPr id="29" name="Rectangle 28">
            <a:extLst>
              <a:ext uri="{FF2B5EF4-FFF2-40B4-BE49-F238E27FC236}">
                <a16:creationId xmlns:a16="http://schemas.microsoft.com/office/drawing/2014/main" id="{CBE459D8-425E-B548-B14D-9F39237E8A5E}"/>
              </a:ext>
            </a:extLst>
          </p:cNvPr>
          <p:cNvSpPr/>
          <p:nvPr/>
        </p:nvSpPr>
        <p:spPr>
          <a:xfrm>
            <a:off x="1712837" y="3526139"/>
            <a:ext cx="1569660" cy="369332"/>
          </a:xfrm>
          <a:prstGeom prst="rect">
            <a:avLst/>
          </a:prstGeom>
          <a:noFill/>
        </p:spPr>
        <p:txBody>
          <a:bodyPr wrap="none">
            <a:spAutoFit/>
          </a:bodyPr>
          <a:lstStyle/>
          <a:p>
            <a:r>
              <a:rPr lang="en-US" dirty="0">
                <a:solidFill>
                  <a:schemeClr val="tx2"/>
                </a:solidFill>
                <a:latin typeface="Arial" panose="020B0604020202020204" pitchFamily="34" charset="0"/>
                <a:ea typeface="Roboto Medium" panose="02000000000000000000" pitchFamily="2" charset="0"/>
                <a:cs typeface="Arial" panose="020B0604020202020204" pitchFamily="34" charset="0"/>
              </a:rPr>
              <a:t>Social benefit</a:t>
            </a:r>
          </a:p>
        </p:txBody>
      </p:sp>
      <p:sp>
        <p:nvSpPr>
          <p:cNvPr id="30" name="TextBox 29">
            <a:extLst>
              <a:ext uri="{FF2B5EF4-FFF2-40B4-BE49-F238E27FC236}">
                <a16:creationId xmlns:a16="http://schemas.microsoft.com/office/drawing/2014/main" id="{3326706B-94BD-C04B-AFFF-20B318F2BE3B}"/>
              </a:ext>
            </a:extLst>
          </p:cNvPr>
          <p:cNvSpPr txBox="1"/>
          <p:nvPr/>
        </p:nvSpPr>
        <p:spPr>
          <a:xfrm>
            <a:off x="1709933" y="3841217"/>
            <a:ext cx="2807208" cy="1077218"/>
          </a:xfrm>
          <a:prstGeom prst="rect">
            <a:avLst/>
          </a:prstGeom>
          <a:noFill/>
        </p:spPr>
        <p:txBody>
          <a:bodyPr wrap="square" rtlCol="0">
            <a:spAutoFit/>
          </a:bodyPr>
          <a:lstStyle/>
          <a:p>
            <a:r>
              <a:rPr lang="en-US" sz="1600" dirty="0">
                <a:latin typeface="Arial" panose="020B0604020202020204" pitchFamily="34" charset="0"/>
                <a:ea typeface="Lato Light" panose="020F0502020204030203" pitchFamily="34" charset="0"/>
                <a:cs typeface="Arial" panose="020B0604020202020204" pitchFamily="34" charset="0"/>
              </a:rPr>
              <a:t>Health systems have significant appreciation for the medical benefits derived from prescription drugs  </a:t>
            </a:r>
          </a:p>
        </p:txBody>
      </p:sp>
      <p:sp>
        <p:nvSpPr>
          <p:cNvPr id="31" name="Rectangle 30">
            <a:extLst>
              <a:ext uri="{FF2B5EF4-FFF2-40B4-BE49-F238E27FC236}">
                <a16:creationId xmlns:a16="http://schemas.microsoft.com/office/drawing/2014/main" id="{F1FF6100-A6D5-0A4F-B666-D993DA18C823}"/>
              </a:ext>
            </a:extLst>
          </p:cNvPr>
          <p:cNvSpPr/>
          <p:nvPr/>
        </p:nvSpPr>
        <p:spPr>
          <a:xfrm>
            <a:off x="8812021" y="1604639"/>
            <a:ext cx="1364477" cy="369332"/>
          </a:xfrm>
          <a:prstGeom prst="rect">
            <a:avLst/>
          </a:prstGeom>
          <a:noFill/>
        </p:spPr>
        <p:txBody>
          <a:bodyPr wrap="none">
            <a:spAutoFit/>
          </a:bodyPr>
          <a:lstStyle/>
          <a:p>
            <a:pPr algn="r"/>
            <a:r>
              <a:rPr lang="en-US" dirty="0">
                <a:solidFill>
                  <a:schemeClr val="tx2"/>
                </a:solidFill>
                <a:latin typeface="Arial" panose="020B0604020202020204" pitchFamily="34" charset="0"/>
                <a:ea typeface="Roboto Medium" panose="02000000000000000000" pitchFamily="2" charset="0"/>
                <a:cs typeface="Arial" panose="020B0604020202020204" pitchFamily="34" charset="0"/>
              </a:rPr>
              <a:t>Cost center</a:t>
            </a:r>
          </a:p>
        </p:txBody>
      </p:sp>
      <p:sp>
        <p:nvSpPr>
          <p:cNvPr id="32" name="TextBox 31">
            <a:extLst>
              <a:ext uri="{FF2B5EF4-FFF2-40B4-BE49-F238E27FC236}">
                <a16:creationId xmlns:a16="http://schemas.microsoft.com/office/drawing/2014/main" id="{1D9D5498-008A-1F4A-A1C0-BA0476C12CFB}"/>
              </a:ext>
            </a:extLst>
          </p:cNvPr>
          <p:cNvSpPr txBox="1"/>
          <p:nvPr/>
        </p:nvSpPr>
        <p:spPr>
          <a:xfrm>
            <a:off x="7369290" y="1891141"/>
            <a:ext cx="2807208" cy="1077218"/>
          </a:xfrm>
          <a:prstGeom prst="rect">
            <a:avLst/>
          </a:prstGeom>
          <a:noFill/>
        </p:spPr>
        <p:txBody>
          <a:bodyPr wrap="square" rtlCol="0">
            <a:spAutoFit/>
          </a:bodyPr>
          <a:lstStyle/>
          <a:p>
            <a:pPr algn="r"/>
            <a:r>
              <a:rPr lang="en-US" sz="1600" dirty="0">
                <a:latin typeface="Arial" panose="020B0604020202020204" pitchFamily="34" charset="0"/>
                <a:ea typeface="Lato Light" panose="020F0502020204030203" pitchFamily="34" charset="0"/>
                <a:cs typeface="Arial" panose="020B0604020202020204" pitchFamily="34" charset="0"/>
              </a:rPr>
              <a:t>Hospitals don’t want to be accused of profiteering, and can lose money on publicly- or un-reimbursed drugs  </a:t>
            </a:r>
          </a:p>
        </p:txBody>
      </p:sp>
      <p:sp>
        <p:nvSpPr>
          <p:cNvPr id="33" name="Rectangle 32">
            <a:extLst>
              <a:ext uri="{FF2B5EF4-FFF2-40B4-BE49-F238E27FC236}">
                <a16:creationId xmlns:a16="http://schemas.microsoft.com/office/drawing/2014/main" id="{2CDA2FE6-9261-6C4D-B614-60B21C59E1B4}"/>
              </a:ext>
            </a:extLst>
          </p:cNvPr>
          <p:cNvSpPr/>
          <p:nvPr/>
        </p:nvSpPr>
        <p:spPr>
          <a:xfrm>
            <a:off x="7978459" y="3526139"/>
            <a:ext cx="2198039" cy="369332"/>
          </a:xfrm>
          <a:prstGeom prst="rect">
            <a:avLst/>
          </a:prstGeom>
          <a:noFill/>
        </p:spPr>
        <p:txBody>
          <a:bodyPr wrap="none">
            <a:spAutoFit/>
          </a:bodyPr>
          <a:lstStyle/>
          <a:p>
            <a:pPr algn="r"/>
            <a:r>
              <a:rPr lang="en-US" dirty="0">
                <a:solidFill>
                  <a:schemeClr val="tx2"/>
                </a:solidFill>
                <a:latin typeface="Arial" panose="020B0604020202020204" pitchFamily="34" charset="0"/>
                <a:ea typeface="Roboto Medium" panose="02000000000000000000" pitchFamily="2" charset="0"/>
                <a:cs typeface="Arial" panose="020B0604020202020204" pitchFamily="34" charset="0"/>
              </a:rPr>
              <a:t>Logistics challenge</a:t>
            </a:r>
          </a:p>
        </p:txBody>
      </p:sp>
      <p:sp>
        <p:nvSpPr>
          <p:cNvPr id="34" name="TextBox 33">
            <a:extLst>
              <a:ext uri="{FF2B5EF4-FFF2-40B4-BE49-F238E27FC236}">
                <a16:creationId xmlns:a16="http://schemas.microsoft.com/office/drawing/2014/main" id="{1DB82651-7D04-7F44-B554-656976E9182E}"/>
              </a:ext>
            </a:extLst>
          </p:cNvPr>
          <p:cNvSpPr txBox="1"/>
          <p:nvPr/>
        </p:nvSpPr>
        <p:spPr>
          <a:xfrm>
            <a:off x="7369290" y="3841217"/>
            <a:ext cx="2807208" cy="1077218"/>
          </a:xfrm>
          <a:prstGeom prst="rect">
            <a:avLst/>
          </a:prstGeom>
          <a:noFill/>
        </p:spPr>
        <p:txBody>
          <a:bodyPr wrap="square" rtlCol="0">
            <a:spAutoFit/>
          </a:bodyPr>
          <a:lstStyle/>
          <a:p>
            <a:pPr algn="r"/>
            <a:r>
              <a:rPr lang="en-US" sz="1600" dirty="0">
                <a:latin typeface="Arial" panose="020B0604020202020204" pitchFamily="34" charset="0"/>
                <a:ea typeface="Lato Light" panose="020F0502020204030203" pitchFamily="34" charset="0"/>
                <a:cs typeface="Arial" panose="020B0604020202020204" pitchFamily="34" charset="0"/>
              </a:rPr>
              <a:t>The complexities of purchasing, inventory, safety, and diversion prevention are headaches for hospitals     </a:t>
            </a:r>
          </a:p>
        </p:txBody>
      </p:sp>
      <p:sp>
        <p:nvSpPr>
          <p:cNvPr id="36" name="Forma libre 374">
            <a:extLst>
              <a:ext uri="{FF2B5EF4-FFF2-40B4-BE49-F238E27FC236}">
                <a16:creationId xmlns:a16="http://schemas.microsoft.com/office/drawing/2014/main" id="{6F75ECFE-A82F-6549-8AE5-8349CE54EECE}"/>
              </a:ext>
            </a:extLst>
          </p:cNvPr>
          <p:cNvSpPr/>
          <p:nvPr/>
        </p:nvSpPr>
        <p:spPr>
          <a:xfrm>
            <a:off x="5070756" y="2624584"/>
            <a:ext cx="156791" cy="240164"/>
          </a:xfrm>
          <a:custGeom>
            <a:avLst/>
            <a:gdLst>
              <a:gd name="connsiteX0" fmla="*/ 117230 w 147158"/>
              <a:gd name="connsiteY0" fmla="*/ 21409 h 225409"/>
              <a:gd name="connsiteX1" fmla="*/ 15767 w 147158"/>
              <a:gd name="connsiteY1" fmla="*/ 1117 h 225409"/>
              <a:gd name="connsiteX2" fmla="*/ 5426 w 147158"/>
              <a:gd name="connsiteY2" fmla="*/ 3695 h 225409"/>
              <a:gd name="connsiteX3" fmla="*/ 876 w 147158"/>
              <a:gd name="connsiteY3" fmla="*/ 13331 h 225409"/>
              <a:gd name="connsiteX4" fmla="*/ 876 w 147158"/>
              <a:gd name="connsiteY4" fmla="*/ 212657 h 225409"/>
              <a:gd name="connsiteX5" fmla="*/ 13334 w 147158"/>
              <a:gd name="connsiteY5" fmla="*/ 225115 h 225409"/>
              <a:gd name="connsiteX6" fmla="*/ 91390 w 147158"/>
              <a:gd name="connsiteY6" fmla="*/ 225115 h 225409"/>
              <a:gd name="connsiteX7" fmla="*/ 128399 w 147158"/>
              <a:gd name="connsiteY7" fmla="*/ 193034 h 225409"/>
              <a:gd name="connsiteX8" fmla="*/ 146915 w 147158"/>
              <a:gd name="connsiteY8" fmla="*/ 63345 h 225409"/>
              <a:gd name="connsiteX9" fmla="*/ 117230 w 147158"/>
              <a:gd name="connsiteY9" fmla="*/ 21409 h 2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158" h="225409">
                <a:moveTo>
                  <a:pt x="117230" y="21409"/>
                </a:moveTo>
                <a:lnTo>
                  <a:pt x="15767" y="1117"/>
                </a:lnTo>
                <a:cubicBezTo>
                  <a:pt x="12142" y="387"/>
                  <a:pt x="8321" y="1336"/>
                  <a:pt x="5426" y="3695"/>
                </a:cubicBezTo>
                <a:cubicBezTo>
                  <a:pt x="2554" y="6068"/>
                  <a:pt x="876" y="9596"/>
                  <a:pt x="876" y="13331"/>
                </a:cubicBezTo>
                <a:lnTo>
                  <a:pt x="876" y="212657"/>
                </a:lnTo>
                <a:cubicBezTo>
                  <a:pt x="876" y="219543"/>
                  <a:pt x="6448" y="225115"/>
                  <a:pt x="13334" y="225115"/>
                </a:cubicBezTo>
                <a:lnTo>
                  <a:pt x="91390" y="225115"/>
                </a:lnTo>
                <a:cubicBezTo>
                  <a:pt x="109882" y="225115"/>
                  <a:pt x="125795" y="211318"/>
                  <a:pt x="128399" y="193034"/>
                </a:cubicBezTo>
                <a:lnTo>
                  <a:pt x="146915" y="63345"/>
                </a:lnTo>
                <a:cubicBezTo>
                  <a:pt x="149714" y="43709"/>
                  <a:pt x="136696" y="25290"/>
                  <a:pt x="117230" y="21409"/>
                </a:cubicBezTo>
                <a:close/>
              </a:path>
            </a:pathLst>
          </a:custGeom>
          <a:solidFill>
            <a:schemeClr val="bg1"/>
          </a:solidFill>
          <a:ln w="9525"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37" name="Forma libre 375">
            <a:extLst>
              <a:ext uri="{FF2B5EF4-FFF2-40B4-BE49-F238E27FC236}">
                <a16:creationId xmlns:a16="http://schemas.microsoft.com/office/drawing/2014/main" id="{88A1CA0F-7A70-C342-A2BC-7A49102F9F01}"/>
              </a:ext>
            </a:extLst>
          </p:cNvPr>
          <p:cNvSpPr/>
          <p:nvPr/>
        </p:nvSpPr>
        <p:spPr>
          <a:xfrm>
            <a:off x="5230947" y="2664397"/>
            <a:ext cx="477841" cy="253852"/>
          </a:xfrm>
          <a:custGeom>
            <a:avLst/>
            <a:gdLst>
              <a:gd name="connsiteX0" fmla="*/ 373757 w 448482"/>
              <a:gd name="connsiteY0" fmla="*/ 75627 h 238256"/>
              <a:gd name="connsiteX1" fmla="*/ 308384 w 448482"/>
              <a:gd name="connsiteY1" fmla="*/ 87090 h 238256"/>
              <a:gd name="connsiteX2" fmla="*/ 299002 w 448482"/>
              <a:gd name="connsiteY2" fmla="*/ 99793 h 238256"/>
              <a:gd name="connsiteX3" fmla="*/ 299010 w 448482"/>
              <a:gd name="connsiteY3" fmla="*/ 100542 h 238256"/>
              <a:gd name="connsiteX4" fmla="*/ 275676 w 448482"/>
              <a:gd name="connsiteY4" fmla="*/ 147162 h 238256"/>
              <a:gd name="connsiteX5" fmla="*/ 216793 w 448482"/>
              <a:gd name="connsiteY5" fmla="*/ 163111 h 238256"/>
              <a:gd name="connsiteX6" fmla="*/ 77299 w 448482"/>
              <a:gd name="connsiteY6" fmla="*/ 136584 h 238256"/>
              <a:gd name="connsiteX7" fmla="*/ 67887 w 448482"/>
              <a:gd name="connsiteY7" fmla="*/ 122171 h 238256"/>
              <a:gd name="connsiteX8" fmla="*/ 83674 w 448482"/>
              <a:gd name="connsiteY8" fmla="*/ 112487 h 238256"/>
              <a:gd name="connsiteX9" fmla="*/ 216793 w 448482"/>
              <a:gd name="connsiteY9" fmla="*/ 138193 h 238256"/>
              <a:gd name="connsiteX10" fmla="*/ 260785 w 448482"/>
              <a:gd name="connsiteY10" fmla="*/ 127183 h 238256"/>
              <a:gd name="connsiteX11" fmla="*/ 274095 w 448482"/>
              <a:gd name="connsiteY11" fmla="*/ 100540 h 238256"/>
              <a:gd name="connsiteX12" fmla="*/ 273450 w 448482"/>
              <a:gd name="connsiteY12" fmla="*/ 94621 h 238256"/>
              <a:gd name="connsiteX13" fmla="*/ 176914 w 448482"/>
              <a:gd name="connsiteY13" fmla="*/ 38494 h 238256"/>
              <a:gd name="connsiteX14" fmla="*/ 123677 w 448482"/>
              <a:gd name="connsiteY14" fmla="*/ 18857 h 238256"/>
              <a:gd name="connsiteX15" fmla="*/ 62311 w 448482"/>
              <a:gd name="connsiteY15" fmla="*/ 876 h 238256"/>
              <a:gd name="connsiteX16" fmla="*/ 32322 w 448482"/>
              <a:gd name="connsiteY16" fmla="*/ 2937 h 238256"/>
              <a:gd name="connsiteX17" fmla="*/ 21558 w 448482"/>
              <a:gd name="connsiteY17" fmla="*/ 16238 h 238256"/>
              <a:gd name="connsiteX18" fmla="*/ 21215 w 448482"/>
              <a:gd name="connsiteY18" fmla="*/ 29502 h 238256"/>
              <a:gd name="connsiteX19" fmla="*/ 2698 w 448482"/>
              <a:gd name="connsiteY19" fmla="*/ 159227 h 238256"/>
              <a:gd name="connsiteX20" fmla="*/ 1895 w 448482"/>
              <a:gd name="connsiteY20" fmla="*/ 162596 h 238256"/>
              <a:gd name="connsiteX21" fmla="*/ 1237 w 448482"/>
              <a:gd name="connsiteY21" fmla="*/ 165090 h 238256"/>
              <a:gd name="connsiteX22" fmla="*/ 8245 w 448482"/>
              <a:gd name="connsiteY22" fmla="*/ 179446 h 238256"/>
              <a:gd name="connsiteX23" fmla="*/ 186888 w 448482"/>
              <a:gd name="connsiteY23" fmla="*/ 237574 h 238256"/>
              <a:gd name="connsiteX24" fmla="*/ 400521 w 448482"/>
              <a:gd name="connsiteY24" fmla="*/ 156307 h 238256"/>
              <a:gd name="connsiteX25" fmla="*/ 440791 w 448482"/>
              <a:gd name="connsiteY25" fmla="*/ 136982 h 238256"/>
              <a:gd name="connsiteX26" fmla="*/ 448501 w 448482"/>
              <a:gd name="connsiteY26" fmla="*/ 125908 h 238256"/>
              <a:gd name="connsiteX27" fmla="*/ 373757 w 448482"/>
              <a:gd name="connsiteY27" fmla="*/ 75627 h 23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482" h="238256">
                <a:moveTo>
                  <a:pt x="373757" y="75627"/>
                </a:moveTo>
                <a:cubicBezTo>
                  <a:pt x="358203" y="75627"/>
                  <a:pt x="331970" y="81172"/>
                  <a:pt x="308384" y="87090"/>
                </a:cubicBezTo>
                <a:cubicBezTo>
                  <a:pt x="302608" y="88539"/>
                  <a:pt x="298871" y="93842"/>
                  <a:pt x="299002" y="99793"/>
                </a:cubicBezTo>
                <a:cubicBezTo>
                  <a:pt x="299008" y="100042"/>
                  <a:pt x="299010" y="100291"/>
                  <a:pt x="299010" y="100542"/>
                </a:cubicBezTo>
                <a:cubicBezTo>
                  <a:pt x="299010" y="119386"/>
                  <a:pt x="290713" y="135932"/>
                  <a:pt x="275676" y="147162"/>
                </a:cubicBezTo>
                <a:cubicBezTo>
                  <a:pt x="261101" y="158039"/>
                  <a:pt x="242390" y="163111"/>
                  <a:pt x="216793" y="163111"/>
                </a:cubicBezTo>
                <a:cubicBezTo>
                  <a:pt x="183269" y="163111"/>
                  <a:pt x="137645" y="154430"/>
                  <a:pt x="77299" y="136584"/>
                </a:cubicBezTo>
                <a:cubicBezTo>
                  <a:pt x="71071" y="134742"/>
                  <a:pt x="66669" y="128551"/>
                  <a:pt x="67887" y="122171"/>
                </a:cubicBezTo>
                <a:cubicBezTo>
                  <a:pt x="69291" y="114813"/>
                  <a:pt x="76717" y="110406"/>
                  <a:pt x="83674" y="112487"/>
                </a:cubicBezTo>
                <a:cubicBezTo>
                  <a:pt x="141243" y="129544"/>
                  <a:pt x="186013" y="138193"/>
                  <a:pt x="216793" y="138193"/>
                </a:cubicBezTo>
                <a:cubicBezTo>
                  <a:pt x="242999" y="138193"/>
                  <a:pt x="254458" y="131916"/>
                  <a:pt x="260785" y="127183"/>
                </a:cubicBezTo>
                <a:cubicBezTo>
                  <a:pt x="269495" y="120686"/>
                  <a:pt x="274095" y="111477"/>
                  <a:pt x="274095" y="100540"/>
                </a:cubicBezTo>
                <a:cubicBezTo>
                  <a:pt x="274095" y="98450"/>
                  <a:pt x="273714" y="96569"/>
                  <a:pt x="273450" y="94621"/>
                </a:cubicBezTo>
                <a:cubicBezTo>
                  <a:pt x="268734" y="60226"/>
                  <a:pt x="223446" y="47946"/>
                  <a:pt x="176914" y="38494"/>
                </a:cubicBezTo>
                <a:cubicBezTo>
                  <a:pt x="155307" y="34114"/>
                  <a:pt x="139224" y="26365"/>
                  <a:pt x="123677" y="18857"/>
                </a:cubicBezTo>
                <a:cubicBezTo>
                  <a:pt x="104503" y="9611"/>
                  <a:pt x="86400" y="876"/>
                  <a:pt x="62311" y="876"/>
                </a:cubicBezTo>
                <a:cubicBezTo>
                  <a:pt x="52761" y="876"/>
                  <a:pt x="42675" y="1571"/>
                  <a:pt x="32322" y="2937"/>
                </a:cubicBezTo>
                <a:cubicBezTo>
                  <a:pt x="25783" y="3799"/>
                  <a:pt x="21065" y="9662"/>
                  <a:pt x="21558" y="16238"/>
                </a:cubicBezTo>
                <a:cubicBezTo>
                  <a:pt x="21920" y="21067"/>
                  <a:pt x="21822" y="25400"/>
                  <a:pt x="21215" y="29502"/>
                </a:cubicBezTo>
                <a:lnTo>
                  <a:pt x="2698" y="159227"/>
                </a:lnTo>
                <a:cubicBezTo>
                  <a:pt x="2528" y="160394"/>
                  <a:pt x="2187" y="161490"/>
                  <a:pt x="1895" y="162596"/>
                </a:cubicBezTo>
                <a:cubicBezTo>
                  <a:pt x="1870" y="162706"/>
                  <a:pt x="1262" y="164993"/>
                  <a:pt x="1237" y="165090"/>
                </a:cubicBezTo>
                <a:cubicBezTo>
                  <a:pt x="-198" y="170941"/>
                  <a:pt x="2746" y="176988"/>
                  <a:pt x="8245" y="179446"/>
                </a:cubicBezTo>
                <a:cubicBezTo>
                  <a:pt x="67517" y="205967"/>
                  <a:pt x="146644" y="237574"/>
                  <a:pt x="186888" y="237574"/>
                </a:cubicBezTo>
                <a:cubicBezTo>
                  <a:pt x="235211" y="237574"/>
                  <a:pt x="334704" y="188668"/>
                  <a:pt x="400521" y="156307"/>
                </a:cubicBezTo>
                <a:cubicBezTo>
                  <a:pt x="417510" y="147957"/>
                  <a:pt x="431588" y="141027"/>
                  <a:pt x="440791" y="136982"/>
                </a:cubicBezTo>
                <a:cubicBezTo>
                  <a:pt x="445250" y="135024"/>
                  <a:pt x="448448" y="130778"/>
                  <a:pt x="448501" y="125908"/>
                </a:cubicBezTo>
                <a:cubicBezTo>
                  <a:pt x="448821" y="96326"/>
                  <a:pt x="418000" y="75627"/>
                  <a:pt x="373757" y="75627"/>
                </a:cubicBezTo>
                <a:close/>
              </a:path>
            </a:pathLst>
          </a:custGeom>
          <a:solidFill>
            <a:schemeClr val="bg1"/>
          </a:solidFill>
          <a:ln w="9525"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38" name="Forma libre 376">
            <a:extLst>
              <a:ext uri="{FF2B5EF4-FFF2-40B4-BE49-F238E27FC236}">
                <a16:creationId xmlns:a16="http://schemas.microsoft.com/office/drawing/2014/main" id="{31C4BCAD-C01C-564F-B2F0-D64A9EA9151F}"/>
              </a:ext>
            </a:extLst>
          </p:cNvPr>
          <p:cNvSpPr/>
          <p:nvPr/>
        </p:nvSpPr>
        <p:spPr>
          <a:xfrm>
            <a:off x="5336220" y="2438755"/>
            <a:ext cx="319804" cy="240164"/>
          </a:xfrm>
          <a:custGeom>
            <a:avLst/>
            <a:gdLst>
              <a:gd name="connsiteX0" fmla="*/ 142004 w 300156"/>
              <a:gd name="connsiteY0" fmla="*/ 221882 h 225409"/>
              <a:gd name="connsiteX1" fmla="*/ 150374 w 300156"/>
              <a:gd name="connsiteY1" fmla="*/ 225119 h 225409"/>
              <a:gd name="connsiteX2" fmla="*/ 158745 w 300156"/>
              <a:gd name="connsiteY2" fmla="*/ 221882 h 225409"/>
              <a:gd name="connsiteX3" fmla="*/ 295781 w 300156"/>
              <a:gd name="connsiteY3" fmla="*/ 97303 h 225409"/>
              <a:gd name="connsiteX4" fmla="*/ 299869 w 300156"/>
              <a:gd name="connsiteY4" fmla="*/ 88373 h 225409"/>
              <a:gd name="connsiteX5" fmla="*/ 296219 w 300156"/>
              <a:gd name="connsiteY5" fmla="*/ 79273 h 225409"/>
              <a:gd name="connsiteX6" fmla="*/ 221472 w 300156"/>
              <a:gd name="connsiteY6" fmla="*/ 4526 h 225409"/>
              <a:gd name="connsiteX7" fmla="*/ 212663 w 300156"/>
              <a:gd name="connsiteY7" fmla="*/ 876 h 225409"/>
              <a:gd name="connsiteX8" fmla="*/ 88084 w 300156"/>
              <a:gd name="connsiteY8" fmla="*/ 876 h 225409"/>
              <a:gd name="connsiteX9" fmla="*/ 79276 w 300156"/>
              <a:gd name="connsiteY9" fmla="*/ 4526 h 225409"/>
              <a:gd name="connsiteX10" fmla="*/ 4529 w 300156"/>
              <a:gd name="connsiteY10" fmla="*/ 79273 h 225409"/>
              <a:gd name="connsiteX11" fmla="*/ 879 w 300156"/>
              <a:gd name="connsiteY11" fmla="*/ 88373 h 225409"/>
              <a:gd name="connsiteX12" fmla="*/ 4967 w 300156"/>
              <a:gd name="connsiteY12" fmla="*/ 97303 h 225409"/>
              <a:gd name="connsiteX13" fmla="*/ 142004 w 300156"/>
              <a:gd name="connsiteY13" fmla="*/ 221882 h 225409"/>
              <a:gd name="connsiteX14" fmla="*/ 255184 w 300156"/>
              <a:gd name="connsiteY14" fmla="*/ 100540 h 225409"/>
              <a:gd name="connsiteX15" fmla="*/ 182024 w 300156"/>
              <a:gd name="connsiteY15" fmla="*/ 167049 h 225409"/>
              <a:gd name="connsiteX16" fmla="*/ 208628 w 300156"/>
              <a:gd name="connsiteY16" fmla="*/ 100540 h 225409"/>
              <a:gd name="connsiteX17" fmla="*/ 255184 w 300156"/>
              <a:gd name="connsiteY17" fmla="*/ 100540 h 225409"/>
              <a:gd name="connsiteX18" fmla="*/ 134444 w 300156"/>
              <a:gd name="connsiteY18" fmla="*/ 25792 h 225409"/>
              <a:gd name="connsiteX19" fmla="*/ 166304 w 300156"/>
              <a:gd name="connsiteY19" fmla="*/ 25792 h 225409"/>
              <a:gd name="connsiteX20" fmla="*/ 182913 w 300156"/>
              <a:gd name="connsiteY20" fmla="*/ 75624 h 225409"/>
              <a:gd name="connsiteX21" fmla="*/ 117835 w 300156"/>
              <a:gd name="connsiteY21" fmla="*/ 75624 h 225409"/>
              <a:gd name="connsiteX22" fmla="*/ 134444 w 300156"/>
              <a:gd name="connsiteY22" fmla="*/ 25792 h 225409"/>
              <a:gd name="connsiteX23" fmla="*/ 92118 w 300156"/>
              <a:gd name="connsiteY23" fmla="*/ 100540 h 225409"/>
              <a:gd name="connsiteX24" fmla="*/ 118722 w 300156"/>
              <a:gd name="connsiteY24" fmla="*/ 167049 h 225409"/>
              <a:gd name="connsiteX25" fmla="*/ 45562 w 300156"/>
              <a:gd name="connsiteY25" fmla="*/ 100540 h 225409"/>
              <a:gd name="connsiteX26" fmla="*/ 92118 w 300156"/>
              <a:gd name="connsiteY26" fmla="*/ 100540 h 2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0156" h="225409">
                <a:moveTo>
                  <a:pt x="142004" y="221882"/>
                </a:moveTo>
                <a:cubicBezTo>
                  <a:pt x="144364" y="224036"/>
                  <a:pt x="147381" y="225119"/>
                  <a:pt x="150374" y="225119"/>
                </a:cubicBezTo>
                <a:cubicBezTo>
                  <a:pt x="153368" y="225119"/>
                  <a:pt x="156384" y="224036"/>
                  <a:pt x="158745" y="221882"/>
                </a:cubicBezTo>
                <a:lnTo>
                  <a:pt x="295781" y="97303"/>
                </a:lnTo>
                <a:cubicBezTo>
                  <a:pt x="298311" y="95004"/>
                  <a:pt x="299796" y="91780"/>
                  <a:pt x="299869" y="88373"/>
                </a:cubicBezTo>
                <a:cubicBezTo>
                  <a:pt x="299941" y="84966"/>
                  <a:pt x="298627" y="81682"/>
                  <a:pt x="296219" y="79273"/>
                </a:cubicBezTo>
                <a:lnTo>
                  <a:pt x="221472" y="4526"/>
                </a:lnTo>
                <a:cubicBezTo>
                  <a:pt x="219136" y="2190"/>
                  <a:pt x="215973" y="876"/>
                  <a:pt x="212663" y="876"/>
                </a:cubicBezTo>
                <a:lnTo>
                  <a:pt x="88084" y="876"/>
                </a:lnTo>
                <a:cubicBezTo>
                  <a:pt x="84776" y="876"/>
                  <a:pt x="81612" y="2190"/>
                  <a:pt x="79276" y="4526"/>
                </a:cubicBezTo>
                <a:lnTo>
                  <a:pt x="4529" y="79273"/>
                </a:lnTo>
                <a:cubicBezTo>
                  <a:pt x="2119" y="81682"/>
                  <a:pt x="805" y="84966"/>
                  <a:pt x="879" y="88373"/>
                </a:cubicBezTo>
                <a:cubicBezTo>
                  <a:pt x="952" y="91780"/>
                  <a:pt x="2436" y="95004"/>
                  <a:pt x="4967" y="97303"/>
                </a:cubicBezTo>
                <a:lnTo>
                  <a:pt x="142004" y="221882"/>
                </a:lnTo>
                <a:close/>
                <a:moveTo>
                  <a:pt x="255184" y="100540"/>
                </a:moveTo>
                <a:lnTo>
                  <a:pt x="182024" y="167049"/>
                </a:lnTo>
                <a:lnTo>
                  <a:pt x="208628" y="100540"/>
                </a:lnTo>
                <a:lnTo>
                  <a:pt x="255184" y="100540"/>
                </a:lnTo>
                <a:close/>
                <a:moveTo>
                  <a:pt x="134444" y="25792"/>
                </a:moveTo>
                <a:lnTo>
                  <a:pt x="166304" y="25792"/>
                </a:lnTo>
                <a:lnTo>
                  <a:pt x="182913" y="75624"/>
                </a:lnTo>
                <a:lnTo>
                  <a:pt x="117835" y="75624"/>
                </a:lnTo>
                <a:lnTo>
                  <a:pt x="134444" y="25792"/>
                </a:lnTo>
                <a:close/>
                <a:moveTo>
                  <a:pt x="92118" y="100540"/>
                </a:moveTo>
                <a:lnTo>
                  <a:pt x="118722" y="167049"/>
                </a:lnTo>
                <a:lnTo>
                  <a:pt x="45562" y="100540"/>
                </a:lnTo>
                <a:lnTo>
                  <a:pt x="92118" y="100540"/>
                </a:lnTo>
                <a:close/>
              </a:path>
            </a:pathLst>
          </a:custGeom>
          <a:solidFill>
            <a:schemeClr val="bg1"/>
          </a:solidFill>
          <a:ln w="9525"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pic>
        <p:nvPicPr>
          <p:cNvPr id="42" name="Gráfico 222">
            <a:extLst>
              <a:ext uri="{FF2B5EF4-FFF2-40B4-BE49-F238E27FC236}">
                <a16:creationId xmlns:a16="http://schemas.microsoft.com/office/drawing/2014/main" id="{3A66A5F8-6F40-3B4F-BA20-B9AADEE045D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71021" y="3536853"/>
            <a:ext cx="529123" cy="529123"/>
          </a:xfrm>
          <a:prstGeom prst="rect">
            <a:avLst/>
          </a:prstGeom>
        </p:spPr>
      </p:pic>
      <p:sp>
        <p:nvSpPr>
          <p:cNvPr id="2" name="Title 1">
            <a:extLst>
              <a:ext uri="{FF2B5EF4-FFF2-40B4-BE49-F238E27FC236}">
                <a16:creationId xmlns:a16="http://schemas.microsoft.com/office/drawing/2014/main" id="{8A3E10A9-40DC-AF17-0E72-93CC409EE7B8}"/>
              </a:ext>
            </a:extLst>
          </p:cNvPr>
          <p:cNvSpPr>
            <a:spLocks noGrp="1"/>
          </p:cNvSpPr>
          <p:nvPr>
            <p:ph type="title"/>
          </p:nvPr>
        </p:nvSpPr>
        <p:spPr>
          <a:noFill/>
        </p:spPr>
        <p:txBody>
          <a:bodyPr>
            <a:normAutofit fontScale="90000"/>
          </a:bodyPr>
          <a:lstStyle/>
          <a:p>
            <a:r>
              <a:rPr lang="en-US" dirty="0"/>
              <a:t> Hospital systems can benefit from Rx discovery and sale </a:t>
            </a:r>
          </a:p>
        </p:txBody>
      </p:sp>
      <p:pic>
        <p:nvPicPr>
          <p:cNvPr id="7" name="Graphic 6" descr="Children with solid fill">
            <a:extLst>
              <a:ext uri="{FF2B5EF4-FFF2-40B4-BE49-F238E27FC236}">
                <a16:creationId xmlns:a16="http://schemas.microsoft.com/office/drawing/2014/main" id="{579A194A-4083-77C7-961E-07B6506E9E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3897" y="3471191"/>
            <a:ext cx="731520" cy="731520"/>
          </a:xfrm>
          <a:prstGeom prst="rect">
            <a:avLst/>
          </a:prstGeom>
        </p:spPr>
      </p:pic>
      <p:pic>
        <p:nvPicPr>
          <p:cNvPr id="12" name="Graphic 11" descr="Slot Machine Lose with solid fill">
            <a:extLst>
              <a:ext uri="{FF2B5EF4-FFF2-40B4-BE49-F238E27FC236}">
                <a16:creationId xmlns:a16="http://schemas.microsoft.com/office/drawing/2014/main" id="{347AB875-C6F7-66AE-F75B-AD09583403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93143" y="2298637"/>
            <a:ext cx="731520" cy="731520"/>
          </a:xfrm>
          <a:prstGeom prst="rect">
            <a:avLst/>
          </a:prstGeom>
        </p:spPr>
      </p:pic>
      <p:sp>
        <p:nvSpPr>
          <p:cNvPr id="17" name="Rounded Rectangle 16">
            <a:extLst>
              <a:ext uri="{FF2B5EF4-FFF2-40B4-BE49-F238E27FC236}">
                <a16:creationId xmlns:a16="http://schemas.microsoft.com/office/drawing/2014/main" id="{3F242B45-6DB0-D04C-7300-A3C734C1E438}"/>
              </a:ext>
            </a:extLst>
          </p:cNvPr>
          <p:cNvSpPr/>
          <p:nvPr/>
        </p:nvSpPr>
        <p:spPr>
          <a:xfrm>
            <a:off x="2732132" y="5394649"/>
            <a:ext cx="8513350" cy="1077218"/>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3AAF8C53-42F1-8B13-0799-73601CE4060C}"/>
              </a:ext>
            </a:extLst>
          </p:cNvPr>
          <p:cNvSpPr/>
          <p:nvPr/>
        </p:nvSpPr>
        <p:spPr>
          <a:xfrm>
            <a:off x="1351269" y="5394648"/>
            <a:ext cx="3096353" cy="107721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1D544BE-2182-431D-6E1D-10C17CD96F84}"/>
              </a:ext>
            </a:extLst>
          </p:cNvPr>
          <p:cNvSpPr/>
          <p:nvPr/>
        </p:nvSpPr>
        <p:spPr>
          <a:xfrm>
            <a:off x="1961113" y="5460578"/>
            <a:ext cx="1927985" cy="923330"/>
          </a:xfrm>
          <a:prstGeom prst="rect">
            <a:avLst/>
          </a:prstGeom>
        </p:spPr>
        <p:txBody>
          <a:bodyPr wrap="square">
            <a:spAutoFit/>
          </a:bodyPr>
          <a:lstStyle/>
          <a:p>
            <a:pPr algn="ctr" defTabSz="914217"/>
            <a:r>
              <a:rPr lang="en-US" dirty="0">
                <a:solidFill>
                  <a:srgbClr val="FFFFFF"/>
                </a:solidFill>
                <a:latin typeface="Arial" panose="020B0604020202020204" pitchFamily="34" charset="0"/>
                <a:ea typeface="Roboto Medium" panose="02000000000000000000" pitchFamily="2" charset="0"/>
                <a:cs typeface="Arial" panose="020B0604020202020204" pitchFamily="34" charset="0"/>
              </a:rPr>
              <a:t>Role of hospitals in drug development  </a:t>
            </a:r>
            <a:endParaRPr lang="en-US" sz="2700" dirty="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24" name="Oval 23">
            <a:extLst>
              <a:ext uri="{FF2B5EF4-FFF2-40B4-BE49-F238E27FC236}">
                <a16:creationId xmlns:a16="http://schemas.microsoft.com/office/drawing/2014/main" id="{38063D4E-E62C-2A60-630D-2E7B2D16E8C8}"/>
              </a:ext>
            </a:extLst>
          </p:cNvPr>
          <p:cNvSpPr/>
          <p:nvPr/>
        </p:nvSpPr>
        <p:spPr>
          <a:xfrm>
            <a:off x="1129540" y="5195535"/>
            <a:ext cx="609844" cy="636279"/>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E92D24A-37C7-BBBB-E0F9-FA8F43361E1B}"/>
              </a:ext>
            </a:extLst>
          </p:cNvPr>
          <p:cNvSpPr txBox="1"/>
          <p:nvPr/>
        </p:nvSpPr>
        <p:spPr>
          <a:xfrm>
            <a:off x="4476198" y="5513763"/>
            <a:ext cx="6393109" cy="830997"/>
          </a:xfrm>
          <a:prstGeom prst="rect">
            <a:avLst/>
          </a:prstGeom>
          <a:noFill/>
        </p:spPr>
        <p:txBody>
          <a:bodyPr wrap="square" rtlCol="0">
            <a:spAutoFit/>
          </a:bodyPr>
          <a:lstStyle/>
          <a:p>
            <a:pPr defTabSz="914217"/>
            <a:r>
              <a:rPr lang="en-US" sz="1600" dirty="0">
                <a:latin typeface="Arial" panose="020B0604020202020204" pitchFamily="34" charset="0"/>
                <a:ea typeface="Lato Light" panose="020F0502020204030203" pitchFamily="34" charset="0"/>
                <a:cs typeface="Arial" panose="020B0604020202020204" pitchFamily="34" charset="0"/>
              </a:rPr>
              <a:t>Hospitals and health systems have long supported the discovery and development of new pharmaceuticals by facilitating clinical trials; increasingly they are helping capture real-world evidence as well</a:t>
            </a:r>
          </a:p>
        </p:txBody>
      </p:sp>
      <p:pic>
        <p:nvPicPr>
          <p:cNvPr id="44" name="Graphic 43" descr="Magnifying glass with solid fill">
            <a:extLst>
              <a:ext uri="{FF2B5EF4-FFF2-40B4-BE49-F238E27FC236}">
                <a16:creationId xmlns:a16="http://schemas.microsoft.com/office/drawing/2014/main" id="{267133BF-8D19-BDCD-AF6E-4E020F35FE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610" y="5144528"/>
            <a:ext cx="914400" cy="914400"/>
          </a:xfrm>
          <a:prstGeom prst="rect">
            <a:avLst/>
          </a:prstGeom>
        </p:spPr>
      </p:pic>
      <p:sp>
        <p:nvSpPr>
          <p:cNvPr id="5" name="Parallelogram 4">
            <a:extLst>
              <a:ext uri="{FF2B5EF4-FFF2-40B4-BE49-F238E27FC236}">
                <a16:creationId xmlns:a16="http://schemas.microsoft.com/office/drawing/2014/main" id="{29968E7C-AD48-98F9-4287-59999E3981AC}"/>
              </a:ext>
            </a:extLst>
          </p:cNvPr>
          <p:cNvSpPr/>
          <p:nvPr/>
        </p:nvSpPr>
        <p:spPr>
          <a:xfrm>
            <a:off x="-190500" y="0"/>
            <a:ext cx="6286500" cy="363431"/>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Arial" panose="020B0604020202020204" pitchFamily="34" charset="0"/>
                <a:cs typeface="Arial" panose="020B0604020202020204" pitchFamily="34" charset="0"/>
              </a:rPr>
              <a:t>Hospital/system viewpoint</a:t>
            </a:r>
            <a:endParaRPr lang="en-SV">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29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403C-7434-B9FD-0381-839869FB1BD7}"/>
              </a:ext>
            </a:extLst>
          </p:cNvPr>
          <p:cNvSpPr>
            <a:spLocks noGrp="1"/>
          </p:cNvSpPr>
          <p:nvPr>
            <p:ph type="title"/>
          </p:nvPr>
        </p:nvSpPr>
        <p:spPr/>
        <p:txBody>
          <a:bodyPr>
            <a:normAutofit/>
          </a:bodyPr>
          <a:lstStyle/>
          <a:p>
            <a:r>
              <a:rPr lang="en-US"/>
              <a:t>Insurance companies play both sides of the field </a:t>
            </a:r>
          </a:p>
        </p:txBody>
      </p:sp>
      <p:sp>
        <p:nvSpPr>
          <p:cNvPr id="6" name="Freeform 43">
            <a:extLst>
              <a:ext uri="{FF2B5EF4-FFF2-40B4-BE49-F238E27FC236}">
                <a16:creationId xmlns:a16="http://schemas.microsoft.com/office/drawing/2014/main" id="{7D8A8AD6-EFDD-140C-DA41-330AD63D0B38}"/>
              </a:ext>
            </a:extLst>
          </p:cNvPr>
          <p:cNvSpPr>
            <a:spLocks/>
          </p:cNvSpPr>
          <p:nvPr/>
        </p:nvSpPr>
        <p:spPr bwMode="auto">
          <a:xfrm>
            <a:off x="5134984" y="1579662"/>
            <a:ext cx="561153" cy="1244110"/>
          </a:xfrm>
          <a:custGeom>
            <a:avLst/>
            <a:gdLst>
              <a:gd name="T0" fmla="*/ 0 w 1217"/>
              <a:gd name="T1" fmla="*/ 0 h 3494"/>
              <a:gd name="T2" fmla="*/ 0 w 1217"/>
              <a:gd name="T3" fmla="*/ 3494 h 3494"/>
              <a:gd name="T4" fmla="*/ 89 w 1217"/>
              <a:gd name="T5" fmla="*/ 3455 h 3494"/>
              <a:gd name="T6" fmla="*/ 260 w 1217"/>
              <a:gd name="T7" fmla="*/ 3364 h 3494"/>
              <a:gd name="T8" fmla="*/ 420 w 1217"/>
              <a:gd name="T9" fmla="*/ 3256 h 3494"/>
              <a:gd name="T10" fmla="*/ 569 w 1217"/>
              <a:gd name="T11" fmla="*/ 3134 h 3494"/>
              <a:gd name="T12" fmla="*/ 704 w 1217"/>
              <a:gd name="T13" fmla="*/ 2999 h 3494"/>
              <a:gd name="T14" fmla="*/ 826 w 1217"/>
              <a:gd name="T15" fmla="*/ 2850 h 3494"/>
              <a:gd name="T16" fmla="*/ 934 w 1217"/>
              <a:gd name="T17" fmla="*/ 2689 h 3494"/>
              <a:gd name="T18" fmla="*/ 1026 w 1217"/>
              <a:gd name="T19" fmla="*/ 2520 h 3494"/>
              <a:gd name="T20" fmla="*/ 1065 w 1217"/>
              <a:gd name="T21" fmla="*/ 2430 h 3494"/>
              <a:gd name="T22" fmla="*/ 1100 w 1217"/>
              <a:gd name="T23" fmla="*/ 2343 h 3494"/>
              <a:gd name="T24" fmla="*/ 1156 w 1217"/>
              <a:gd name="T25" fmla="*/ 2158 h 3494"/>
              <a:gd name="T26" fmla="*/ 1195 w 1217"/>
              <a:gd name="T27" fmla="*/ 1968 h 3494"/>
              <a:gd name="T28" fmla="*/ 1214 w 1217"/>
              <a:gd name="T29" fmla="*/ 1773 h 3494"/>
              <a:gd name="T30" fmla="*/ 1217 w 1217"/>
              <a:gd name="T31" fmla="*/ 1672 h 3494"/>
              <a:gd name="T32" fmla="*/ 1217 w 1217"/>
              <a:gd name="T33" fmla="*/ 0 h 3494"/>
              <a:gd name="T34" fmla="*/ 0 w 1217"/>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7" h="3494">
                <a:moveTo>
                  <a:pt x="0" y="0"/>
                </a:moveTo>
                <a:lnTo>
                  <a:pt x="0" y="3494"/>
                </a:lnTo>
                <a:lnTo>
                  <a:pt x="89" y="3455"/>
                </a:lnTo>
                <a:lnTo>
                  <a:pt x="260" y="3364"/>
                </a:lnTo>
                <a:lnTo>
                  <a:pt x="420" y="3256"/>
                </a:lnTo>
                <a:lnTo>
                  <a:pt x="569" y="3134"/>
                </a:lnTo>
                <a:lnTo>
                  <a:pt x="704" y="2999"/>
                </a:lnTo>
                <a:lnTo>
                  <a:pt x="826" y="2850"/>
                </a:lnTo>
                <a:lnTo>
                  <a:pt x="934" y="2689"/>
                </a:lnTo>
                <a:lnTo>
                  <a:pt x="1026" y="2520"/>
                </a:lnTo>
                <a:lnTo>
                  <a:pt x="1065" y="2430"/>
                </a:lnTo>
                <a:lnTo>
                  <a:pt x="1100" y="2343"/>
                </a:lnTo>
                <a:lnTo>
                  <a:pt x="1156" y="2158"/>
                </a:lnTo>
                <a:lnTo>
                  <a:pt x="1195" y="1968"/>
                </a:lnTo>
                <a:lnTo>
                  <a:pt x="1214" y="1773"/>
                </a:lnTo>
                <a:lnTo>
                  <a:pt x="1217" y="1672"/>
                </a:lnTo>
                <a:lnTo>
                  <a:pt x="1217" y="0"/>
                </a:lnTo>
                <a:lnTo>
                  <a:pt x="0" y="0"/>
                </a:ln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7" name="Freeform 44">
            <a:extLst>
              <a:ext uri="{FF2B5EF4-FFF2-40B4-BE49-F238E27FC236}">
                <a16:creationId xmlns:a16="http://schemas.microsoft.com/office/drawing/2014/main" id="{BF8911A3-E124-B2BC-43DB-BC8FE5ABA275}"/>
              </a:ext>
            </a:extLst>
          </p:cNvPr>
          <p:cNvSpPr>
            <a:spLocks/>
          </p:cNvSpPr>
          <p:nvPr/>
        </p:nvSpPr>
        <p:spPr bwMode="auto">
          <a:xfrm>
            <a:off x="3279292" y="2164243"/>
            <a:ext cx="2390095" cy="874290"/>
          </a:xfrm>
          <a:custGeom>
            <a:avLst/>
            <a:gdLst>
              <a:gd name="T0" fmla="*/ 1656 w 5174"/>
              <a:gd name="T1" fmla="*/ 364 h 1892"/>
              <a:gd name="T2" fmla="*/ 2019 w 5174"/>
              <a:gd name="T3" fmla="*/ 0 h 1892"/>
              <a:gd name="T4" fmla="*/ 940 w 5174"/>
              <a:gd name="T5" fmla="*/ 0 h 1892"/>
              <a:gd name="T6" fmla="*/ 576 w 5174"/>
              <a:gd name="T7" fmla="*/ 364 h 1892"/>
              <a:gd name="T8" fmla="*/ 576 w 5174"/>
              <a:gd name="T9" fmla="*/ 364 h 1892"/>
              <a:gd name="T10" fmla="*/ 29 w 5174"/>
              <a:gd name="T11" fmla="*/ 911 h 1892"/>
              <a:gd name="T12" fmla="*/ 29 w 5174"/>
              <a:gd name="T13" fmla="*/ 911 h 1892"/>
              <a:gd name="T14" fmla="*/ 0 w 5174"/>
              <a:gd name="T15" fmla="*/ 940 h 1892"/>
              <a:gd name="T16" fmla="*/ 7 w 5174"/>
              <a:gd name="T17" fmla="*/ 946 h 1892"/>
              <a:gd name="T18" fmla="*/ 0 w 5174"/>
              <a:gd name="T19" fmla="*/ 953 h 1892"/>
              <a:gd name="T20" fmla="*/ 29 w 5174"/>
              <a:gd name="T21" fmla="*/ 982 h 1892"/>
              <a:gd name="T22" fmla="*/ 428 w 5174"/>
              <a:gd name="T23" fmla="*/ 1380 h 1892"/>
              <a:gd name="T24" fmla="*/ 627 w 5174"/>
              <a:gd name="T25" fmla="*/ 1579 h 1892"/>
              <a:gd name="T26" fmla="*/ 627 w 5174"/>
              <a:gd name="T27" fmla="*/ 1579 h 1892"/>
              <a:gd name="T28" fmla="*/ 940 w 5174"/>
              <a:gd name="T29" fmla="*/ 1892 h 1892"/>
              <a:gd name="T30" fmla="*/ 2019 w 5174"/>
              <a:gd name="T31" fmla="*/ 1892 h 1892"/>
              <a:gd name="T32" fmla="*/ 1707 w 5174"/>
              <a:gd name="T33" fmla="*/ 1579 h 1892"/>
              <a:gd name="T34" fmla="*/ 3351 w 5174"/>
              <a:gd name="T35" fmla="*/ 1579 h 1892"/>
              <a:gd name="T36" fmla="*/ 3452 w 5174"/>
              <a:gd name="T37" fmla="*/ 1577 h 1892"/>
              <a:gd name="T38" fmla="*/ 3648 w 5174"/>
              <a:gd name="T39" fmla="*/ 1557 h 1892"/>
              <a:gd name="T40" fmla="*/ 3838 w 5174"/>
              <a:gd name="T41" fmla="*/ 1520 h 1892"/>
              <a:gd name="T42" fmla="*/ 4021 w 5174"/>
              <a:gd name="T43" fmla="*/ 1464 h 1892"/>
              <a:gd name="T44" fmla="*/ 4109 w 5174"/>
              <a:gd name="T45" fmla="*/ 1428 h 1892"/>
              <a:gd name="T46" fmla="*/ 4198 w 5174"/>
              <a:gd name="T47" fmla="*/ 1389 h 1892"/>
              <a:gd name="T48" fmla="*/ 4369 w 5174"/>
              <a:gd name="T49" fmla="*/ 1298 h 1892"/>
              <a:gd name="T50" fmla="*/ 4529 w 5174"/>
              <a:gd name="T51" fmla="*/ 1190 h 1892"/>
              <a:gd name="T52" fmla="*/ 4678 w 5174"/>
              <a:gd name="T53" fmla="*/ 1068 h 1892"/>
              <a:gd name="T54" fmla="*/ 4813 w 5174"/>
              <a:gd name="T55" fmla="*/ 933 h 1892"/>
              <a:gd name="T56" fmla="*/ 4935 w 5174"/>
              <a:gd name="T57" fmla="*/ 784 h 1892"/>
              <a:gd name="T58" fmla="*/ 5043 w 5174"/>
              <a:gd name="T59" fmla="*/ 623 h 1892"/>
              <a:gd name="T60" fmla="*/ 5135 w 5174"/>
              <a:gd name="T61" fmla="*/ 454 h 1892"/>
              <a:gd name="T62" fmla="*/ 5174 w 5174"/>
              <a:gd name="T63" fmla="*/ 364 h 1892"/>
              <a:gd name="T64" fmla="*/ 1656 w 5174"/>
              <a:gd name="T65" fmla="*/ 36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4" h="1892">
                <a:moveTo>
                  <a:pt x="1656" y="364"/>
                </a:moveTo>
                <a:lnTo>
                  <a:pt x="2019" y="0"/>
                </a:lnTo>
                <a:lnTo>
                  <a:pt x="940" y="0"/>
                </a:lnTo>
                <a:lnTo>
                  <a:pt x="576" y="364"/>
                </a:lnTo>
                <a:lnTo>
                  <a:pt x="576" y="364"/>
                </a:lnTo>
                <a:lnTo>
                  <a:pt x="29" y="911"/>
                </a:lnTo>
                <a:lnTo>
                  <a:pt x="29" y="911"/>
                </a:lnTo>
                <a:lnTo>
                  <a:pt x="0" y="940"/>
                </a:lnTo>
                <a:lnTo>
                  <a:pt x="7" y="946"/>
                </a:lnTo>
                <a:lnTo>
                  <a:pt x="0" y="953"/>
                </a:lnTo>
                <a:lnTo>
                  <a:pt x="29" y="982"/>
                </a:lnTo>
                <a:lnTo>
                  <a:pt x="428" y="1380"/>
                </a:lnTo>
                <a:lnTo>
                  <a:pt x="627" y="1579"/>
                </a:lnTo>
                <a:lnTo>
                  <a:pt x="627" y="1579"/>
                </a:lnTo>
                <a:lnTo>
                  <a:pt x="940" y="1892"/>
                </a:lnTo>
                <a:lnTo>
                  <a:pt x="2019" y="1892"/>
                </a:lnTo>
                <a:lnTo>
                  <a:pt x="1707" y="1579"/>
                </a:lnTo>
                <a:lnTo>
                  <a:pt x="3351" y="1579"/>
                </a:lnTo>
                <a:lnTo>
                  <a:pt x="3452" y="1577"/>
                </a:lnTo>
                <a:lnTo>
                  <a:pt x="3648" y="1557"/>
                </a:lnTo>
                <a:lnTo>
                  <a:pt x="3838" y="1520"/>
                </a:lnTo>
                <a:lnTo>
                  <a:pt x="4021" y="1464"/>
                </a:lnTo>
                <a:lnTo>
                  <a:pt x="4109" y="1428"/>
                </a:lnTo>
                <a:lnTo>
                  <a:pt x="4198" y="1389"/>
                </a:lnTo>
                <a:lnTo>
                  <a:pt x="4369" y="1298"/>
                </a:lnTo>
                <a:lnTo>
                  <a:pt x="4529" y="1190"/>
                </a:lnTo>
                <a:lnTo>
                  <a:pt x="4678" y="1068"/>
                </a:lnTo>
                <a:lnTo>
                  <a:pt x="4813" y="933"/>
                </a:lnTo>
                <a:lnTo>
                  <a:pt x="4935" y="784"/>
                </a:lnTo>
                <a:lnTo>
                  <a:pt x="5043" y="623"/>
                </a:lnTo>
                <a:lnTo>
                  <a:pt x="5135" y="454"/>
                </a:lnTo>
                <a:lnTo>
                  <a:pt x="5174" y="364"/>
                </a:lnTo>
                <a:lnTo>
                  <a:pt x="1656" y="364"/>
                </a:lnTo>
                <a:close/>
              </a:path>
            </a:pathLst>
          </a:custGeom>
          <a:solidFill>
            <a:schemeClr val="tx2"/>
          </a:solidFill>
          <a:ln>
            <a:solidFill>
              <a:schemeClr val="tx2"/>
            </a:solid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9" name="Freeform 52">
            <a:extLst>
              <a:ext uri="{FF2B5EF4-FFF2-40B4-BE49-F238E27FC236}">
                <a16:creationId xmlns:a16="http://schemas.microsoft.com/office/drawing/2014/main" id="{22B56C78-304C-6BAB-C080-EEDDBABF6B76}"/>
              </a:ext>
            </a:extLst>
          </p:cNvPr>
          <p:cNvSpPr>
            <a:spLocks/>
          </p:cNvSpPr>
          <p:nvPr/>
        </p:nvSpPr>
        <p:spPr bwMode="auto">
          <a:xfrm>
            <a:off x="5828352" y="1579661"/>
            <a:ext cx="561153" cy="1244111"/>
          </a:xfrm>
          <a:custGeom>
            <a:avLst/>
            <a:gdLst>
              <a:gd name="T0" fmla="*/ 1215 w 1215"/>
              <a:gd name="T1" fmla="*/ 0 h 3494"/>
              <a:gd name="T2" fmla="*/ 1215 w 1215"/>
              <a:gd name="T3" fmla="*/ 3494 h 3494"/>
              <a:gd name="T4" fmla="*/ 1126 w 1215"/>
              <a:gd name="T5" fmla="*/ 3455 h 3494"/>
              <a:gd name="T6" fmla="*/ 956 w 1215"/>
              <a:gd name="T7" fmla="*/ 3364 h 3494"/>
              <a:gd name="T8" fmla="*/ 795 w 1215"/>
              <a:gd name="T9" fmla="*/ 3256 h 3494"/>
              <a:gd name="T10" fmla="*/ 647 w 1215"/>
              <a:gd name="T11" fmla="*/ 3134 h 3494"/>
              <a:gd name="T12" fmla="*/ 511 w 1215"/>
              <a:gd name="T13" fmla="*/ 2999 h 3494"/>
              <a:gd name="T14" fmla="*/ 389 w 1215"/>
              <a:gd name="T15" fmla="*/ 2850 h 3494"/>
              <a:gd name="T16" fmla="*/ 281 w 1215"/>
              <a:gd name="T17" fmla="*/ 2689 h 3494"/>
              <a:gd name="T18" fmla="*/ 189 w 1215"/>
              <a:gd name="T19" fmla="*/ 2520 h 3494"/>
              <a:gd name="T20" fmla="*/ 150 w 1215"/>
              <a:gd name="T21" fmla="*/ 2430 h 3494"/>
              <a:gd name="T22" fmla="*/ 115 w 1215"/>
              <a:gd name="T23" fmla="*/ 2343 h 3494"/>
              <a:gd name="T24" fmla="*/ 59 w 1215"/>
              <a:gd name="T25" fmla="*/ 2158 h 3494"/>
              <a:gd name="T26" fmla="*/ 20 w 1215"/>
              <a:gd name="T27" fmla="*/ 1968 h 3494"/>
              <a:gd name="T28" fmla="*/ 1 w 1215"/>
              <a:gd name="T29" fmla="*/ 1773 h 3494"/>
              <a:gd name="T30" fmla="*/ 0 w 1215"/>
              <a:gd name="T31" fmla="*/ 1672 h 3494"/>
              <a:gd name="T32" fmla="*/ 0 w 1215"/>
              <a:gd name="T33" fmla="*/ 0 h 3494"/>
              <a:gd name="T34" fmla="*/ 1215 w 1215"/>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5" h="3494">
                <a:moveTo>
                  <a:pt x="1215" y="0"/>
                </a:moveTo>
                <a:lnTo>
                  <a:pt x="1215" y="3494"/>
                </a:lnTo>
                <a:lnTo>
                  <a:pt x="1126" y="3455"/>
                </a:lnTo>
                <a:lnTo>
                  <a:pt x="956" y="3364"/>
                </a:lnTo>
                <a:lnTo>
                  <a:pt x="795" y="3256"/>
                </a:lnTo>
                <a:lnTo>
                  <a:pt x="647" y="3134"/>
                </a:lnTo>
                <a:lnTo>
                  <a:pt x="511" y="2999"/>
                </a:lnTo>
                <a:lnTo>
                  <a:pt x="389" y="2850"/>
                </a:lnTo>
                <a:lnTo>
                  <a:pt x="281" y="2689"/>
                </a:lnTo>
                <a:lnTo>
                  <a:pt x="189" y="2520"/>
                </a:lnTo>
                <a:lnTo>
                  <a:pt x="150" y="2430"/>
                </a:lnTo>
                <a:lnTo>
                  <a:pt x="115" y="2343"/>
                </a:lnTo>
                <a:lnTo>
                  <a:pt x="59" y="2158"/>
                </a:lnTo>
                <a:lnTo>
                  <a:pt x="20" y="1968"/>
                </a:lnTo>
                <a:lnTo>
                  <a:pt x="1" y="1773"/>
                </a:lnTo>
                <a:lnTo>
                  <a:pt x="0" y="1672"/>
                </a:lnTo>
                <a:lnTo>
                  <a:pt x="0" y="0"/>
                </a:lnTo>
                <a:lnTo>
                  <a:pt x="1215" y="0"/>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0" name="Freeform 53">
            <a:extLst>
              <a:ext uri="{FF2B5EF4-FFF2-40B4-BE49-F238E27FC236}">
                <a16:creationId xmlns:a16="http://schemas.microsoft.com/office/drawing/2014/main" id="{24AD8FDE-107D-931A-31CF-BFB4CA63A45B}"/>
              </a:ext>
            </a:extLst>
          </p:cNvPr>
          <p:cNvSpPr>
            <a:spLocks/>
          </p:cNvSpPr>
          <p:nvPr/>
        </p:nvSpPr>
        <p:spPr bwMode="auto">
          <a:xfrm>
            <a:off x="5849616" y="2179237"/>
            <a:ext cx="2374854" cy="874290"/>
          </a:xfrm>
          <a:custGeom>
            <a:avLst/>
            <a:gdLst>
              <a:gd name="T0" fmla="*/ 5143 w 5143"/>
              <a:gd name="T1" fmla="*/ 940 h 1892"/>
              <a:gd name="T2" fmla="*/ 4202 w 5143"/>
              <a:gd name="T3" fmla="*/ 0 h 1892"/>
              <a:gd name="T4" fmla="*/ 3124 w 5143"/>
              <a:gd name="T5" fmla="*/ 0 h 1892"/>
              <a:gd name="T6" fmla="*/ 3487 w 5143"/>
              <a:gd name="T7" fmla="*/ 364 h 1892"/>
              <a:gd name="T8" fmla="*/ 0 w 5143"/>
              <a:gd name="T9" fmla="*/ 364 h 1892"/>
              <a:gd name="T10" fmla="*/ 39 w 5143"/>
              <a:gd name="T11" fmla="*/ 454 h 1892"/>
              <a:gd name="T12" fmla="*/ 130 w 5143"/>
              <a:gd name="T13" fmla="*/ 623 h 1892"/>
              <a:gd name="T14" fmla="*/ 238 w 5143"/>
              <a:gd name="T15" fmla="*/ 784 h 1892"/>
              <a:gd name="T16" fmla="*/ 360 w 5143"/>
              <a:gd name="T17" fmla="*/ 933 h 1892"/>
              <a:gd name="T18" fmla="*/ 496 w 5143"/>
              <a:gd name="T19" fmla="*/ 1068 h 1892"/>
              <a:gd name="T20" fmla="*/ 644 w 5143"/>
              <a:gd name="T21" fmla="*/ 1190 h 1892"/>
              <a:gd name="T22" fmla="*/ 805 w 5143"/>
              <a:gd name="T23" fmla="*/ 1298 h 1892"/>
              <a:gd name="T24" fmla="*/ 975 w 5143"/>
              <a:gd name="T25" fmla="*/ 1389 h 1892"/>
              <a:gd name="T26" fmla="*/ 1064 w 5143"/>
              <a:gd name="T27" fmla="*/ 1429 h 1892"/>
              <a:gd name="T28" fmla="*/ 1152 w 5143"/>
              <a:gd name="T29" fmla="*/ 1464 h 1892"/>
              <a:gd name="T30" fmla="*/ 1335 w 5143"/>
              <a:gd name="T31" fmla="*/ 1520 h 1892"/>
              <a:gd name="T32" fmla="*/ 1525 w 5143"/>
              <a:gd name="T33" fmla="*/ 1557 h 1892"/>
              <a:gd name="T34" fmla="*/ 1722 w 5143"/>
              <a:gd name="T35" fmla="*/ 1577 h 1892"/>
              <a:gd name="T36" fmla="*/ 1822 w 5143"/>
              <a:gd name="T37" fmla="*/ 1579 h 1892"/>
              <a:gd name="T38" fmla="*/ 3436 w 5143"/>
              <a:gd name="T39" fmla="*/ 1579 h 1892"/>
              <a:gd name="T40" fmla="*/ 3124 w 5143"/>
              <a:gd name="T41" fmla="*/ 1892 h 1892"/>
              <a:gd name="T42" fmla="*/ 4202 w 5143"/>
              <a:gd name="T43" fmla="*/ 1892 h 1892"/>
              <a:gd name="T44" fmla="*/ 4516 w 5143"/>
              <a:gd name="T45" fmla="*/ 1579 h 1892"/>
              <a:gd name="T46" fmla="*/ 5143 w 5143"/>
              <a:gd name="T47" fmla="*/ 953 h 1892"/>
              <a:gd name="T48" fmla="*/ 5135 w 5143"/>
              <a:gd name="T49" fmla="*/ 947 h 1892"/>
              <a:gd name="T50" fmla="*/ 5143 w 5143"/>
              <a:gd name="T51" fmla="*/ 940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43" h="1892">
                <a:moveTo>
                  <a:pt x="5143" y="940"/>
                </a:moveTo>
                <a:lnTo>
                  <a:pt x="4202" y="0"/>
                </a:lnTo>
                <a:lnTo>
                  <a:pt x="3124" y="0"/>
                </a:lnTo>
                <a:lnTo>
                  <a:pt x="3487" y="364"/>
                </a:lnTo>
                <a:lnTo>
                  <a:pt x="0" y="364"/>
                </a:lnTo>
                <a:lnTo>
                  <a:pt x="39" y="454"/>
                </a:lnTo>
                <a:lnTo>
                  <a:pt x="130" y="623"/>
                </a:lnTo>
                <a:lnTo>
                  <a:pt x="238" y="784"/>
                </a:lnTo>
                <a:lnTo>
                  <a:pt x="360" y="933"/>
                </a:lnTo>
                <a:lnTo>
                  <a:pt x="496" y="1068"/>
                </a:lnTo>
                <a:lnTo>
                  <a:pt x="644" y="1190"/>
                </a:lnTo>
                <a:lnTo>
                  <a:pt x="805" y="1298"/>
                </a:lnTo>
                <a:lnTo>
                  <a:pt x="975" y="1389"/>
                </a:lnTo>
                <a:lnTo>
                  <a:pt x="1064" y="1429"/>
                </a:lnTo>
                <a:lnTo>
                  <a:pt x="1152" y="1464"/>
                </a:lnTo>
                <a:lnTo>
                  <a:pt x="1335" y="1520"/>
                </a:lnTo>
                <a:lnTo>
                  <a:pt x="1525" y="1557"/>
                </a:lnTo>
                <a:lnTo>
                  <a:pt x="1722" y="1577"/>
                </a:lnTo>
                <a:lnTo>
                  <a:pt x="1822" y="1579"/>
                </a:lnTo>
                <a:lnTo>
                  <a:pt x="3436" y="1579"/>
                </a:lnTo>
                <a:lnTo>
                  <a:pt x="3124" y="1892"/>
                </a:lnTo>
                <a:lnTo>
                  <a:pt x="4202" y="1892"/>
                </a:lnTo>
                <a:lnTo>
                  <a:pt x="4516" y="1579"/>
                </a:lnTo>
                <a:lnTo>
                  <a:pt x="5143" y="953"/>
                </a:lnTo>
                <a:lnTo>
                  <a:pt x="5135" y="947"/>
                </a:lnTo>
                <a:lnTo>
                  <a:pt x="5143" y="94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5D3E8508-9E27-670E-6134-3898438A101A}"/>
              </a:ext>
            </a:extLst>
          </p:cNvPr>
          <p:cNvGrpSpPr/>
          <p:nvPr/>
        </p:nvGrpSpPr>
        <p:grpSpPr>
          <a:xfrm>
            <a:off x="1944541" y="3096754"/>
            <a:ext cx="3810043" cy="1455805"/>
            <a:chOff x="16420984" y="3352482"/>
            <a:chExt cx="7620084" cy="2911603"/>
          </a:xfrm>
        </p:grpSpPr>
        <p:sp>
          <p:nvSpPr>
            <p:cNvPr id="12" name="Rectangle 11">
              <a:extLst>
                <a:ext uri="{FF2B5EF4-FFF2-40B4-BE49-F238E27FC236}">
                  <a16:creationId xmlns:a16="http://schemas.microsoft.com/office/drawing/2014/main" id="{F87226F8-0E55-AC08-DDF2-7BF135C3EA94}"/>
                </a:ext>
              </a:extLst>
            </p:cNvPr>
            <p:cNvSpPr/>
            <p:nvPr/>
          </p:nvSpPr>
          <p:spPr>
            <a:xfrm>
              <a:off x="16420984" y="3352482"/>
              <a:ext cx="4282887" cy="677106"/>
            </a:xfrm>
            <a:prstGeom prst="rect">
              <a:avLst/>
            </a:prstGeom>
          </p:spPr>
          <p:txBody>
            <a:bodyPr wrap="square">
              <a:spAutoFit/>
            </a:bodyPr>
            <a:lstStyle/>
            <a:p>
              <a:r>
                <a:rPr lang="en-US" sz="1600">
                  <a:solidFill>
                    <a:schemeClr val="tx2"/>
                  </a:solidFill>
                  <a:latin typeface="Arial" panose="020B0604020202020204" pitchFamily="34" charset="0"/>
                  <a:ea typeface="Roboto Medium" panose="02000000000000000000" pitchFamily="2" charset="0"/>
                  <a:cs typeface="Arial" panose="020B0604020202020204" pitchFamily="34" charset="0"/>
                </a:rPr>
                <a:t>Pay for drugs</a:t>
              </a:r>
            </a:p>
          </p:txBody>
        </p:sp>
        <p:sp>
          <p:nvSpPr>
            <p:cNvPr id="13" name="TextBox 12">
              <a:extLst>
                <a:ext uri="{FF2B5EF4-FFF2-40B4-BE49-F238E27FC236}">
                  <a16:creationId xmlns:a16="http://schemas.microsoft.com/office/drawing/2014/main" id="{B2A4098E-3E23-5729-A4EB-978634DD4B09}"/>
                </a:ext>
              </a:extLst>
            </p:cNvPr>
            <p:cNvSpPr txBox="1"/>
            <p:nvPr/>
          </p:nvSpPr>
          <p:spPr>
            <a:xfrm>
              <a:off x="16420984" y="3924988"/>
              <a:ext cx="7620084" cy="2339097"/>
            </a:xfrm>
            <a:prstGeom prst="rect">
              <a:avLst/>
            </a:prstGeom>
            <a:noFill/>
          </p:spPr>
          <p:txBody>
            <a:bodyPr wrap="square" rtlCol="0">
              <a:spAutoFit/>
            </a:bodyPr>
            <a:lstStyle/>
            <a:p>
              <a:r>
                <a:rPr lang="en-US" sz="1400">
                  <a:latin typeface="Arial" panose="020B0604020202020204" pitchFamily="34" charset="0"/>
                  <a:ea typeface="Lato Light" panose="020F0502020204030203" pitchFamily="34" charset="0"/>
                  <a:cs typeface="Arial" panose="020B0604020202020204" pitchFamily="34" charset="0"/>
                </a:rPr>
                <a:t>Reimbursing for prescriptions makes drugs a cost driver for insurers, especially when covering fully-insured employers or capitated enrollees (e.g. Medicare Advantage participants)  </a:t>
              </a:r>
            </a:p>
          </p:txBody>
        </p:sp>
      </p:grpSp>
      <p:sp>
        <p:nvSpPr>
          <p:cNvPr id="20" name="TextBox 19">
            <a:extLst>
              <a:ext uri="{FF2B5EF4-FFF2-40B4-BE49-F238E27FC236}">
                <a16:creationId xmlns:a16="http://schemas.microsoft.com/office/drawing/2014/main" id="{36C6CB2D-C2AC-5AA2-C1A1-7A59EE038862}"/>
              </a:ext>
            </a:extLst>
          </p:cNvPr>
          <p:cNvSpPr txBox="1"/>
          <p:nvPr/>
        </p:nvSpPr>
        <p:spPr>
          <a:xfrm>
            <a:off x="4758158" y="1214873"/>
            <a:ext cx="1992853" cy="369332"/>
          </a:xfrm>
          <a:prstGeom prst="rect">
            <a:avLst/>
          </a:prstGeom>
          <a:noFill/>
        </p:spPr>
        <p:txBody>
          <a:bodyPr wrap="none" rtlCol="0">
            <a:spAutoFit/>
          </a:bodyPr>
          <a:lstStyle/>
          <a:p>
            <a:pPr algn="ctr"/>
            <a:r>
              <a:rPr lang="en-US">
                <a:solidFill>
                  <a:schemeClr val="tx2"/>
                </a:solidFill>
              </a:rPr>
              <a:t>Insurer incentives</a:t>
            </a:r>
          </a:p>
        </p:txBody>
      </p:sp>
      <p:pic>
        <p:nvPicPr>
          <p:cNvPr id="22" name="Graphic 21" descr="Philanthropy with solid fill">
            <a:extLst>
              <a:ext uri="{FF2B5EF4-FFF2-40B4-BE49-F238E27FC236}">
                <a16:creationId xmlns:a16="http://schemas.microsoft.com/office/drawing/2014/main" id="{1745255D-C5ED-A7E5-ED7F-24938D15E2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6479" y="2179237"/>
            <a:ext cx="914400" cy="914400"/>
          </a:xfrm>
          <a:prstGeom prst="rect">
            <a:avLst/>
          </a:prstGeom>
        </p:spPr>
      </p:pic>
      <p:grpSp>
        <p:nvGrpSpPr>
          <p:cNvPr id="23" name="Group 22">
            <a:extLst>
              <a:ext uri="{FF2B5EF4-FFF2-40B4-BE49-F238E27FC236}">
                <a16:creationId xmlns:a16="http://schemas.microsoft.com/office/drawing/2014/main" id="{AA1CF95B-5052-3233-454B-13B478353F79}"/>
              </a:ext>
            </a:extLst>
          </p:cNvPr>
          <p:cNvGrpSpPr/>
          <p:nvPr/>
        </p:nvGrpSpPr>
        <p:grpSpPr>
          <a:xfrm>
            <a:off x="5849616" y="3131949"/>
            <a:ext cx="3810043" cy="1474579"/>
            <a:chOff x="16420984" y="3314934"/>
            <a:chExt cx="7620084" cy="2949152"/>
          </a:xfrm>
        </p:grpSpPr>
        <p:sp>
          <p:nvSpPr>
            <p:cNvPr id="24" name="Rectangle 23">
              <a:extLst>
                <a:ext uri="{FF2B5EF4-FFF2-40B4-BE49-F238E27FC236}">
                  <a16:creationId xmlns:a16="http://schemas.microsoft.com/office/drawing/2014/main" id="{841709D7-BEDB-9F4E-CB26-4A164B587FBE}"/>
                </a:ext>
              </a:extLst>
            </p:cNvPr>
            <p:cNvSpPr/>
            <p:nvPr/>
          </p:nvSpPr>
          <p:spPr>
            <a:xfrm>
              <a:off x="19758181" y="3314934"/>
              <a:ext cx="4282887" cy="677106"/>
            </a:xfrm>
            <a:prstGeom prst="rect">
              <a:avLst/>
            </a:prstGeom>
          </p:spPr>
          <p:txBody>
            <a:bodyPr wrap="square">
              <a:spAutoFit/>
            </a:bodyPr>
            <a:lstStyle/>
            <a:p>
              <a:pPr algn="r"/>
              <a:r>
                <a:rPr lang="en-US" sz="1600">
                  <a:solidFill>
                    <a:schemeClr val="tx2"/>
                  </a:solidFill>
                  <a:latin typeface="Arial" panose="020B0604020202020204" pitchFamily="34" charset="0"/>
                  <a:ea typeface="Roboto Medium" panose="02000000000000000000" pitchFamily="2" charset="0"/>
                  <a:cs typeface="Arial" panose="020B0604020202020204" pitchFamily="34" charset="0"/>
                </a:rPr>
                <a:t>Profit from drugs</a:t>
              </a:r>
            </a:p>
          </p:txBody>
        </p:sp>
        <p:sp>
          <p:nvSpPr>
            <p:cNvPr id="25" name="TextBox 24">
              <a:extLst>
                <a:ext uri="{FF2B5EF4-FFF2-40B4-BE49-F238E27FC236}">
                  <a16:creationId xmlns:a16="http://schemas.microsoft.com/office/drawing/2014/main" id="{13360DE5-36EB-5C73-5FE3-7119BCA0A5F0}"/>
                </a:ext>
              </a:extLst>
            </p:cNvPr>
            <p:cNvSpPr txBox="1"/>
            <p:nvPr/>
          </p:nvSpPr>
          <p:spPr>
            <a:xfrm>
              <a:off x="16420984" y="3924989"/>
              <a:ext cx="7620084" cy="2339097"/>
            </a:xfrm>
            <a:prstGeom prst="rect">
              <a:avLst/>
            </a:prstGeom>
            <a:noFill/>
          </p:spPr>
          <p:txBody>
            <a:bodyPr wrap="square" rtlCol="0">
              <a:spAutoFit/>
            </a:bodyPr>
            <a:lstStyle/>
            <a:p>
              <a:pPr algn="r"/>
              <a:r>
                <a:rPr lang="en-US" sz="1400">
                  <a:latin typeface="Arial" panose="020B0604020202020204" pitchFamily="34" charset="0"/>
                  <a:ea typeface="Lato Light" panose="020F0502020204030203" pitchFamily="34" charset="0"/>
                  <a:cs typeface="Arial" panose="020B0604020202020204" pitchFamily="34" charset="0"/>
                </a:rPr>
                <a:t>Most large insurance companies own their own PBM, which derives revenue from percent of sales price, and/or specialty pharmacies, which collect dispensing and administration fees</a:t>
              </a:r>
            </a:p>
          </p:txBody>
        </p:sp>
      </p:grpSp>
      <p:pic>
        <p:nvPicPr>
          <p:cNvPr id="27" name="Graphic 26" descr="Bar graph with upward trend with solid fill">
            <a:extLst>
              <a:ext uri="{FF2B5EF4-FFF2-40B4-BE49-F238E27FC236}">
                <a16:creationId xmlns:a16="http://schemas.microsoft.com/office/drawing/2014/main" id="{C315D04E-A3FF-5002-E977-51BDB31673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7949" y="2275027"/>
            <a:ext cx="914400" cy="914400"/>
          </a:xfrm>
          <a:prstGeom prst="rect">
            <a:avLst/>
          </a:prstGeom>
        </p:spPr>
      </p:pic>
      <p:sp>
        <p:nvSpPr>
          <p:cNvPr id="28" name="Snip Single Corner Rectangle 27">
            <a:extLst>
              <a:ext uri="{FF2B5EF4-FFF2-40B4-BE49-F238E27FC236}">
                <a16:creationId xmlns:a16="http://schemas.microsoft.com/office/drawing/2014/main" id="{D6D79B19-5BC2-308B-6829-C3A19A1D4BC8}"/>
              </a:ext>
            </a:extLst>
          </p:cNvPr>
          <p:cNvSpPr/>
          <p:nvPr/>
        </p:nvSpPr>
        <p:spPr>
          <a:xfrm flipV="1">
            <a:off x="1282564" y="4932391"/>
            <a:ext cx="9578938" cy="1247244"/>
          </a:xfrm>
          <a:prstGeom prst="snip1Rect">
            <a:avLst>
              <a:gd name="adj"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CuadroTexto 395">
            <a:extLst>
              <a:ext uri="{FF2B5EF4-FFF2-40B4-BE49-F238E27FC236}">
                <a16:creationId xmlns:a16="http://schemas.microsoft.com/office/drawing/2014/main" id="{3D1B4F2D-67B3-66C3-A5D7-CBE3A682A8D6}"/>
              </a:ext>
            </a:extLst>
          </p:cNvPr>
          <p:cNvSpPr txBox="1"/>
          <p:nvPr/>
        </p:nvSpPr>
        <p:spPr>
          <a:xfrm>
            <a:off x="1330498" y="4978186"/>
            <a:ext cx="9531003" cy="1169551"/>
          </a:xfrm>
          <a:prstGeom prst="rect">
            <a:avLst/>
          </a:prstGeom>
          <a:noFill/>
        </p:spPr>
        <p:txBody>
          <a:bodyPr wrap="square" rtlCol="0">
            <a:spAutoFit/>
          </a:bodyPr>
          <a:lstStyle/>
          <a:p>
            <a:r>
              <a:rPr lang="en-US" sz="1400" b="1" dirty="0">
                <a:solidFill>
                  <a:schemeClr val="accent2"/>
                </a:solidFill>
                <a:latin typeface="Arial" panose="020B0604020202020204" pitchFamily="34" charset="0"/>
                <a:ea typeface="Roboto Medium" panose="02000000000000000000" pitchFamily="2" charset="0"/>
                <a:cs typeface="Arial" panose="020B0604020202020204" pitchFamily="34" charset="0"/>
              </a:rPr>
              <a:t>Prices can go up…until they can’t</a:t>
            </a:r>
          </a:p>
          <a:p>
            <a:r>
              <a:rPr lang="en-US" sz="1400" dirty="0">
                <a:solidFill>
                  <a:schemeClr val="tx2"/>
                </a:solidFill>
                <a:latin typeface="Arial" panose="020B0604020202020204" pitchFamily="34" charset="0"/>
                <a:ea typeface="Roboto Medium" panose="02000000000000000000" pitchFamily="2" charset="0"/>
                <a:cs typeface="Arial" panose="020B0604020202020204" pitchFamily="34" charset="0"/>
              </a:rPr>
              <a:t>In the short-term, rising drug prices are not a huge concern for the insurers—they can increase premiums to offset the cost, which has the added benefit of raising the absolute amount of the MLR that they get to keep. However, if payers start refusing larger and larger premiums, or successfully push plans to take on a larger risk burden, it would be a threat to their existing business model and ability to play both sides.       </a:t>
            </a:r>
          </a:p>
        </p:txBody>
      </p:sp>
      <p:sp>
        <p:nvSpPr>
          <p:cNvPr id="30" name="Snip Single Corner Rectangle 29">
            <a:extLst>
              <a:ext uri="{FF2B5EF4-FFF2-40B4-BE49-F238E27FC236}">
                <a16:creationId xmlns:a16="http://schemas.microsoft.com/office/drawing/2014/main" id="{B17AB779-1763-7027-D192-4601E39643C8}"/>
              </a:ext>
            </a:extLst>
          </p:cNvPr>
          <p:cNvSpPr/>
          <p:nvPr/>
        </p:nvSpPr>
        <p:spPr>
          <a:xfrm flipV="1">
            <a:off x="4758157" y="1209622"/>
            <a:ext cx="1992853" cy="379834"/>
          </a:xfrm>
          <a:prstGeom prst="snip1Rect">
            <a:avLst>
              <a:gd name="adj"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arallelogram 2">
            <a:extLst>
              <a:ext uri="{FF2B5EF4-FFF2-40B4-BE49-F238E27FC236}">
                <a16:creationId xmlns:a16="http://schemas.microsoft.com/office/drawing/2014/main" id="{04BF4E19-5B29-A084-719F-0E197BDD92D9}"/>
              </a:ext>
            </a:extLst>
          </p:cNvPr>
          <p:cNvSpPr/>
          <p:nvPr/>
        </p:nvSpPr>
        <p:spPr>
          <a:xfrm>
            <a:off x="-190500" y="0"/>
            <a:ext cx="6286500" cy="363431"/>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Arial" panose="020B0604020202020204" pitchFamily="34" charset="0"/>
                <a:cs typeface="Arial" panose="020B0604020202020204" pitchFamily="34" charset="0"/>
              </a:rPr>
              <a:t>Insurance viewpoint</a:t>
            </a:r>
            <a:endParaRPr lang="en-SV">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346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6">
            <a:extLst>
              <a:ext uri="{FF2B5EF4-FFF2-40B4-BE49-F238E27FC236}">
                <a16:creationId xmlns:a16="http://schemas.microsoft.com/office/drawing/2014/main" id="{11796DE2-9FB0-AB88-2CD3-A45A58184F8A}"/>
              </a:ext>
            </a:extLst>
          </p:cNvPr>
          <p:cNvSpPr/>
          <p:nvPr/>
        </p:nvSpPr>
        <p:spPr>
          <a:xfrm>
            <a:off x="3596038" y="1936953"/>
            <a:ext cx="2148610" cy="2031325"/>
          </a:xfrm>
          <a:prstGeom prst="rect">
            <a:avLst/>
          </a:prstGeom>
        </p:spPr>
        <p:txBody>
          <a:bodyPr wrap="square">
            <a:spAutoFit/>
          </a:bodyPr>
          <a:lstStyle/>
          <a:p>
            <a:pPr algn="ctr"/>
            <a:r>
              <a:rPr lang="en-US" sz="1400" dirty="0">
                <a:latin typeface="Arial" panose="020B0604020202020204" pitchFamily="34" charset="0"/>
                <a:ea typeface="Lato Light" panose="020F0502020204030203" pitchFamily="34" charset="0"/>
                <a:cs typeface="Arial" panose="020B0604020202020204" pitchFamily="34" charset="0"/>
              </a:rPr>
              <a:t>The complexities of PBM pricing, employers’ main entry point into Rx spend, make quantifying value and comparing alternatives a challenge; not to mention employee push-back to benefits change </a:t>
            </a:r>
          </a:p>
        </p:txBody>
      </p:sp>
      <p:sp>
        <p:nvSpPr>
          <p:cNvPr id="24" name="Rounded Rectangle 23">
            <a:extLst>
              <a:ext uri="{FF2B5EF4-FFF2-40B4-BE49-F238E27FC236}">
                <a16:creationId xmlns:a16="http://schemas.microsoft.com/office/drawing/2014/main" id="{EFAABF9C-403F-5AAB-B7AF-35D2424DCFB8}"/>
              </a:ext>
            </a:extLst>
          </p:cNvPr>
          <p:cNvSpPr/>
          <p:nvPr/>
        </p:nvSpPr>
        <p:spPr>
          <a:xfrm>
            <a:off x="2050472" y="5692062"/>
            <a:ext cx="8229600" cy="903509"/>
          </a:xfrm>
          <a:prstGeom prst="roundRect">
            <a:avLst>
              <a:gd name="adj" fmla="val 50000"/>
            </a:avLst>
          </a:prstGeom>
          <a:solidFill>
            <a:schemeClr val="bg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98" name="Rounded Rectangle 97">
            <a:extLst>
              <a:ext uri="{FF2B5EF4-FFF2-40B4-BE49-F238E27FC236}">
                <a16:creationId xmlns:a16="http://schemas.microsoft.com/office/drawing/2014/main" id="{ACDA4666-CD1E-984D-86DF-F4050D5A57B7}"/>
              </a:ext>
            </a:extLst>
          </p:cNvPr>
          <p:cNvSpPr/>
          <p:nvPr/>
        </p:nvSpPr>
        <p:spPr>
          <a:xfrm>
            <a:off x="8154396" y="1263034"/>
            <a:ext cx="1883664" cy="65655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94" name="Rounded Rectangle 93">
            <a:extLst>
              <a:ext uri="{FF2B5EF4-FFF2-40B4-BE49-F238E27FC236}">
                <a16:creationId xmlns:a16="http://schemas.microsoft.com/office/drawing/2014/main" id="{6E013C2C-2272-BC45-BC1F-D6AD04BA88AF}"/>
              </a:ext>
            </a:extLst>
          </p:cNvPr>
          <p:cNvSpPr/>
          <p:nvPr/>
        </p:nvSpPr>
        <p:spPr>
          <a:xfrm>
            <a:off x="5970469" y="4763626"/>
            <a:ext cx="1861458" cy="65655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33" name="Forma libre 528">
            <a:extLst>
              <a:ext uri="{FF2B5EF4-FFF2-40B4-BE49-F238E27FC236}">
                <a16:creationId xmlns:a16="http://schemas.microsoft.com/office/drawing/2014/main" id="{1FA2C84F-6E96-4344-91AC-A974A5FD9050}"/>
              </a:ext>
            </a:extLst>
          </p:cNvPr>
          <p:cNvSpPr/>
          <p:nvPr/>
        </p:nvSpPr>
        <p:spPr>
          <a:xfrm>
            <a:off x="1440809" y="1810900"/>
            <a:ext cx="11100019" cy="3083947"/>
          </a:xfrm>
          <a:custGeom>
            <a:avLst/>
            <a:gdLst>
              <a:gd name="connsiteX0" fmla="*/ 1261785 w 1261700"/>
              <a:gd name="connsiteY0" fmla="*/ 259694 h 511894"/>
              <a:gd name="connsiteX1" fmla="*/ 1178516 w 1261700"/>
              <a:gd name="connsiteY1" fmla="*/ 36064 h 511894"/>
              <a:gd name="connsiteX2" fmla="*/ 1074525 w 1261700"/>
              <a:gd name="connsiteY2" fmla="*/ 36885 h 511894"/>
              <a:gd name="connsiteX3" fmla="*/ 919092 w 1261700"/>
              <a:gd name="connsiteY3" fmla="*/ 475272 h 511894"/>
              <a:gd name="connsiteX4" fmla="*/ 814518 w 1261700"/>
              <a:gd name="connsiteY4" fmla="*/ 474451 h 511894"/>
              <a:gd name="connsiteX5" fmla="*/ 671065 w 1261700"/>
              <a:gd name="connsiteY5" fmla="*/ 48742 h 511894"/>
              <a:gd name="connsiteX6" fmla="*/ 566230 w 1261700"/>
              <a:gd name="connsiteY6" fmla="*/ 48673 h 511894"/>
              <a:gd name="connsiteX7" fmla="*/ 423384 w 1261700"/>
              <a:gd name="connsiteY7" fmla="*/ 470721 h 511894"/>
              <a:gd name="connsiteX8" fmla="*/ 318549 w 1261700"/>
              <a:gd name="connsiteY8" fmla="*/ 470652 h 511894"/>
              <a:gd name="connsiteX9" fmla="*/ 176308 w 1261700"/>
              <a:gd name="connsiteY9" fmla="*/ 48551 h 511894"/>
              <a:gd name="connsiteX10" fmla="*/ 71474 w 1261700"/>
              <a:gd name="connsiteY10" fmla="*/ 48482 h 511894"/>
              <a:gd name="connsiteX11" fmla="*/ 46 w 1261700"/>
              <a:gd name="connsiteY11" fmla="*/ 259586 h 51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700" h="511894">
                <a:moveTo>
                  <a:pt x="1261785" y="259694"/>
                </a:moveTo>
                <a:lnTo>
                  <a:pt x="1178516" y="36064"/>
                </a:lnTo>
                <a:cubicBezTo>
                  <a:pt x="1160481" y="-12363"/>
                  <a:pt x="1091793" y="-11825"/>
                  <a:pt x="1074525" y="36885"/>
                </a:cubicBezTo>
                <a:lnTo>
                  <a:pt x="919092" y="475272"/>
                </a:lnTo>
                <a:cubicBezTo>
                  <a:pt x="901533" y="524796"/>
                  <a:pt x="831303" y="524244"/>
                  <a:pt x="814518" y="474451"/>
                </a:cubicBezTo>
                <a:lnTo>
                  <a:pt x="671065" y="48742"/>
                </a:lnTo>
                <a:cubicBezTo>
                  <a:pt x="654181" y="-1434"/>
                  <a:pt x="583207" y="-1480"/>
                  <a:pt x="566230" y="48673"/>
                </a:cubicBezTo>
                <a:lnTo>
                  <a:pt x="423384" y="470721"/>
                </a:lnTo>
                <a:cubicBezTo>
                  <a:pt x="406407" y="520875"/>
                  <a:pt x="335456" y="520828"/>
                  <a:pt x="318549" y="470652"/>
                </a:cubicBezTo>
                <a:lnTo>
                  <a:pt x="176308" y="48551"/>
                </a:lnTo>
                <a:cubicBezTo>
                  <a:pt x="159424" y="-1626"/>
                  <a:pt x="88450" y="-1672"/>
                  <a:pt x="71474" y="48482"/>
                </a:cubicBezTo>
                <a:lnTo>
                  <a:pt x="46" y="259586"/>
                </a:lnTo>
              </a:path>
            </a:pathLst>
          </a:custGeom>
          <a:noFill/>
          <a:ln w="25400" cap="rnd">
            <a:solidFill>
              <a:schemeClr val="bg1">
                <a:lumMod val="85000"/>
              </a:schemeClr>
            </a:solidFill>
            <a:custDash>
              <a:ds d="525000" sp="525000"/>
            </a:custDash>
            <a:round/>
          </a:ln>
        </p:spPr>
        <p:txBody>
          <a:bodyPr rtlCol="0" anchor="ctr"/>
          <a:lstStyle/>
          <a:p>
            <a:endParaRPr lang="es-MX" sz="90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E75187C0-BA1C-0740-9DA8-4FE53C908D21}"/>
              </a:ext>
            </a:extLst>
          </p:cNvPr>
          <p:cNvSpPr/>
          <p:nvPr/>
        </p:nvSpPr>
        <p:spPr>
          <a:xfrm>
            <a:off x="1621617" y="4721176"/>
            <a:ext cx="1861458" cy="65655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34" name="Forma libre 529">
            <a:extLst>
              <a:ext uri="{FF2B5EF4-FFF2-40B4-BE49-F238E27FC236}">
                <a16:creationId xmlns:a16="http://schemas.microsoft.com/office/drawing/2014/main" id="{43652CE4-C738-ED46-993E-350851AAE7D4}"/>
              </a:ext>
            </a:extLst>
          </p:cNvPr>
          <p:cNvSpPr/>
          <p:nvPr/>
        </p:nvSpPr>
        <p:spPr>
          <a:xfrm>
            <a:off x="2134033" y="1410215"/>
            <a:ext cx="914400" cy="914400"/>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1"/>
          </a:solidFill>
          <a:ln w="767" cap="flat">
            <a:noFill/>
            <a:prstDash val="solid"/>
            <a:miter/>
          </a:ln>
        </p:spPr>
        <p:txBody>
          <a:bodyPr rtlCol="0" anchor="ctr"/>
          <a:lstStyle/>
          <a:p>
            <a:pPr algn="ctr"/>
            <a:endParaRPr lang="es-MX" sz="2200">
              <a:solidFill>
                <a:schemeClr val="bg1"/>
              </a:solidFill>
              <a:latin typeface="Arial" panose="020B0604020202020204" pitchFamily="34" charset="0"/>
              <a:cs typeface="Arial" panose="020B0604020202020204" pitchFamily="34" charset="0"/>
            </a:endParaRPr>
          </a:p>
        </p:txBody>
      </p:sp>
      <p:sp>
        <p:nvSpPr>
          <p:cNvPr id="46" name="CuadroTexto 395">
            <a:extLst>
              <a:ext uri="{FF2B5EF4-FFF2-40B4-BE49-F238E27FC236}">
                <a16:creationId xmlns:a16="http://schemas.microsoft.com/office/drawing/2014/main" id="{243E00EA-8DB2-524D-818E-F39B93306662}"/>
              </a:ext>
            </a:extLst>
          </p:cNvPr>
          <p:cNvSpPr txBox="1"/>
          <p:nvPr/>
        </p:nvSpPr>
        <p:spPr>
          <a:xfrm>
            <a:off x="1690498" y="4757064"/>
            <a:ext cx="1710815" cy="584775"/>
          </a:xfrm>
          <a:prstGeom prst="rect">
            <a:avLst/>
          </a:prstGeom>
          <a:noFill/>
        </p:spPr>
        <p:txBody>
          <a:bodyPr wrap="square" rtlCol="0">
            <a:spAutoFit/>
          </a:bodyPr>
          <a:lstStyle/>
          <a:p>
            <a:pPr algn="ctr"/>
            <a:r>
              <a:rPr lang="en-US" sz="1600">
                <a:solidFill>
                  <a:schemeClr val="bg1"/>
                </a:solidFill>
                <a:latin typeface="Arial" panose="020B0604020202020204" pitchFamily="34" charset="0"/>
                <a:ea typeface="Lato Semibold" panose="020F0502020204030203" pitchFamily="34" charset="0"/>
                <a:cs typeface="Arial" panose="020B0604020202020204" pitchFamily="34" charset="0"/>
              </a:rPr>
              <a:t>Employers are dissatisfied </a:t>
            </a:r>
          </a:p>
        </p:txBody>
      </p:sp>
      <p:sp>
        <p:nvSpPr>
          <p:cNvPr id="36" name="Forma libre 531">
            <a:extLst>
              <a:ext uri="{FF2B5EF4-FFF2-40B4-BE49-F238E27FC236}">
                <a16:creationId xmlns:a16="http://schemas.microsoft.com/office/drawing/2014/main" id="{20281873-5F5B-B84F-A02B-DD8D037D54F6}"/>
              </a:ext>
            </a:extLst>
          </p:cNvPr>
          <p:cNvSpPr>
            <a:spLocks noChangeAspect="1"/>
          </p:cNvSpPr>
          <p:nvPr/>
        </p:nvSpPr>
        <p:spPr>
          <a:xfrm>
            <a:off x="6419605" y="1432332"/>
            <a:ext cx="914400" cy="914400"/>
          </a:xfrm>
          <a:custGeom>
            <a:avLst/>
            <a:gdLst>
              <a:gd name="connsiteX0" fmla="*/ 109301 w 108978"/>
              <a:gd name="connsiteY0" fmla="*/ 54682 h 108978"/>
              <a:gd name="connsiteX1" fmla="*/ 54666 w 108978"/>
              <a:gd name="connsiteY1" fmla="*/ 109302 h 108978"/>
              <a:gd name="connsiteX2" fmla="*/ 46 w 108978"/>
              <a:gd name="connsiteY2" fmla="*/ 54666 h 108978"/>
              <a:gd name="connsiteX3" fmla="*/ 54674 w 108978"/>
              <a:gd name="connsiteY3" fmla="*/ 46 h 108978"/>
              <a:gd name="connsiteX4" fmla="*/ 109301 w 108978"/>
              <a:gd name="connsiteY4" fmla="*/ 54674 h 108978"/>
              <a:gd name="connsiteX5" fmla="*/ 109301 w 108978"/>
              <a:gd name="connsiteY5"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78" h="108978">
                <a:moveTo>
                  <a:pt x="109301" y="54682"/>
                </a:moveTo>
                <a:cubicBezTo>
                  <a:pt x="109297" y="84852"/>
                  <a:pt x="84836" y="109306"/>
                  <a:pt x="54666" y="109302"/>
                </a:cubicBezTo>
                <a:cubicBezTo>
                  <a:pt x="24496" y="109297"/>
                  <a:pt x="42" y="84836"/>
                  <a:pt x="46" y="54666"/>
                </a:cubicBezTo>
                <a:cubicBezTo>
                  <a:pt x="51" y="24499"/>
                  <a:pt x="24507" y="46"/>
                  <a:pt x="54674" y="46"/>
                </a:cubicBezTo>
                <a:cubicBezTo>
                  <a:pt x="84844" y="46"/>
                  <a:pt x="109301" y="24504"/>
                  <a:pt x="109301" y="54674"/>
                </a:cubicBezTo>
                <a:cubicBezTo>
                  <a:pt x="109301" y="54677"/>
                  <a:pt x="109301" y="54679"/>
                  <a:pt x="109301" y="54682"/>
                </a:cubicBezTo>
              </a:path>
            </a:pathLst>
          </a:custGeom>
          <a:solidFill>
            <a:schemeClr val="accent3"/>
          </a:solidFill>
          <a:ln w="767" cap="flat">
            <a:noFill/>
            <a:prstDash val="solid"/>
            <a:miter/>
          </a:ln>
        </p:spPr>
        <p:txBody>
          <a:bodyPr rtlCol="0" anchor="ctr"/>
          <a:lstStyle/>
          <a:p>
            <a:pPr algn="ctr"/>
            <a:endParaRPr lang="es-MX" sz="2200">
              <a:solidFill>
                <a:schemeClr val="bg1"/>
              </a:solidFill>
              <a:latin typeface="Arial" panose="020B0604020202020204" pitchFamily="34" charset="0"/>
              <a:cs typeface="Arial" panose="020B0604020202020204" pitchFamily="34" charset="0"/>
            </a:endParaRPr>
          </a:p>
        </p:txBody>
      </p:sp>
      <p:sp>
        <p:nvSpPr>
          <p:cNvPr id="49" name="CuadroTexto 395">
            <a:extLst>
              <a:ext uri="{FF2B5EF4-FFF2-40B4-BE49-F238E27FC236}">
                <a16:creationId xmlns:a16="http://schemas.microsoft.com/office/drawing/2014/main" id="{A870028F-B430-6443-9573-F3E75029570F}"/>
              </a:ext>
            </a:extLst>
          </p:cNvPr>
          <p:cNvSpPr txBox="1"/>
          <p:nvPr/>
        </p:nvSpPr>
        <p:spPr>
          <a:xfrm>
            <a:off x="5872077" y="4798205"/>
            <a:ext cx="2051680" cy="584775"/>
          </a:xfrm>
          <a:prstGeom prst="rect">
            <a:avLst/>
          </a:prstGeom>
          <a:noFill/>
        </p:spPr>
        <p:txBody>
          <a:bodyPr wrap="square" rtlCol="0">
            <a:spAutoFit/>
          </a:bodyPr>
          <a:lstStyle/>
          <a:p>
            <a:pPr algn="ctr"/>
            <a:r>
              <a:rPr lang="en-US" sz="1600">
                <a:solidFill>
                  <a:schemeClr val="bg1"/>
                </a:solidFill>
                <a:latin typeface="Arial" panose="020B0604020202020204" pitchFamily="34" charset="0"/>
                <a:ea typeface="Lato Semibold" panose="020F0502020204030203" pitchFamily="34" charset="0"/>
                <a:cs typeface="Arial" panose="020B0604020202020204" pitchFamily="34" charset="0"/>
              </a:rPr>
              <a:t>Interest grown for  alternatives </a:t>
            </a:r>
          </a:p>
        </p:txBody>
      </p:sp>
      <p:sp>
        <p:nvSpPr>
          <p:cNvPr id="35" name="Forma libre 530">
            <a:extLst>
              <a:ext uri="{FF2B5EF4-FFF2-40B4-BE49-F238E27FC236}">
                <a16:creationId xmlns:a16="http://schemas.microsoft.com/office/drawing/2014/main" id="{B4FEEBE3-67DF-1046-BBCE-609257138194}"/>
              </a:ext>
            </a:extLst>
          </p:cNvPr>
          <p:cNvSpPr>
            <a:spLocks noChangeAspect="1"/>
          </p:cNvSpPr>
          <p:nvPr/>
        </p:nvSpPr>
        <p:spPr>
          <a:xfrm>
            <a:off x="4228691" y="4350207"/>
            <a:ext cx="914400" cy="914400"/>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2"/>
          </a:solidFill>
          <a:ln w="767" cap="flat">
            <a:noFill/>
            <a:prstDash val="solid"/>
            <a:miter/>
          </a:ln>
        </p:spPr>
        <p:txBody>
          <a:bodyPr rtlCol="0" anchor="ctr"/>
          <a:lstStyle/>
          <a:p>
            <a:pPr algn="ctr"/>
            <a:endParaRPr lang="es-MX" sz="2200">
              <a:solidFill>
                <a:schemeClr val="bg1"/>
              </a:solidFill>
              <a:latin typeface="Arial" panose="020B0604020202020204" pitchFamily="34" charset="0"/>
              <a:cs typeface="Arial" panose="020B0604020202020204" pitchFamily="34" charset="0"/>
            </a:endParaRPr>
          </a:p>
        </p:txBody>
      </p:sp>
      <p:sp>
        <p:nvSpPr>
          <p:cNvPr id="96" name="Rounded Rectangle 95">
            <a:extLst>
              <a:ext uri="{FF2B5EF4-FFF2-40B4-BE49-F238E27FC236}">
                <a16:creationId xmlns:a16="http://schemas.microsoft.com/office/drawing/2014/main" id="{59D749D9-8B43-AA44-B31E-0B84B2C7A668}"/>
              </a:ext>
            </a:extLst>
          </p:cNvPr>
          <p:cNvSpPr/>
          <p:nvPr/>
        </p:nvSpPr>
        <p:spPr>
          <a:xfrm>
            <a:off x="3747100" y="1258096"/>
            <a:ext cx="1861458" cy="65655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48" name="CuadroTexto 395">
            <a:extLst>
              <a:ext uri="{FF2B5EF4-FFF2-40B4-BE49-F238E27FC236}">
                <a16:creationId xmlns:a16="http://schemas.microsoft.com/office/drawing/2014/main" id="{852BE5AE-AB82-4B45-AF9A-A8A21BF95F1D}"/>
              </a:ext>
            </a:extLst>
          </p:cNvPr>
          <p:cNvSpPr txBox="1"/>
          <p:nvPr/>
        </p:nvSpPr>
        <p:spPr>
          <a:xfrm>
            <a:off x="3822421" y="1280400"/>
            <a:ext cx="1710815" cy="584775"/>
          </a:xfrm>
          <a:prstGeom prst="rect">
            <a:avLst/>
          </a:prstGeom>
          <a:noFill/>
        </p:spPr>
        <p:txBody>
          <a:bodyPr wrap="square" rtlCol="0">
            <a:spAutoFit/>
          </a:bodyPr>
          <a:lstStyle/>
          <a:p>
            <a:pPr algn="ctr"/>
            <a:r>
              <a:rPr lang="en-US" sz="1600">
                <a:solidFill>
                  <a:schemeClr val="bg1"/>
                </a:solidFill>
                <a:latin typeface="Arial" panose="020B0604020202020204" pitchFamily="34" charset="0"/>
                <a:ea typeface="Lato Semibold" panose="020F0502020204030203" pitchFamily="34" charset="0"/>
                <a:cs typeface="Arial" panose="020B0604020202020204" pitchFamily="34" charset="0"/>
              </a:rPr>
              <a:t>Change is difficult </a:t>
            </a:r>
          </a:p>
        </p:txBody>
      </p:sp>
      <p:sp>
        <p:nvSpPr>
          <p:cNvPr id="37" name="Forma libre 532">
            <a:extLst>
              <a:ext uri="{FF2B5EF4-FFF2-40B4-BE49-F238E27FC236}">
                <a16:creationId xmlns:a16="http://schemas.microsoft.com/office/drawing/2014/main" id="{5612285F-E724-444E-9C08-F3594EE05812}"/>
              </a:ext>
            </a:extLst>
          </p:cNvPr>
          <p:cNvSpPr>
            <a:spLocks noChangeAspect="1"/>
          </p:cNvSpPr>
          <p:nvPr/>
        </p:nvSpPr>
        <p:spPr>
          <a:xfrm>
            <a:off x="8636686" y="4350207"/>
            <a:ext cx="914400" cy="914400"/>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4"/>
          </a:solidFill>
          <a:ln w="767" cap="flat">
            <a:noFill/>
            <a:prstDash val="solid"/>
            <a:miter/>
          </a:ln>
        </p:spPr>
        <p:txBody>
          <a:bodyPr rtlCol="0" anchor="ctr"/>
          <a:lstStyle/>
          <a:p>
            <a:pPr algn="ctr"/>
            <a:endParaRPr lang="es-MX" sz="2200">
              <a:solidFill>
                <a:schemeClr val="bg1"/>
              </a:solidFill>
              <a:latin typeface="Arial" panose="020B0604020202020204" pitchFamily="34" charset="0"/>
              <a:cs typeface="Arial" panose="020B0604020202020204" pitchFamily="34" charset="0"/>
            </a:endParaRPr>
          </a:p>
        </p:txBody>
      </p:sp>
      <p:sp>
        <p:nvSpPr>
          <p:cNvPr id="51" name="CuadroTexto 395">
            <a:extLst>
              <a:ext uri="{FF2B5EF4-FFF2-40B4-BE49-F238E27FC236}">
                <a16:creationId xmlns:a16="http://schemas.microsoft.com/office/drawing/2014/main" id="{9EF40D4A-DDFC-8343-815A-F91AE57B84A9}"/>
              </a:ext>
            </a:extLst>
          </p:cNvPr>
          <p:cNvSpPr txBox="1"/>
          <p:nvPr/>
        </p:nvSpPr>
        <p:spPr>
          <a:xfrm>
            <a:off x="8100963" y="1290073"/>
            <a:ext cx="1990530" cy="584775"/>
          </a:xfrm>
          <a:prstGeom prst="rect">
            <a:avLst/>
          </a:prstGeom>
          <a:noFill/>
        </p:spPr>
        <p:txBody>
          <a:bodyPr wrap="square" rtlCol="0">
            <a:spAutoFit/>
          </a:bodyPr>
          <a:lstStyle/>
          <a:p>
            <a:pPr algn="ctr"/>
            <a:r>
              <a:rPr lang="en-US" sz="1600" dirty="0">
                <a:latin typeface="Arial" panose="020B0604020202020204" pitchFamily="34" charset="0"/>
                <a:ea typeface="Lato Semibold" panose="020F0502020204030203" pitchFamily="34" charset="0"/>
                <a:cs typeface="Arial" panose="020B0604020202020204" pitchFamily="34" charset="0"/>
              </a:rPr>
              <a:t>New policy may increase pressure </a:t>
            </a:r>
          </a:p>
        </p:txBody>
      </p:sp>
      <p:sp>
        <p:nvSpPr>
          <p:cNvPr id="100" name="Rectangle 56">
            <a:extLst>
              <a:ext uri="{FF2B5EF4-FFF2-40B4-BE49-F238E27FC236}">
                <a16:creationId xmlns:a16="http://schemas.microsoft.com/office/drawing/2014/main" id="{079D1F2F-C2D7-2447-B04B-3D01CF6AA2FA}"/>
              </a:ext>
            </a:extLst>
          </p:cNvPr>
          <p:cNvSpPr/>
          <p:nvPr/>
        </p:nvSpPr>
        <p:spPr>
          <a:xfrm>
            <a:off x="1357378" y="3267022"/>
            <a:ext cx="2266880" cy="1384995"/>
          </a:xfrm>
          <a:prstGeom prst="rect">
            <a:avLst/>
          </a:prstGeom>
        </p:spPr>
        <p:txBody>
          <a:bodyPr wrap="square">
            <a:spAutoFit/>
          </a:bodyPr>
          <a:lstStyle/>
          <a:p>
            <a:pPr algn="ctr"/>
            <a:r>
              <a:rPr lang="en-US" sz="1400">
                <a:latin typeface="Arial" panose="020B0604020202020204" pitchFamily="34" charset="0"/>
                <a:ea typeface="Lato Light" panose="020F0502020204030203" pitchFamily="34" charset="0"/>
                <a:cs typeface="Arial" panose="020B0604020202020204" pitchFamily="34" charset="0"/>
              </a:rPr>
              <a:t>In 2022, 99% of employers were concerned about drug costs; 53% said lower drug costs should be a top priority for health reform </a:t>
            </a:r>
          </a:p>
        </p:txBody>
      </p:sp>
      <p:sp>
        <p:nvSpPr>
          <p:cNvPr id="3" name="Title 2">
            <a:extLst>
              <a:ext uri="{FF2B5EF4-FFF2-40B4-BE49-F238E27FC236}">
                <a16:creationId xmlns:a16="http://schemas.microsoft.com/office/drawing/2014/main" id="{3911C6C4-8C3E-0CC6-8169-433B93C348F1}"/>
              </a:ext>
            </a:extLst>
          </p:cNvPr>
          <p:cNvSpPr>
            <a:spLocks noGrp="1"/>
          </p:cNvSpPr>
          <p:nvPr>
            <p:ph type="title"/>
          </p:nvPr>
        </p:nvSpPr>
        <p:spPr/>
        <p:txBody>
          <a:bodyPr>
            <a:normAutofit/>
          </a:bodyPr>
          <a:lstStyle/>
          <a:p>
            <a:r>
              <a:rPr lang="en-US" dirty="0"/>
              <a:t>Employers are frustrated with cost and complexity</a:t>
            </a:r>
          </a:p>
        </p:txBody>
      </p:sp>
      <p:pic>
        <p:nvPicPr>
          <p:cNvPr id="5" name="Graphic 4" descr="Thumbs Down with solid fill">
            <a:extLst>
              <a:ext uri="{FF2B5EF4-FFF2-40B4-BE49-F238E27FC236}">
                <a16:creationId xmlns:a16="http://schemas.microsoft.com/office/drawing/2014/main" id="{3DDC5D63-18E2-16D3-27B0-5070DB44E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1423" y="1516161"/>
            <a:ext cx="731520" cy="731520"/>
          </a:xfrm>
          <a:prstGeom prst="rect">
            <a:avLst/>
          </a:prstGeom>
        </p:spPr>
      </p:pic>
      <p:pic>
        <p:nvPicPr>
          <p:cNvPr id="8" name="Graphic 7" descr="Maze with solid fill">
            <a:extLst>
              <a:ext uri="{FF2B5EF4-FFF2-40B4-BE49-F238E27FC236}">
                <a16:creationId xmlns:a16="http://schemas.microsoft.com/office/drawing/2014/main" id="{F17E9EC0-FD12-82CA-A4F5-6225D5C8B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2069" y="4453364"/>
            <a:ext cx="731520" cy="731520"/>
          </a:xfrm>
          <a:prstGeom prst="rect">
            <a:avLst/>
          </a:prstGeom>
        </p:spPr>
      </p:pic>
      <p:sp>
        <p:nvSpPr>
          <p:cNvPr id="9" name="Rectangle 8">
            <a:extLst>
              <a:ext uri="{FF2B5EF4-FFF2-40B4-BE49-F238E27FC236}">
                <a16:creationId xmlns:a16="http://schemas.microsoft.com/office/drawing/2014/main" id="{5B7CBDEB-5B89-C643-E110-F59271B9172F}"/>
              </a:ext>
            </a:extLst>
          </p:cNvPr>
          <p:cNvSpPr/>
          <p:nvPr/>
        </p:nvSpPr>
        <p:spPr>
          <a:xfrm>
            <a:off x="10280072" y="1269915"/>
            <a:ext cx="1911928" cy="4332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EEE6D4-FC2D-0D58-3CF7-5A28D285E98A}"/>
              </a:ext>
            </a:extLst>
          </p:cNvPr>
          <p:cNvSpPr txBox="1"/>
          <p:nvPr/>
        </p:nvSpPr>
        <p:spPr>
          <a:xfrm>
            <a:off x="2237196" y="5769722"/>
            <a:ext cx="7856152" cy="738664"/>
          </a:xfrm>
          <a:prstGeom prst="rect">
            <a:avLst/>
          </a:prstGeom>
          <a:noFill/>
        </p:spPr>
        <p:txBody>
          <a:bodyPr wrap="square" rtlCol="0">
            <a:spAutoFit/>
          </a:bodyPr>
          <a:lstStyle/>
          <a:p>
            <a:pPr algn="ctr"/>
            <a:r>
              <a:rPr lang="en-US" sz="1400"/>
              <a:t>Examples include a partnership between Walmart and benefits platform </a:t>
            </a:r>
            <a:r>
              <a:rPr lang="en-US" sz="1400" err="1"/>
              <a:t>Transcarent</a:t>
            </a:r>
            <a:r>
              <a:rPr lang="en-US" sz="1400"/>
              <a:t>, which would give employers access to Walmart’s lower-cost drugs, and the decision by employer-coalition Pacific Business Group on Health to start its own PBM, </a:t>
            </a:r>
            <a:r>
              <a:rPr lang="en-US" sz="1400" err="1"/>
              <a:t>AffirmedRx</a:t>
            </a:r>
            <a:r>
              <a:rPr lang="en-US" sz="1400"/>
              <a:t>. </a:t>
            </a:r>
          </a:p>
        </p:txBody>
      </p:sp>
      <p:sp>
        <p:nvSpPr>
          <p:cNvPr id="14" name="Rectangle 56">
            <a:extLst>
              <a:ext uri="{FF2B5EF4-FFF2-40B4-BE49-F238E27FC236}">
                <a16:creationId xmlns:a16="http://schemas.microsoft.com/office/drawing/2014/main" id="{35A55A82-844C-982B-258B-727B5CA04CEC}"/>
              </a:ext>
            </a:extLst>
          </p:cNvPr>
          <p:cNvSpPr/>
          <p:nvPr/>
        </p:nvSpPr>
        <p:spPr>
          <a:xfrm>
            <a:off x="5762159" y="3267023"/>
            <a:ext cx="2266880" cy="1384995"/>
          </a:xfrm>
          <a:prstGeom prst="rect">
            <a:avLst/>
          </a:prstGeom>
        </p:spPr>
        <p:txBody>
          <a:bodyPr wrap="square">
            <a:spAutoFit/>
          </a:bodyPr>
          <a:lstStyle/>
          <a:p>
            <a:pPr algn="ctr"/>
            <a:r>
              <a:rPr lang="en-US" sz="1400">
                <a:latin typeface="Arial" panose="020B0604020202020204" pitchFamily="34" charset="0"/>
                <a:ea typeface="Lato Light" panose="020F0502020204030203" pitchFamily="34" charset="0"/>
                <a:cs typeface="Arial" panose="020B0604020202020204" pitchFamily="34" charset="0"/>
              </a:rPr>
              <a:t>Some activated employers are partnering with third-parties to test strategies that would allow them to break away from the traditional model  </a:t>
            </a:r>
          </a:p>
        </p:txBody>
      </p:sp>
      <p:pic>
        <p:nvPicPr>
          <p:cNvPr id="16" name="Graphic 15" descr="Jail Break outline">
            <a:extLst>
              <a:ext uri="{FF2B5EF4-FFF2-40B4-BE49-F238E27FC236}">
                <a16:creationId xmlns:a16="http://schemas.microsoft.com/office/drawing/2014/main" id="{E5C40DD2-31B8-B75F-BCEF-E8E19BB169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9385" y="1521979"/>
            <a:ext cx="731520" cy="731520"/>
          </a:xfrm>
          <a:prstGeom prst="rect">
            <a:avLst/>
          </a:prstGeom>
        </p:spPr>
      </p:pic>
      <p:pic>
        <p:nvPicPr>
          <p:cNvPr id="18" name="Graphic 17" descr="Gavel with solid fill">
            <a:extLst>
              <a:ext uri="{FF2B5EF4-FFF2-40B4-BE49-F238E27FC236}">
                <a16:creationId xmlns:a16="http://schemas.microsoft.com/office/drawing/2014/main" id="{6CCDF9B0-CFA8-6073-9BC1-25820238EE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48031" y="4397797"/>
            <a:ext cx="731520" cy="731520"/>
          </a:xfrm>
          <a:prstGeom prst="rect">
            <a:avLst/>
          </a:prstGeom>
        </p:spPr>
      </p:pic>
      <p:sp>
        <p:nvSpPr>
          <p:cNvPr id="21" name="Rectangle 56">
            <a:extLst>
              <a:ext uri="{FF2B5EF4-FFF2-40B4-BE49-F238E27FC236}">
                <a16:creationId xmlns:a16="http://schemas.microsoft.com/office/drawing/2014/main" id="{403DE581-B975-4F24-C0AF-ECAAE365C033}"/>
              </a:ext>
            </a:extLst>
          </p:cNvPr>
          <p:cNvSpPr/>
          <p:nvPr/>
        </p:nvSpPr>
        <p:spPr>
          <a:xfrm>
            <a:off x="7981695" y="1962854"/>
            <a:ext cx="2148610" cy="2031325"/>
          </a:xfrm>
          <a:prstGeom prst="rect">
            <a:avLst/>
          </a:prstGeom>
        </p:spPr>
        <p:txBody>
          <a:bodyPr wrap="square">
            <a:spAutoFit/>
          </a:bodyPr>
          <a:lstStyle/>
          <a:p>
            <a:pPr algn="ctr"/>
            <a:r>
              <a:rPr lang="en-US" sz="1400" dirty="0">
                <a:latin typeface="Arial" panose="020B0604020202020204" pitchFamily="34" charset="0"/>
                <a:ea typeface="Lato Light" panose="020F0502020204030203" pitchFamily="34" charset="0"/>
                <a:cs typeface="Arial" panose="020B0604020202020204" pitchFamily="34" charset="0"/>
              </a:rPr>
              <a:t>The Inflation Reduction Act contained new rules requiring employers to track benefit spend more closely. This may motivate employers to demand more transparency/value from PBMs and others</a:t>
            </a:r>
          </a:p>
        </p:txBody>
      </p:sp>
      <p:cxnSp>
        <p:nvCxnSpPr>
          <p:cNvPr id="26" name="Straight Arrow Connector 25">
            <a:extLst>
              <a:ext uri="{FF2B5EF4-FFF2-40B4-BE49-F238E27FC236}">
                <a16:creationId xmlns:a16="http://schemas.microsoft.com/office/drawing/2014/main" id="{9C879828-D433-4E45-1506-1C3210477D62}"/>
              </a:ext>
            </a:extLst>
          </p:cNvPr>
          <p:cNvCxnSpPr/>
          <p:nvPr/>
        </p:nvCxnSpPr>
        <p:spPr>
          <a:xfrm>
            <a:off x="6895599" y="5420179"/>
            <a:ext cx="0" cy="271883"/>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 name="Parallelogram 3">
            <a:extLst>
              <a:ext uri="{FF2B5EF4-FFF2-40B4-BE49-F238E27FC236}">
                <a16:creationId xmlns:a16="http://schemas.microsoft.com/office/drawing/2014/main" id="{7EBCECED-FDA7-97D1-5989-152316E67637}"/>
              </a:ext>
            </a:extLst>
          </p:cNvPr>
          <p:cNvSpPr/>
          <p:nvPr/>
        </p:nvSpPr>
        <p:spPr>
          <a:xfrm>
            <a:off x="-190500" y="0"/>
            <a:ext cx="6286500" cy="363431"/>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Arial" panose="020B0604020202020204" pitchFamily="34" charset="0"/>
                <a:cs typeface="Arial" panose="020B0604020202020204" pitchFamily="34" charset="0"/>
              </a:rPr>
              <a:t>Employer viewpoint</a:t>
            </a:r>
            <a:endParaRPr lang="en-SV">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033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F4BF558-7B70-7F5E-1E0B-D797C99BAD7C}"/>
              </a:ext>
            </a:extLst>
          </p:cNvPr>
          <p:cNvGraphicFramePr/>
          <p:nvPr>
            <p:extLst>
              <p:ext uri="{D42A27DB-BD31-4B8C-83A1-F6EECF244321}">
                <p14:modId xmlns:p14="http://schemas.microsoft.com/office/powerpoint/2010/main" val="3363257631"/>
              </p:ext>
            </p:extLst>
          </p:nvPr>
        </p:nvGraphicFramePr>
        <p:xfrm>
          <a:off x="838201" y="2102930"/>
          <a:ext cx="10515600" cy="36221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5FB7381-5A3E-B25A-EA2A-0038C58B1990}"/>
              </a:ext>
            </a:extLst>
          </p:cNvPr>
          <p:cNvSpPr>
            <a:spLocks noGrp="1"/>
          </p:cNvSpPr>
          <p:nvPr>
            <p:ph type="title"/>
          </p:nvPr>
        </p:nvSpPr>
        <p:spPr/>
        <p:txBody>
          <a:bodyPr>
            <a:normAutofit/>
          </a:bodyPr>
          <a:lstStyle/>
          <a:p>
            <a:r>
              <a:rPr lang="en-US"/>
              <a:t>#1 pharma issue for employers? Specialty drugs</a:t>
            </a:r>
          </a:p>
        </p:txBody>
      </p:sp>
      <p:sp>
        <p:nvSpPr>
          <p:cNvPr id="9" name="TextBox 8">
            <a:extLst>
              <a:ext uri="{FF2B5EF4-FFF2-40B4-BE49-F238E27FC236}">
                <a16:creationId xmlns:a16="http://schemas.microsoft.com/office/drawing/2014/main" id="{E5101D49-4642-AE56-E8EB-1D3144770665}"/>
              </a:ext>
            </a:extLst>
          </p:cNvPr>
          <p:cNvSpPr txBox="1"/>
          <p:nvPr/>
        </p:nvSpPr>
        <p:spPr>
          <a:xfrm>
            <a:off x="1074273" y="2355902"/>
            <a:ext cx="6051332" cy="276999"/>
          </a:xfrm>
          <a:prstGeom prst="rect">
            <a:avLst/>
          </a:prstGeom>
          <a:noFill/>
        </p:spPr>
        <p:txBody>
          <a:bodyPr wrap="square" rtlCol="0">
            <a:spAutoFit/>
          </a:bodyPr>
          <a:lstStyle/>
          <a:p>
            <a:r>
              <a:rPr lang="en-US" sz="1200" b="1"/>
              <a:t>Fig. 27: Employer adoption of strategies to reduce specialty drug spending, 2023 </a:t>
            </a:r>
          </a:p>
        </p:txBody>
      </p:sp>
      <p:sp>
        <p:nvSpPr>
          <p:cNvPr id="17" name="Left Brace 16">
            <a:extLst>
              <a:ext uri="{FF2B5EF4-FFF2-40B4-BE49-F238E27FC236}">
                <a16:creationId xmlns:a16="http://schemas.microsoft.com/office/drawing/2014/main" id="{E4642134-4AA7-457C-5187-8AE62DFD2A0F}"/>
              </a:ext>
            </a:extLst>
          </p:cNvPr>
          <p:cNvSpPr/>
          <p:nvPr/>
        </p:nvSpPr>
        <p:spPr>
          <a:xfrm rot="5400000">
            <a:off x="8671204" y="1846997"/>
            <a:ext cx="657389" cy="4137161"/>
          </a:xfrm>
          <a:prstGeom prst="lef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A24518DD-A25A-23C4-0A04-38D5BBAA041D}"/>
              </a:ext>
            </a:extLst>
          </p:cNvPr>
          <p:cNvSpPr/>
          <p:nvPr/>
        </p:nvSpPr>
        <p:spPr>
          <a:xfrm>
            <a:off x="2351649" y="6367913"/>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7893186-275B-F80A-75D4-EFED842AAC89}"/>
              </a:ext>
            </a:extLst>
          </p:cNvPr>
          <p:cNvSpPr txBox="1"/>
          <p:nvPr/>
        </p:nvSpPr>
        <p:spPr>
          <a:xfrm>
            <a:off x="2488809" y="6297994"/>
            <a:ext cx="2349262" cy="276999"/>
          </a:xfrm>
          <a:prstGeom prst="rect">
            <a:avLst/>
          </a:prstGeom>
          <a:noFill/>
        </p:spPr>
        <p:txBody>
          <a:bodyPr wrap="square" rtlCol="0">
            <a:spAutoFit/>
          </a:bodyPr>
          <a:lstStyle/>
          <a:p>
            <a:r>
              <a:rPr lang="en-US" sz="1200" i="1">
                <a:solidFill>
                  <a:schemeClr val="tx2"/>
                </a:solidFill>
              </a:rPr>
              <a:t>Pharmacy and medical benefit </a:t>
            </a:r>
          </a:p>
        </p:txBody>
      </p:sp>
      <p:sp>
        <p:nvSpPr>
          <p:cNvPr id="20" name="Rectangle 19">
            <a:extLst>
              <a:ext uri="{FF2B5EF4-FFF2-40B4-BE49-F238E27FC236}">
                <a16:creationId xmlns:a16="http://schemas.microsoft.com/office/drawing/2014/main" id="{1CBD9BDE-2FC3-21BE-D232-3204969F28AC}"/>
              </a:ext>
            </a:extLst>
          </p:cNvPr>
          <p:cNvSpPr/>
          <p:nvPr/>
        </p:nvSpPr>
        <p:spPr>
          <a:xfrm>
            <a:off x="4717838" y="6367913"/>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EA5CCF-9CCA-62EB-36B0-F669427A02F7}"/>
              </a:ext>
            </a:extLst>
          </p:cNvPr>
          <p:cNvSpPr txBox="1"/>
          <p:nvPr/>
        </p:nvSpPr>
        <p:spPr>
          <a:xfrm>
            <a:off x="4854998" y="6297994"/>
            <a:ext cx="2349262" cy="276999"/>
          </a:xfrm>
          <a:prstGeom prst="rect">
            <a:avLst/>
          </a:prstGeom>
          <a:noFill/>
        </p:spPr>
        <p:txBody>
          <a:bodyPr wrap="square" rtlCol="0">
            <a:spAutoFit/>
          </a:bodyPr>
          <a:lstStyle/>
          <a:p>
            <a:r>
              <a:rPr lang="en-US" sz="1200" i="1">
                <a:solidFill>
                  <a:schemeClr val="tx2"/>
                </a:solidFill>
              </a:rPr>
              <a:t>Pharmacy benefit only  </a:t>
            </a:r>
          </a:p>
        </p:txBody>
      </p:sp>
      <p:sp>
        <p:nvSpPr>
          <p:cNvPr id="22" name="Rectangle 21">
            <a:extLst>
              <a:ext uri="{FF2B5EF4-FFF2-40B4-BE49-F238E27FC236}">
                <a16:creationId xmlns:a16="http://schemas.microsoft.com/office/drawing/2014/main" id="{C5C97761-05FA-F731-7ED5-0B2ABA6F9A32}"/>
              </a:ext>
            </a:extLst>
          </p:cNvPr>
          <p:cNvSpPr/>
          <p:nvPr/>
        </p:nvSpPr>
        <p:spPr>
          <a:xfrm>
            <a:off x="6557538" y="6367913"/>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9650ED8-3BDF-2944-B08C-94A9B2CE7D87}"/>
              </a:ext>
            </a:extLst>
          </p:cNvPr>
          <p:cNvSpPr txBox="1"/>
          <p:nvPr/>
        </p:nvSpPr>
        <p:spPr>
          <a:xfrm>
            <a:off x="6730752" y="6297994"/>
            <a:ext cx="2349262" cy="276999"/>
          </a:xfrm>
          <a:prstGeom prst="rect">
            <a:avLst/>
          </a:prstGeom>
          <a:noFill/>
        </p:spPr>
        <p:txBody>
          <a:bodyPr wrap="square" rtlCol="0">
            <a:spAutoFit/>
          </a:bodyPr>
          <a:lstStyle/>
          <a:p>
            <a:r>
              <a:rPr lang="en-US" sz="1200" i="1">
                <a:solidFill>
                  <a:schemeClr val="tx2"/>
                </a:solidFill>
              </a:rPr>
              <a:t>Medical benefit only </a:t>
            </a:r>
          </a:p>
        </p:txBody>
      </p:sp>
      <p:sp>
        <p:nvSpPr>
          <p:cNvPr id="24" name="TextBox 23">
            <a:extLst>
              <a:ext uri="{FF2B5EF4-FFF2-40B4-BE49-F238E27FC236}">
                <a16:creationId xmlns:a16="http://schemas.microsoft.com/office/drawing/2014/main" id="{E26EC128-8CFA-F140-EF1D-643849F5648A}"/>
              </a:ext>
            </a:extLst>
          </p:cNvPr>
          <p:cNvSpPr txBox="1"/>
          <p:nvPr/>
        </p:nvSpPr>
        <p:spPr>
          <a:xfrm>
            <a:off x="6434268" y="6604884"/>
            <a:ext cx="5859656" cy="215444"/>
          </a:xfrm>
          <a:prstGeom prst="rect">
            <a:avLst/>
          </a:prstGeom>
          <a:noFill/>
        </p:spPr>
        <p:txBody>
          <a:bodyPr wrap="square" rtlCol="0">
            <a:spAutoFit/>
          </a:bodyPr>
          <a:lstStyle/>
          <a:p>
            <a:r>
              <a:rPr lang="en-US" sz="800">
                <a:solidFill>
                  <a:schemeClr val="tx2"/>
                </a:solidFill>
              </a:rPr>
              <a:t>Source: Business Group on Health, “2023 Large Employers’ Health Care Strategy and Plan Design Survey,” August 2022.</a:t>
            </a:r>
            <a:endParaRPr lang="en-US" sz="800" b="0" i="0">
              <a:solidFill>
                <a:schemeClr val="tx2"/>
              </a:solidFill>
              <a:effectLst/>
            </a:endParaRPr>
          </a:p>
        </p:txBody>
      </p:sp>
      <p:sp>
        <p:nvSpPr>
          <p:cNvPr id="28" name="TextBox 27">
            <a:extLst>
              <a:ext uri="{FF2B5EF4-FFF2-40B4-BE49-F238E27FC236}">
                <a16:creationId xmlns:a16="http://schemas.microsoft.com/office/drawing/2014/main" id="{295B3B97-8185-5A51-B11F-4FF3C580452D}"/>
              </a:ext>
            </a:extLst>
          </p:cNvPr>
          <p:cNvSpPr txBox="1"/>
          <p:nvPr/>
        </p:nvSpPr>
        <p:spPr>
          <a:xfrm>
            <a:off x="1082263" y="5568857"/>
            <a:ext cx="1277084" cy="646331"/>
          </a:xfrm>
          <a:prstGeom prst="rect">
            <a:avLst/>
          </a:prstGeom>
          <a:noFill/>
        </p:spPr>
        <p:txBody>
          <a:bodyPr wrap="square" rtlCol="0">
            <a:spAutoFit/>
          </a:bodyPr>
          <a:lstStyle/>
          <a:p>
            <a:pPr algn="ctr"/>
            <a:r>
              <a:rPr lang="en-US" sz="1200">
                <a:solidFill>
                  <a:schemeClr val="tx2"/>
                </a:solidFill>
              </a:rPr>
              <a:t>Prior authorization for specialty drugs</a:t>
            </a:r>
          </a:p>
        </p:txBody>
      </p:sp>
      <p:sp>
        <p:nvSpPr>
          <p:cNvPr id="29" name="TextBox 28">
            <a:extLst>
              <a:ext uri="{FF2B5EF4-FFF2-40B4-BE49-F238E27FC236}">
                <a16:creationId xmlns:a16="http://schemas.microsoft.com/office/drawing/2014/main" id="{FEAB531D-8093-27C9-6CC8-A9AA78F7C988}"/>
              </a:ext>
            </a:extLst>
          </p:cNvPr>
          <p:cNvSpPr txBox="1"/>
          <p:nvPr/>
        </p:nvSpPr>
        <p:spPr>
          <a:xfrm>
            <a:off x="2559853" y="5579384"/>
            <a:ext cx="1277084" cy="461665"/>
          </a:xfrm>
          <a:prstGeom prst="rect">
            <a:avLst/>
          </a:prstGeom>
          <a:noFill/>
        </p:spPr>
        <p:txBody>
          <a:bodyPr wrap="square" rtlCol="0">
            <a:spAutoFit/>
          </a:bodyPr>
          <a:lstStyle/>
          <a:p>
            <a:pPr algn="ctr"/>
            <a:r>
              <a:rPr lang="en-US" sz="1200">
                <a:solidFill>
                  <a:schemeClr val="tx2"/>
                </a:solidFill>
              </a:rPr>
              <a:t>Site-of-care management </a:t>
            </a:r>
          </a:p>
        </p:txBody>
      </p:sp>
      <p:sp>
        <p:nvSpPr>
          <p:cNvPr id="30" name="TextBox 29">
            <a:extLst>
              <a:ext uri="{FF2B5EF4-FFF2-40B4-BE49-F238E27FC236}">
                <a16:creationId xmlns:a16="http://schemas.microsoft.com/office/drawing/2014/main" id="{C4BA4C0E-9F58-EB0A-FDEB-62E956D09F21}"/>
              </a:ext>
            </a:extLst>
          </p:cNvPr>
          <p:cNvSpPr txBox="1"/>
          <p:nvPr/>
        </p:nvSpPr>
        <p:spPr>
          <a:xfrm>
            <a:off x="3983598" y="5579384"/>
            <a:ext cx="1277084" cy="461665"/>
          </a:xfrm>
          <a:prstGeom prst="rect">
            <a:avLst/>
          </a:prstGeom>
          <a:noFill/>
        </p:spPr>
        <p:txBody>
          <a:bodyPr wrap="square" rtlCol="0">
            <a:spAutoFit/>
          </a:bodyPr>
          <a:lstStyle/>
          <a:p>
            <a:pPr algn="ctr"/>
            <a:r>
              <a:rPr lang="en-US" sz="1200">
                <a:solidFill>
                  <a:schemeClr val="tx2"/>
                </a:solidFill>
              </a:rPr>
              <a:t>Extensive case management</a:t>
            </a:r>
          </a:p>
        </p:txBody>
      </p:sp>
      <p:sp>
        <p:nvSpPr>
          <p:cNvPr id="31" name="TextBox 30">
            <a:extLst>
              <a:ext uri="{FF2B5EF4-FFF2-40B4-BE49-F238E27FC236}">
                <a16:creationId xmlns:a16="http://schemas.microsoft.com/office/drawing/2014/main" id="{FE573DFA-B5D4-9448-7188-4C3E297DBDD6}"/>
              </a:ext>
            </a:extLst>
          </p:cNvPr>
          <p:cNvSpPr txBox="1"/>
          <p:nvPr/>
        </p:nvSpPr>
        <p:spPr>
          <a:xfrm>
            <a:off x="5463755" y="5581196"/>
            <a:ext cx="1277084" cy="646331"/>
          </a:xfrm>
          <a:prstGeom prst="rect">
            <a:avLst/>
          </a:prstGeom>
          <a:noFill/>
        </p:spPr>
        <p:txBody>
          <a:bodyPr wrap="square" rtlCol="0">
            <a:spAutoFit/>
          </a:bodyPr>
          <a:lstStyle/>
          <a:p>
            <a:pPr algn="ctr"/>
            <a:r>
              <a:rPr lang="en-US" sz="1200">
                <a:solidFill>
                  <a:schemeClr val="tx2"/>
                </a:solidFill>
              </a:rPr>
              <a:t>Approval of limited initial supplies only</a:t>
            </a:r>
          </a:p>
        </p:txBody>
      </p:sp>
      <p:sp>
        <p:nvSpPr>
          <p:cNvPr id="32" name="TextBox 31">
            <a:extLst>
              <a:ext uri="{FF2B5EF4-FFF2-40B4-BE49-F238E27FC236}">
                <a16:creationId xmlns:a16="http://schemas.microsoft.com/office/drawing/2014/main" id="{0D9D5480-B29B-8D2F-6633-B8CB43BFA10E}"/>
              </a:ext>
            </a:extLst>
          </p:cNvPr>
          <p:cNvSpPr txBox="1"/>
          <p:nvPr/>
        </p:nvSpPr>
        <p:spPr>
          <a:xfrm>
            <a:off x="6931319" y="5568857"/>
            <a:ext cx="1277084" cy="646331"/>
          </a:xfrm>
          <a:prstGeom prst="rect">
            <a:avLst/>
          </a:prstGeom>
          <a:noFill/>
        </p:spPr>
        <p:txBody>
          <a:bodyPr wrap="square" rtlCol="0">
            <a:spAutoFit/>
          </a:bodyPr>
          <a:lstStyle/>
          <a:p>
            <a:pPr algn="ctr"/>
            <a:r>
              <a:rPr lang="en-US" sz="1200">
                <a:solidFill>
                  <a:schemeClr val="tx2"/>
                </a:solidFill>
              </a:rPr>
              <a:t>Carved-out pharmacy for specialty drugs</a:t>
            </a:r>
          </a:p>
        </p:txBody>
      </p:sp>
      <p:sp>
        <p:nvSpPr>
          <p:cNvPr id="33" name="TextBox 32">
            <a:extLst>
              <a:ext uri="{FF2B5EF4-FFF2-40B4-BE49-F238E27FC236}">
                <a16:creationId xmlns:a16="http://schemas.microsoft.com/office/drawing/2014/main" id="{A2CF66CC-CF96-35A1-E698-4EA2EF54627C}"/>
              </a:ext>
            </a:extLst>
          </p:cNvPr>
          <p:cNvSpPr txBox="1"/>
          <p:nvPr/>
        </p:nvSpPr>
        <p:spPr>
          <a:xfrm>
            <a:off x="8255669" y="5583952"/>
            <a:ext cx="1570406" cy="646331"/>
          </a:xfrm>
          <a:prstGeom prst="rect">
            <a:avLst/>
          </a:prstGeom>
          <a:noFill/>
        </p:spPr>
        <p:txBody>
          <a:bodyPr wrap="square" rtlCol="0">
            <a:spAutoFit/>
          </a:bodyPr>
          <a:lstStyle/>
          <a:p>
            <a:pPr algn="ctr"/>
            <a:r>
              <a:rPr lang="en-US" sz="1200">
                <a:solidFill>
                  <a:schemeClr val="tx2"/>
                </a:solidFill>
              </a:rPr>
              <a:t>Companion testing to determine drug appropriateness</a:t>
            </a:r>
          </a:p>
        </p:txBody>
      </p:sp>
      <p:sp>
        <p:nvSpPr>
          <p:cNvPr id="34" name="TextBox 33">
            <a:extLst>
              <a:ext uri="{FF2B5EF4-FFF2-40B4-BE49-F238E27FC236}">
                <a16:creationId xmlns:a16="http://schemas.microsoft.com/office/drawing/2014/main" id="{2A149446-ECB7-6605-BE13-3369DC27A796}"/>
              </a:ext>
            </a:extLst>
          </p:cNvPr>
          <p:cNvSpPr txBox="1"/>
          <p:nvPr/>
        </p:nvSpPr>
        <p:spPr>
          <a:xfrm>
            <a:off x="9873342" y="5568857"/>
            <a:ext cx="1345655" cy="646331"/>
          </a:xfrm>
          <a:prstGeom prst="rect">
            <a:avLst/>
          </a:prstGeom>
          <a:noFill/>
        </p:spPr>
        <p:txBody>
          <a:bodyPr wrap="square" rtlCol="0">
            <a:spAutoFit/>
          </a:bodyPr>
          <a:lstStyle/>
          <a:p>
            <a:pPr algn="ctr"/>
            <a:r>
              <a:rPr lang="en-US" sz="1200">
                <a:solidFill>
                  <a:schemeClr val="tx2"/>
                </a:solidFill>
              </a:rPr>
              <a:t>Set outcomes-based prices w/manufacturers</a:t>
            </a:r>
          </a:p>
        </p:txBody>
      </p:sp>
      <p:sp>
        <p:nvSpPr>
          <p:cNvPr id="57" name="Freeform 238">
            <a:extLst>
              <a:ext uri="{FF2B5EF4-FFF2-40B4-BE49-F238E27FC236}">
                <a16:creationId xmlns:a16="http://schemas.microsoft.com/office/drawing/2014/main" id="{A01BBF71-ABE3-A0A6-052E-C489233CF3B7}"/>
              </a:ext>
            </a:extLst>
          </p:cNvPr>
          <p:cNvSpPr>
            <a:spLocks noChangeArrowheads="1"/>
          </p:cNvSpPr>
          <p:nvPr/>
        </p:nvSpPr>
        <p:spPr bwMode="auto">
          <a:xfrm>
            <a:off x="1817287" y="1276177"/>
            <a:ext cx="3992498" cy="645310"/>
          </a:xfrm>
          <a:custGeom>
            <a:avLst/>
            <a:gdLst>
              <a:gd name="T0" fmla="*/ 260 w 4698"/>
              <a:gd name="T1" fmla="*/ 0 h 1771"/>
              <a:gd name="T2" fmla="*/ 260 w 4698"/>
              <a:gd name="T3" fmla="*/ 577 h 1771"/>
              <a:gd name="T4" fmla="*/ 0 w 4698"/>
              <a:gd name="T5" fmla="*/ 913 h 1771"/>
              <a:gd name="T6" fmla="*/ 260 w 4698"/>
              <a:gd name="T7" fmla="*/ 1174 h 1771"/>
              <a:gd name="T8" fmla="*/ 260 w 4698"/>
              <a:gd name="T9" fmla="*/ 1770 h 1771"/>
              <a:gd name="T10" fmla="*/ 4697 w 4698"/>
              <a:gd name="T11" fmla="*/ 1770 h 1771"/>
              <a:gd name="T12" fmla="*/ 4697 w 4698"/>
              <a:gd name="T13" fmla="*/ 0 h 1771"/>
              <a:gd name="T14" fmla="*/ 260 w 4698"/>
              <a:gd name="T15" fmla="*/ 0 h 1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8" h="1771">
                <a:moveTo>
                  <a:pt x="260" y="0"/>
                </a:moveTo>
                <a:lnTo>
                  <a:pt x="260" y="577"/>
                </a:lnTo>
                <a:lnTo>
                  <a:pt x="0" y="913"/>
                </a:lnTo>
                <a:lnTo>
                  <a:pt x="260" y="1174"/>
                </a:lnTo>
                <a:lnTo>
                  <a:pt x="260" y="1770"/>
                </a:lnTo>
                <a:lnTo>
                  <a:pt x="4697" y="1770"/>
                </a:lnTo>
                <a:lnTo>
                  <a:pt x="4697" y="0"/>
                </a:lnTo>
                <a:lnTo>
                  <a:pt x="260"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6F161AE-D121-F1F0-28FD-2698020AFCC0}"/>
              </a:ext>
            </a:extLst>
          </p:cNvPr>
          <p:cNvSpPr txBox="1"/>
          <p:nvPr/>
        </p:nvSpPr>
        <p:spPr>
          <a:xfrm>
            <a:off x="2085239" y="1356359"/>
            <a:ext cx="3692676" cy="523220"/>
          </a:xfrm>
          <a:prstGeom prst="rect">
            <a:avLst/>
          </a:prstGeom>
          <a:noFill/>
        </p:spPr>
        <p:txBody>
          <a:bodyPr wrap="square" rtlCol="0">
            <a:spAutoFit/>
          </a:bodyPr>
          <a:lstStyle/>
          <a:p>
            <a:pPr algn="ctr" defTabSz="914217"/>
            <a:r>
              <a:rPr lang="en-US" sz="1400">
                <a:solidFill>
                  <a:srgbClr val="989998"/>
                </a:solidFill>
                <a:latin typeface="Arial" panose="020B0604020202020204" pitchFamily="34" charset="0"/>
                <a:ea typeface="Lato Light" panose="020F0502020204030203" pitchFamily="34" charset="0"/>
                <a:cs typeface="Arial" panose="020B0604020202020204" pitchFamily="34" charset="0"/>
              </a:rPr>
              <a:t>Specialty drugs account for a median </a:t>
            </a:r>
            <a:r>
              <a:rPr lang="en-US" sz="1400" b="1">
                <a:solidFill>
                  <a:srgbClr val="989998"/>
                </a:solidFill>
                <a:latin typeface="Arial" panose="020B0604020202020204" pitchFamily="34" charset="0"/>
                <a:ea typeface="Lato Light" panose="020F0502020204030203" pitchFamily="34" charset="0"/>
                <a:cs typeface="Arial" panose="020B0604020202020204" pitchFamily="34" charset="0"/>
              </a:rPr>
              <a:t>12% of all employer healthcare spend </a:t>
            </a:r>
          </a:p>
        </p:txBody>
      </p:sp>
      <p:sp>
        <p:nvSpPr>
          <p:cNvPr id="63" name="Freeform 228">
            <a:extLst>
              <a:ext uri="{FF2B5EF4-FFF2-40B4-BE49-F238E27FC236}">
                <a16:creationId xmlns:a16="http://schemas.microsoft.com/office/drawing/2014/main" id="{AC14EF5C-CAC6-1084-3401-0B8447FAEEE3}"/>
              </a:ext>
            </a:extLst>
          </p:cNvPr>
          <p:cNvSpPr>
            <a:spLocks noChangeArrowheads="1"/>
          </p:cNvSpPr>
          <p:nvPr/>
        </p:nvSpPr>
        <p:spPr bwMode="auto">
          <a:xfrm>
            <a:off x="980725" y="1261100"/>
            <a:ext cx="725194" cy="714071"/>
          </a:xfrm>
          <a:custGeom>
            <a:avLst/>
            <a:gdLst>
              <a:gd name="T0" fmla="*/ 1435 w 1436"/>
              <a:gd name="T1" fmla="*/ 708 h 1417"/>
              <a:gd name="T2" fmla="*/ 1435 w 1436"/>
              <a:gd name="T3" fmla="*/ 708 h 1417"/>
              <a:gd name="T4" fmla="*/ 708 w 1436"/>
              <a:gd name="T5" fmla="*/ 1416 h 1417"/>
              <a:gd name="T6" fmla="*/ 0 w 1436"/>
              <a:gd name="T7" fmla="*/ 708 h 1417"/>
              <a:gd name="T8" fmla="*/ 708 w 1436"/>
              <a:gd name="T9" fmla="*/ 0 h 1417"/>
              <a:gd name="T10" fmla="*/ 1435 w 1436"/>
              <a:gd name="T11" fmla="*/ 708 h 1417"/>
            </a:gdLst>
            <a:ahLst/>
            <a:cxnLst>
              <a:cxn ang="0">
                <a:pos x="T0" y="T1"/>
              </a:cxn>
              <a:cxn ang="0">
                <a:pos x="T2" y="T3"/>
              </a:cxn>
              <a:cxn ang="0">
                <a:pos x="T4" y="T5"/>
              </a:cxn>
              <a:cxn ang="0">
                <a:pos x="T6" y="T7"/>
              </a:cxn>
              <a:cxn ang="0">
                <a:pos x="T8" y="T9"/>
              </a:cxn>
              <a:cxn ang="0">
                <a:pos x="T10" y="T11"/>
              </a:cxn>
            </a:cxnLst>
            <a:rect l="0" t="0" r="r" b="b"/>
            <a:pathLst>
              <a:path w="1436" h="1417">
                <a:moveTo>
                  <a:pt x="1435" y="708"/>
                </a:moveTo>
                <a:lnTo>
                  <a:pt x="1435" y="708"/>
                </a:lnTo>
                <a:cubicBezTo>
                  <a:pt x="1435" y="1099"/>
                  <a:pt x="1118" y="1416"/>
                  <a:pt x="708" y="1416"/>
                </a:cubicBezTo>
                <a:cubicBezTo>
                  <a:pt x="317" y="1416"/>
                  <a:pt x="0" y="1099"/>
                  <a:pt x="0" y="708"/>
                </a:cubicBezTo>
                <a:cubicBezTo>
                  <a:pt x="0" y="316"/>
                  <a:pt x="317" y="0"/>
                  <a:pt x="708" y="0"/>
                </a:cubicBezTo>
                <a:cubicBezTo>
                  <a:pt x="1118" y="0"/>
                  <a:pt x="1435" y="316"/>
                  <a:pt x="1435" y="708"/>
                </a:cubicBezTo>
              </a:path>
            </a:pathLst>
          </a:custGeom>
          <a:solidFill>
            <a:srgbClr val="FFFFFF"/>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4" name="Freeform 229">
            <a:extLst>
              <a:ext uri="{FF2B5EF4-FFF2-40B4-BE49-F238E27FC236}">
                <a16:creationId xmlns:a16="http://schemas.microsoft.com/office/drawing/2014/main" id="{B742448C-34BE-6D5B-B25D-0356509BB3EB}"/>
              </a:ext>
            </a:extLst>
          </p:cNvPr>
          <p:cNvSpPr>
            <a:spLocks noChangeArrowheads="1"/>
          </p:cNvSpPr>
          <p:nvPr/>
        </p:nvSpPr>
        <p:spPr bwMode="auto">
          <a:xfrm>
            <a:off x="942908" y="1223283"/>
            <a:ext cx="789706" cy="789706"/>
          </a:xfrm>
          <a:custGeom>
            <a:avLst/>
            <a:gdLst>
              <a:gd name="T0" fmla="*/ 783 w 1567"/>
              <a:gd name="T1" fmla="*/ 1566 h 1567"/>
              <a:gd name="T2" fmla="*/ 783 w 1567"/>
              <a:gd name="T3" fmla="*/ 1566 h 1567"/>
              <a:gd name="T4" fmla="*/ 0 w 1567"/>
              <a:gd name="T5" fmla="*/ 783 h 1567"/>
              <a:gd name="T6" fmla="*/ 783 w 1567"/>
              <a:gd name="T7" fmla="*/ 0 h 1567"/>
              <a:gd name="T8" fmla="*/ 1566 w 1567"/>
              <a:gd name="T9" fmla="*/ 783 h 1567"/>
              <a:gd name="T10" fmla="*/ 783 w 1567"/>
              <a:gd name="T11" fmla="*/ 1566 h 1567"/>
              <a:gd name="T12" fmla="*/ 783 w 1567"/>
              <a:gd name="T13" fmla="*/ 130 h 1567"/>
              <a:gd name="T14" fmla="*/ 783 w 1567"/>
              <a:gd name="T15" fmla="*/ 130 h 1567"/>
              <a:gd name="T16" fmla="*/ 149 w 1567"/>
              <a:gd name="T17" fmla="*/ 783 h 1567"/>
              <a:gd name="T18" fmla="*/ 783 w 1567"/>
              <a:gd name="T19" fmla="*/ 1435 h 1567"/>
              <a:gd name="T20" fmla="*/ 1435 w 1567"/>
              <a:gd name="T21" fmla="*/ 783 h 1567"/>
              <a:gd name="T22" fmla="*/ 783 w 1567"/>
              <a:gd name="T23" fmla="*/ 13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567">
                <a:moveTo>
                  <a:pt x="783" y="1566"/>
                </a:moveTo>
                <a:lnTo>
                  <a:pt x="783" y="1566"/>
                </a:lnTo>
                <a:cubicBezTo>
                  <a:pt x="354" y="1566"/>
                  <a:pt x="0" y="1211"/>
                  <a:pt x="0" y="783"/>
                </a:cubicBezTo>
                <a:cubicBezTo>
                  <a:pt x="0" y="354"/>
                  <a:pt x="354" y="0"/>
                  <a:pt x="783" y="0"/>
                </a:cubicBezTo>
                <a:cubicBezTo>
                  <a:pt x="1230" y="0"/>
                  <a:pt x="1566" y="354"/>
                  <a:pt x="1566" y="783"/>
                </a:cubicBezTo>
                <a:cubicBezTo>
                  <a:pt x="1566" y="1211"/>
                  <a:pt x="1230" y="1566"/>
                  <a:pt x="783" y="1566"/>
                </a:cubicBezTo>
                <a:close/>
                <a:moveTo>
                  <a:pt x="783" y="130"/>
                </a:moveTo>
                <a:lnTo>
                  <a:pt x="783" y="130"/>
                </a:lnTo>
                <a:cubicBezTo>
                  <a:pt x="429" y="130"/>
                  <a:pt x="149" y="428"/>
                  <a:pt x="149" y="783"/>
                </a:cubicBezTo>
                <a:cubicBezTo>
                  <a:pt x="149" y="1137"/>
                  <a:pt x="429" y="1435"/>
                  <a:pt x="783" y="1435"/>
                </a:cubicBezTo>
                <a:cubicBezTo>
                  <a:pt x="1137" y="1435"/>
                  <a:pt x="1435" y="1137"/>
                  <a:pt x="1435" y="783"/>
                </a:cubicBezTo>
                <a:cubicBezTo>
                  <a:pt x="1435" y="428"/>
                  <a:pt x="1137" y="130"/>
                  <a:pt x="783" y="130"/>
                </a:cubicBezTo>
                <a:close/>
              </a:path>
            </a:pathLst>
          </a:custGeom>
          <a:solidFill>
            <a:schemeClr val="accent3"/>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0" name="Freeform 238">
            <a:extLst>
              <a:ext uri="{FF2B5EF4-FFF2-40B4-BE49-F238E27FC236}">
                <a16:creationId xmlns:a16="http://schemas.microsoft.com/office/drawing/2014/main" id="{155E1959-8533-F970-3E79-49A115FAA5E9}"/>
              </a:ext>
            </a:extLst>
          </p:cNvPr>
          <p:cNvSpPr>
            <a:spLocks noChangeArrowheads="1"/>
          </p:cNvSpPr>
          <p:nvPr/>
        </p:nvSpPr>
        <p:spPr bwMode="auto">
          <a:xfrm>
            <a:off x="7217936" y="1276177"/>
            <a:ext cx="3992498" cy="654727"/>
          </a:xfrm>
          <a:custGeom>
            <a:avLst/>
            <a:gdLst>
              <a:gd name="T0" fmla="*/ 260 w 4698"/>
              <a:gd name="T1" fmla="*/ 0 h 1771"/>
              <a:gd name="T2" fmla="*/ 260 w 4698"/>
              <a:gd name="T3" fmla="*/ 577 h 1771"/>
              <a:gd name="T4" fmla="*/ 0 w 4698"/>
              <a:gd name="T5" fmla="*/ 913 h 1771"/>
              <a:gd name="T6" fmla="*/ 260 w 4698"/>
              <a:gd name="T7" fmla="*/ 1174 h 1771"/>
              <a:gd name="T8" fmla="*/ 260 w 4698"/>
              <a:gd name="T9" fmla="*/ 1770 h 1771"/>
              <a:gd name="T10" fmla="*/ 4697 w 4698"/>
              <a:gd name="T11" fmla="*/ 1770 h 1771"/>
              <a:gd name="T12" fmla="*/ 4697 w 4698"/>
              <a:gd name="T13" fmla="*/ 0 h 1771"/>
              <a:gd name="T14" fmla="*/ 260 w 4698"/>
              <a:gd name="T15" fmla="*/ 0 h 1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8" h="1771">
                <a:moveTo>
                  <a:pt x="260" y="0"/>
                </a:moveTo>
                <a:lnTo>
                  <a:pt x="260" y="577"/>
                </a:lnTo>
                <a:lnTo>
                  <a:pt x="0" y="913"/>
                </a:lnTo>
                <a:lnTo>
                  <a:pt x="260" y="1174"/>
                </a:lnTo>
                <a:lnTo>
                  <a:pt x="260" y="1770"/>
                </a:lnTo>
                <a:lnTo>
                  <a:pt x="4697" y="1770"/>
                </a:lnTo>
                <a:lnTo>
                  <a:pt x="4697" y="0"/>
                </a:lnTo>
                <a:lnTo>
                  <a:pt x="260"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7D86BCE-8FE6-64C8-6E99-94535C019C90}"/>
              </a:ext>
            </a:extLst>
          </p:cNvPr>
          <p:cNvSpPr txBox="1"/>
          <p:nvPr/>
        </p:nvSpPr>
        <p:spPr>
          <a:xfrm>
            <a:off x="7517758" y="1356359"/>
            <a:ext cx="3692676" cy="523220"/>
          </a:xfrm>
          <a:prstGeom prst="rect">
            <a:avLst/>
          </a:prstGeom>
          <a:noFill/>
        </p:spPr>
        <p:txBody>
          <a:bodyPr wrap="square" rtlCol="0">
            <a:spAutoFit/>
          </a:bodyPr>
          <a:lstStyle/>
          <a:p>
            <a:pPr algn="ctr" defTabSz="914217"/>
            <a:r>
              <a:rPr lang="en-US" sz="1400">
                <a:solidFill>
                  <a:srgbClr val="989998"/>
                </a:solidFill>
                <a:latin typeface="Arial" panose="020B0604020202020204" pitchFamily="34" charset="0"/>
                <a:ea typeface="Lato Light" panose="020F0502020204030203" pitchFamily="34" charset="0"/>
                <a:cs typeface="Arial" panose="020B0604020202020204" pitchFamily="34" charset="0"/>
              </a:rPr>
              <a:t>Specialty drug spending is projected to grow </a:t>
            </a:r>
            <a:r>
              <a:rPr lang="en-US" sz="1400" b="1">
                <a:solidFill>
                  <a:srgbClr val="989998"/>
                </a:solidFill>
                <a:latin typeface="Arial" panose="020B0604020202020204" pitchFamily="34" charset="0"/>
                <a:ea typeface="Lato Light" panose="020F0502020204030203" pitchFamily="34" charset="0"/>
                <a:cs typeface="Arial" panose="020B0604020202020204" pitchFamily="34" charset="0"/>
              </a:rPr>
              <a:t>4x faster than non-specialty</a:t>
            </a:r>
            <a:r>
              <a:rPr lang="en-US" sz="1400">
                <a:solidFill>
                  <a:srgbClr val="989998"/>
                </a:solidFill>
                <a:latin typeface="Arial" panose="020B0604020202020204" pitchFamily="34" charset="0"/>
                <a:ea typeface="Lato Light" panose="020F0502020204030203" pitchFamily="34" charset="0"/>
                <a:cs typeface="Arial" panose="020B0604020202020204" pitchFamily="34" charset="0"/>
              </a:rPr>
              <a:t> spending</a:t>
            </a:r>
          </a:p>
        </p:txBody>
      </p:sp>
      <p:sp>
        <p:nvSpPr>
          <p:cNvPr id="73" name="Freeform 229">
            <a:extLst>
              <a:ext uri="{FF2B5EF4-FFF2-40B4-BE49-F238E27FC236}">
                <a16:creationId xmlns:a16="http://schemas.microsoft.com/office/drawing/2014/main" id="{E1BCC57B-132C-04A3-A948-672197371E9A}"/>
              </a:ext>
            </a:extLst>
          </p:cNvPr>
          <p:cNvSpPr>
            <a:spLocks noChangeArrowheads="1"/>
          </p:cNvSpPr>
          <p:nvPr/>
        </p:nvSpPr>
        <p:spPr bwMode="auto">
          <a:xfrm>
            <a:off x="6335899" y="1223283"/>
            <a:ext cx="789706" cy="789706"/>
          </a:xfrm>
          <a:custGeom>
            <a:avLst/>
            <a:gdLst>
              <a:gd name="T0" fmla="*/ 783 w 1567"/>
              <a:gd name="T1" fmla="*/ 1566 h 1567"/>
              <a:gd name="T2" fmla="*/ 783 w 1567"/>
              <a:gd name="T3" fmla="*/ 1566 h 1567"/>
              <a:gd name="T4" fmla="*/ 0 w 1567"/>
              <a:gd name="T5" fmla="*/ 783 h 1567"/>
              <a:gd name="T6" fmla="*/ 783 w 1567"/>
              <a:gd name="T7" fmla="*/ 0 h 1567"/>
              <a:gd name="T8" fmla="*/ 1566 w 1567"/>
              <a:gd name="T9" fmla="*/ 783 h 1567"/>
              <a:gd name="T10" fmla="*/ 783 w 1567"/>
              <a:gd name="T11" fmla="*/ 1566 h 1567"/>
              <a:gd name="T12" fmla="*/ 783 w 1567"/>
              <a:gd name="T13" fmla="*/ 130 h 1567"/>
              <a:gd name="T14" fmla="*/ 783 w 1567"/>
              <a:gd name="T15" fmla="*/ 130 h 1567"/>
              <a:gd name="T16" fmla="*/ 149 w 1567"/>
              <a:gd name="T17" fmla="*/ 783 h 1567"/>
              <a:gd name="T18" fmla="*/ 783 w 1567"/>
              <a:gd name="T19" fmla="*/ 1435 h 1567"/>
              <a:gd name="T20" fmla="*/ 1435 w 1567"/>
              <a:gd name="T21" fmla="*/ 783 h 1567"/>
              <a:gd name="T22" fmla="*/ 783 w 1567"/>
              <a:gd name="T23" fmla="*/ 13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567">
                <a:moveTo>
                  <a:pt x="783" y="1566"/>
                </a:moveTo>
                <a:lnTo>
                  <a:pt x="783" y="1566"/>
                </a:lnTo>
                <a:cubicBezTo>
                  <a:pt x="354" y="1566"/>
                  <a:pt x="0" y="1211"/>
                  <a:pt x="0" y="783"/>
                </a:cubicBezTo>
                <a:cubicBezTo>
                  <a:pt x="0" y="354"/>
                  <a:pt x="354" y="0"/>
                  <a:pt x="783" y="0"/>
                </a:cubicBezTo>
                <a:cubicBezTo>
                  <a:pt x="1230" y="0"/>
                  <a:pt x="1566" y="354"/>
                  <a:pt x="1566" y="783"/>
                </a:cubicBezTo>
                <a:cubicBezTo>
                  <a:pt x="1566" y="1211"/>
                  <a:pt x="1230" y="1566"/>
                  <a:pt x="783" y="1566"/>
                </a:cubicBezTo>
                <a:close/>
                <a:moveTo>
                  <a:pt x="783" y="130"/>
                </a:moveTo>
                <a:lnTo>
                  <a:pt x="783" y="130"/>
                </a:lnTo>
                <a:cubicBezTo>
                  <a:pt x="429" y="130"/>
                  <a:pt x="149" y="428"/>
                  <a:pt x="149" y="783"/>
                </a:cubicBezTo>
                <a:cubicBezTo>
                  <a:pt x="149" y="1137"/>
                  <a:pt x="429" y="1435"/>
                  <a:pt x="783" y="1435"/>
                </a:cubicBezTo>
                <a:cubicBezTo>
                  <a:pt x="1137" y="1435"/>
                  <a:pt x="1435" y="1137"/>
                  <a:pt x="1435" y="783"/>
                </a:cubicBezTo>
                <a:cubicBezTo>
                  <a:pt x="1435" y="428"/>
                  <a:pt x="1137" y="130"/>
                  <a:pt x="783" y="130"/>
                </a:cubicBezTo>
                <a:close/>
              </a:path>
            </a:pathLst>
          </a:custGeom>
          <a:solidFill>
            <a:schemeClr val="accent3"/>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BD5B8098-97F2-F1F5-48C7-9011E4935746}"/>
              </a:ext>
            </a:extLst>
          </p:cNvPr>
          <p:cNvSpPr txBox="1"/>
          <p:nvPr/>
        </p:nvSpPr>
        <p:spPr>
          <a:xfrm>
            <a:off x="6931318" y="2752317"/>
            <a:ext cx="4422482" cy="830997"/>
          </a:xfrm>
          <a:prstGeom prst="rect">
            <a:avLst/>
          </a:prstGeom>
          <a:noFill/>
        </p:spPr>
        <p:txBody>
          <a:bodyPr wrap="square" rtlCol="0">
            <a:spAutoFit/>
          </a:bodyPr>
          <a:lstStyle/>
          <a:p>
            <a:r>
              <a:rPr lang="en-US" sz="1200">
                <a:solidFill>
                  <a:schemeClr val="tx2"/>
                </a:solidFill>
              </a:rPr>
              <a:t>Due to the high cost of specialty drugs, and the complexity of the conditions they treat, a small but growing share of employers are adopting tactics to affirm that these expensive medications will be effective </a:t>
            </a:r>
            <a:r>
              <a:rPr lang="en-US" sz="1200" i="1">
                <a:solidFill>
                  <a:schemeClr val="tx2"/>
                </a:solidFill>
              </a:rPr>
              <a:t>before</a:t>
            </a:r>
            <a:r>
              <a:rPr lang="en-US" sz="1200">
                <a:solidFill>
                  <a:schemeClr val="tx2"/>
                </a:solidFill>
              </a:rPr>
              <a:t> paying the full ticket price </a:t>
            </a:r>
          </a:p>
        </p:txBody>
      </p:sp>
      <p:pic>
        <p:nvPicPr>
          <p:cNvPr id="4" name="Graphic 3" descr="Needle with solid fill">
            <a:extLst>
              <a:ext uri="{FF2B5EF4-FFF2-40B4-BE49-F238E27FC236}">
                <a16:creationId xmlns:a16="http://schemas.microsoft.com/office/drawing/2014/main" id="{5B868282-06A7-929A-D66D-B92F3E256A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4273" y="1327344"/>
            <a:ext cx="548640" cy="548640"/>
          </a:xfrm>
          <a:prstGeom prst="rect">
            <a:avLst/>
          </a:prstGeom>
        </p:spPr>
      </p:pic>
      <p:pic>
        <p:nvPicPr>
          <p:cNvPr id="6" name="Graphic 5" descr="Medicine with solid fill">
            <a:extLst>
              <a:ext uri="{FF2B5EF4-FFF2-40B4-BE49-F238E27FC236}">
                <a16:creationId xmlns:a16="http://schemas.microsoft.com/office/drawing/2014/main" id="{029F926B-B7D8-DDA4-3588-9FC2D1140D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5095" y="1356359"/>
            <a:ext cx="548640" cy="548640"/>
          </a:xfrm>
          <a:prstGeom prst="rect">
            <a:avLst/>
          </a:prstGeom>
        </p:spPr>
      </p:pic>
    </p:spTree>
    <p:extLst>
      <p:ext uri="{BB962C8B-B14F-4D97-AF65-F5344CB8AC3E}">
        <p14:creationId xmlns:p14="http://schemas.microsoft.com/office/powerpoint/2010/main" val="2892339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877B-3093-E4EC-1E12-2172EF708FA5}"/>
              </a:ext>
            </a:extLst>
          </p:cNvPr>
          <p:cNvSpPr>
            <a:spLocks noGrp="1"/>
          </p:cNvSpPr>
          <p:nvPr>
            <p:ph type="title"/>
          </p:nvPr>
        </p:nvSpPr>
        <p:spPr>
          <a:noFill/>
        </p:spPr>
        <p:txBody>
          <a:bodyPr>
            <a:normAutofit/>
          </a:bodyPr>
          <a:lstStyle/>
          <a:p>
            <a:r>
              <a:rPr lang="en-US" dirty="0"/>
              <a:t>Gov must balance free market with public interest </a:t>
            </a:r>
          </a:p>
        </p:txBody>
      </p:sp>
      <p:sp>
        <p:nvSpPr>
          <p:cNvPr id="112" name="TextBox 111">
            <a:extLst>
              <a:ext uri="{FF2B5EF4-FFF2-40B4-BE49-F238E27FC236}">
                <a16:creationId xmlns:a16="http://schemas.microsoft.com/office/drawing/2014/main" id="{0359C1E2-B6F9-489D-98E4-B7B129CA69ED}"/>
              </a:ext>
            </a:extLst>
          </p:cNvPr>
          <p:cNvSpPr txBox="1"/>
          <p:nvPr/>
        </p:nvSpPr>
        <p:spPr>
          <a:xfrm>
            <a:off x="0" y="3429001"/>
            <a:ext cx="1578116" cy="584775"/>
          </a:xfrm>
          <a:prstGeom prst="rect">
            <a:avLst/>
          </a:prstGeom>
          <a:noFill/>
        </p:spPr>
        <p:txBody>
          <a:bodyPr wrap="square" rtlCol="0">
            <a:spAutoFit/>
          </a:bodyPr>
          <a:lstStyle/>
          <a:p>
            <a:pPr algn="r"/>
            <a:r>
              <a:rPr lang="en-US" sz="1600" b="1">
                <a:latin typeface="Arial" panose="020B0604020202020204" pitchFamily="34" charset="0"/>
                <a:ea typeface="Lato Light" panose="020F0502020204030203" pitchFamily="34" charset="0"/>
                <a:cs typeface="Arial" panose="020B0604020202020204" pitchFamily="34" charset="0"/>
              </a:rPr>
              <a:t>Life science value chain </a:t>
            </a:r>
          </a:p>
        </p:txBody>
      </p:sp>
      <p:sp>
        <p:nvSpPr>
          <p:cNvPr id="5" name="Notched Right Arrow 4">
            <a:extLst>
              <a:ext uri="{FF2B5EF4-FFF2-40B4-BE49-F238E27FC236}">
                <a16:creationId xmlns:a16="http://schemas.microsoft.com/office/drawing/2014/main" id="{87BCD537-05A0-496B-6F3F-AE2CC24C9FF4}"/>
              </a:ext>
            </a:extLst>
          </p:cNvPr>
          <p:cNvSpPr/>
          <p:nvPr/>
        </p:nvSpPr>
        <p:spPr>
          <a:xfrm>
            <a:off x="1646696" y="3429000"/>
            <a:ext cx="9833874" cy="584776"/>
          </a:xfrm>
          <a:prstGeom prst="notchedRightArrow">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9" name="Rectangle 56">
            <a:extLst>
              <a:ext uri="{FF2B5EF4-FFF2-40B4-BE49-F238E27FC236}">
                <a16:creationId xmlns:a16="http://schemas.microsoft.com/office/drawing/2014/main" id="{9D5C1E33-907D-9B50-9141-2F0A00EB17AF}"/>
              </a:ext>
            </a:extLst>
          </p:cNvPr>
          <p:cNvSpPr/>
          <p:nvPr/>
        </p:nvSpPr>
        <p:spPr>
          <a:xfrm>
            <a:off x="1316292" y="4376709"/>
            <a:ext cx="2135714" cy="307777"/>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Manufacturers </a:t>
            </a:r>
          </a:p>
        </p:txBody>
      </p:sp>
      <p:sp>
        <p:nvSpPr>
          <p:cNvPr id="21" name="Rectangle 56">
            <a:extLst>
              <a:ext uri="{FF2B5EF4-FFF2-40B4-BE49-F238E27FC236}">
                <a16:creationId xmlns:a16="http://schemas.microsoft.com/office/drawing/2014/main" id="{DC3AEDAB-2507-9404-52AF-B67A3E7EBB55}"/>
              </a:ext>
            </a:extLst>
          </p:cNvPr>
          <p:cNvSpPr/>
          <p:nvPr/>
        </p:nvSpPr>
        <p:spPr>
          <a:xfrm>
            <a:off x="3412370" y="1341410"/>
            <a:ext cx="2731775" cy="307777"/>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Pharmacy benefit managers </a:t>
            </a:r>
          </a:p>
        </p:txBody>
      </p:sp>
      <p:sp>
        <p:nvSpPr>
          <p:cNvPr id="22" name="Rectangle 56">
            <a:extLst>
              <a:ext uri="{FF2B5EF4-FFF2-40B4-BE49-F238E27FC236}">
                <a16:creationId xmlns:a16="http://schemas.microsoft.com/office/drawing/2014/main" id="{C75F1ADC-CB32-DA66-FD42-756B90274228}"/>
              </a:ext>
            </a:extLst>
          </p:cNvPr>
          <p:cNvSpPr/>
          <p:nvPr/>
        </p:nvSpPr>
        <p:spPr>
          <a:xfrm>
            <a:off x="5636766" y="4348928"/>
            <a:ext cx="3143250" cy="307777"/>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Pharmacies and providers</a:t>
            </a:r>
          </a:p>
        </p:txBody>
      </p:sp>
      <p:sp>
        <p:nvSpPr>
          <p:cNvPr id="32" name="Rectangle 56">
            <a:extLst>
              <a:ext uri="{FF2B5EF4-FFF2-40B4-BE49-F238E27FC236}">
                <a16:creationId xmlns:a16="http://schemas.microsoft.com/office/drawing/2014/main" id="{FD19CFB6-081D-FDA3-DE9E-31AE4AF6E33C}"/>
              </a:ext>
            </a:extLst>
          </p:cNvPr>
          <p:cNvSpPr/>
          <p:nvPr/>
        </p:nvSpPr>
        <p:spPr>
          <a:xfrm>
            <a:off x="8596419" y="1366211"/>
            <a:ext cx="1874297" cy="307777"/>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Payers</a:t>
            </a:r>
            <a:endParaRPr lang="en-US" sz="1400">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
        <p:nvSpPr>
          <p:cNvPr id="33" name="Forma libre 137">
            <a:extLst>
              <a:ext uri="{FF2B5EF4-FFF2-40B4-BE49-F238E27FC236}">
                <a16:creationId xmlns:a16="http://schemas.microsoft.com/office/drawing/2014/main" id="{EC72E37C-2037-5AD9-26BA-EDF49DD27DB7}"/>
              </a:ext>
            </a:extLst>
          </p:cNvPr>
          <p:cNvSpPr/>
          <p:nvPr/>
        </p:nvSpPr>
        <p:spPr>
          <a:xfrm rot="10800000" flipH="1">
            <a:off x="2406319" y="3914712"/>
            <a:ext cx="22860" cy="365760"/>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5" name="Forma libre 137">
            <a:extLst>
              <a:ext uri="{FF2B5EF4-FFF2-40B4-BE49-F238E27FC236}">
                <a16:creationId xmlns:a16="http://schemas.microsoft.com/office/drawing/2014/main" id="{A4F51103-250C-5318-79D7-E648F251A4D6}"/>
              </a:ext>
            </a:extLst>
          </p:cNvPr>
          <p:cNvSpPr/>
          <p:nvPr/>
        </p:nvSpPr>
        <p:spPr>
          <a:xfrm rot="10800000" flipH="1" flipV="1">
            <a:off x="4778258" y="3161656"/>
            <a:ext cx="22860" cy="365760"/>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6" name="Forma libre 137">
            <a:extLst>
              <a:ext uri="{FF2B5EF4-FFF2-40B4-BE49-F238E27FC236}">
                <a16:creationId xmlns:a16="http://schemas.microsoft.com/office/drawing/2014/main" id="{D681984A-338B-6884-824C-0C71556721B1}"/>
              </a:ext>
            </a:extLst>
          </p:cNvPr>
          <p:cNvSpPr/>
          <p:nvPr/>
        </p:nvSpPr>
        <p:spPr>
          <a:xfrm rot="10800000" flipH="1">
            <a:off x="7150197" y="3907001"/>
            <a:ext cx="22860" cy="365760"/>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8" name="Forma libre 137">
            <a:extLst>
              <a:ext uri="{FF2B5EF4-FFF2-40B4-BE49-F238E27FC236}">
                <a16:creationId xmlns:a16="http://schemas.microsoft.com/office/drawing/2014/main" id="{7637A610-7DE3-EE44-3FD6-04E84601F5B2}"/>
              </a:ext>
            </a:extLst>
          </p:cNvPr>
          <p:cNvSpPr/>
          <p:nvPr/>
        </p:nvSpPr>
        <p:spPr>
          <a:xfrm rot="10800000" flipH="1" flipV="1">
            <a:off x="9522137" y="3142172"/>
            <a:ext cx="22860" cy="365760"/>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79A77D-8CDA-2256-161D-F12403C29AFF}"/>
              </a:ext>
            </a:extLst>
          </p:cNvPr>
          <p:cNvSpPr txBox="1"/>
          <p:nvPr/>
        </p:nvSpPr>
        <p:spPr>
          <a:xfrm>
            <a:off x="812524" y="4609927"/>
            <a:ext cx="3143250" cy="523220"/>
          </a:xfrm>
          <a:prstGeom prst="rect">
            <a:avLst/>
          </a:prstGeom>
          <a:noFill/>
        </p:spPr>
        <p:txBody>
          <a:bodyPr wrap="square" rtlCol="0">
            <a:spAutoFit/>
          </a:bodyPr>
          <a:lstStyle/>
          <a:p>
            <a:pPr algn="ctr"/>
            <a:r>
              <a:rPr lang="en-US" sz="1400" i="1"/>
              <a:t>Federal government oversees drug production and funds drug discovery</a:t>
            </a:r>
          </a:p>
        </p:txBody>
      </p:sp>
      <p:sp>
        <p:nvSpPr>
          <p:cNvPr id="7" name="TextBox 6">
            <a:extLst>
              <a:ext uri="{FF2B5EF4-FFF2-40B4-BE49-F238E27FC236}">
                <a16:creationId xmlns:a16="http://schemas.microsoft.com/office/drawing/2014/main" id="{6428BCB2-4DE3-D8C9-2DAF-9ACA6FDC52CB}"/>
              </a:ext>
            </a:extLst>
          </p:cNvPr>
          <p:cNvSpPr txBox="1"/>
          <p:nvPr/>
        </p:nvSpPr>
        <p:spPr>
          <a:xfrm>
            <a:off x="205306" y="5078193"/>
            <a:ext cx="4357687" cy="954107"/>
          </a:xfrm>
          <a:prstGeom prst="rect">
            <a:avLst/>
          </a:prstGeom>
          <a:noFill/>
        </p:spPr>
        <p:txBody>
          <a:bodyPr wrap="square" rtlCol="0">
            <a:spAutoFit/>
          </a:bodyPr>
          <a:lstStyle/>
          <a:p>
            <a:pPr algn="ctr"/>
            <a:r>
              <a:rPr lang="en-US" sz="1400"/>
              <a:t>The National Institutes of Health are the largest public funders of biomedical research in the world, leading some to argue that US citizens “pay twice” for drugs and should be entitled to lower prices  </a:t>
            </a:r>
          </a:p>
        </p:txBody>
      </p:sp>
      <p:sp>
        <p:nvSpPr>
          <p:cNvPr id="8" name="TextBox 7">
            <a:extLst>
              <a:ext uri="{FF2B5EF4-FFF2-40B4-BE49-F238E27FC236}">
                <a16:creationId xmlns:a16="http://schemas.microsoft.com/office/drawing/2014/main" id="{E771B361-4449-1A13-409B-CED348DBFEAB}"/>
              </a:ext>
            </a:extLst>
          </p:cNvPr>
          <p:cNvSpPr txBox="1"/>
          <p:nvPr/>
        </p:nvSpPr>
        <p:spPr>
          <a:xfrm>
            <a:off x="2847008" y="1596231"/>
            <a:ext cx="3676885" cy="523220"/>
          </a:xfrm>
          <a:prstGeom prst="rect">
            <a:avLst/>
          </a:prstGeom>
          <a:noFill/>
        </p:spPr>
        <p:txBody>
          <a:bodyPr wrap="square" rtlCol="0">
            <a:spAutoFit/>
          </a:bodyPr>
          <a:lstStyle/>
          <a:p>
            <a:pPr algn="ctr"/>
            <a:r>
              <a:rPr lang="en-US" sz="1400" i="1"/>
              <a:t>Both regulatory and legislative bodies are taking a hard look at the role of PBMs</a:t>
            </a:r>
          </a:p>
        </p:txBody>
      </p:sp>
      <p:sp>
        <p:nvSpPr>
          <p:cNvPr id="9" name="TextBox 8">
            <a:extLst>
              <a:ext uri="{FF2B5EF4-FFF2-40B4-BE49-F238E27FC236}">
                <a16:creationId xmlns:a16="http://schemas.microsoft.com/office/drawing/2014/main" id="{5575792B-53DB-B094-6825-D5D33D662138}"/>
              </a:ext>
            </a:extLst>
          </p:cNvPr>
          <p:cNvSpPr txBox="1"/>
          <p:nvPr/>
        </p:nvSpPr>
        <p:spPr>
          <a:xfrm>
            <a:off x="2599414" y="2080783"/>
            <a:ext cx="4357687" cy="954107"/>
          </a:xfrm>
          <a:prstGeom prst="rect">
            <a:avLst/>
          </a:prstGeom>
          <a:noFill/>
        </p:spPr>
        <p:txBody>
          <a:bodyPr wrap="square" rtlCol="0">
            <a:spAutoFit/>
          </a:bodyPr>
          <a:lstStyle/>
          <a:p>
            <a:pPr algn="ctr"/>
            <a:r>
              <a:rPr lang="en-US" sz="1400"/>
              <a:t>Last year the Federal Trade Commission launched an investigation into the impact of PBMs on the cost of pharmaceuticals and patient access, citing opacity and anticompetitive behavior</a:t>
            </a:r>
          </a:p>
        </p:txBody>
      </p:sp>
      <p:sp>
        <p:nvSpPr>
          <p:cNvPr id="10" name="TextBox 9">
            <a:extLst>
              <a:ext uri="{FF2B5EF4-FFF2-40B4-BE49-F238E27FC236}">
                <a16:creationId xmlns:a16="http://schemas.microsoft.com/office/drawing/2014/main" id="{A34F2123-C0A3-4E6C-55B8-2C28D6F0EC45}"/>
              </a:ext>
            </a:extLst>
          </p:cNvPr>
          <p:cNvSpPr txBox="1"/>
          <p:nvPr/>
        </p:nvSpPr>
        <p:spPr>
          <a:xfrm>
            <a:off x="5673979" y="4582146"/>
            <a:ext cx="3143250" cy="523220"/>
          </a:xfrm>
          <a:prstGeom prst="rect">
            <a:avLst/>
          </a:prstGeom>
          <a:noFill/>
        </p:spPr>
        <p:txBody>
          <a:bodyPr wrap="square" rtlCol="0">
            <a:spAutoFit/>
          </a:bodyPr>
          <a:lstStyle/>
          <a:p>
            <a:pPr algn="ctr"/>
            <a:r>
              <a:rPr lang="en-US" sz="1400" i="1"/>
              <a:t>The government sets reimbursement rates for Medicare and Medicaid </a:t>
            </a:r>
          </a:p>
        </p:txBody>
      </p:sp>
      <p:sp>
        <p:nvSpPr>
          <p:cNvPr id="11" name="TextBox 10">
            <a:extLst>
              <a:ext uri="{FF2B5EF4-FFF2-40B4-BE49-F238E27FC236}">
                <a16:creationId xmlns:a16="http://schemas.microsoft.com/office/drawing/2014/main" id="{E6314870-AB50-5355-37AC-A78CDE8A875E}"/>
              </a:ext>
            </a:extLst>
          </p:cNvPr>
          <p:cNvSpPr txBox="1"/>
          <p:nvPr/>
        </p:nvSpPr>
        <p:spPr>
          <a:xfrm>
            <a:off x="5066761" y="5050412"/>
            <a:ext cx="4357687" cy="1169551"/>
          </a:xfrm>
          <a:prstGeom prst="rect">
            <a:avLst/>
          </a:prstGeom>
          <a:noFill/>
        </p:spPr>
        <p:txBody>
          <a:bodyPr wrap="square" rtlCol="0">
            <a:spAutoFit/>
          </a:bodyPr>
          <a:lstStyle/>
          <a:p>
            <a:pPr algn="ctr"/>
            <a:r>
              <a:rPr lang="en-US" sz="1400"/>
              <a:t>In 2018 CMS attempted to cut hospital reimbursement rates for Part B drugs purchased through the 340B program; last year the Supreme Court ruled in favor of hospitals and against the cuts, which both the Trump and Biden admin supported</a:t>
            </a:r>
          </a:p>
        </p:txBody>
      </p:sp>
      <p:sp>
        <p:nvSpPr>
          <p:cNvPr id="12" name="TextBox 11">
            <a:extLst>
              <a:ext uri="{FF2B5EF4-FFF2-40B4-BE49-F238E27FC236}">
                <a16:creationId xmlns:a16="http://schemas.microsoft.com/office/drawing/2014/main" id="{B2CD86D0-0E22-ECF4-ABBE-BD1EF0F2CD34}"/>
              </a:ext>
            </a:extLst>
          </p:cNvPr>
          <p:cNvSpPr txBox="1"/>
          <p:nvPr/>
        </p:nvSpPr>
        <p:spPr>
          <a:xfrm>
            <a:off x="7961942" y="1621032"/>
            <a:ext cx="3143250" cy="523220"/>
          </a:xfrm>
          <a:prstGeom prst="rect">
            <a:avLst/>
          </a:prstGeom>
          <a:noFill/>
        </p:spPr>
        <p:txBody>
          <a:bodyPr wrap="square" rtlCol="0">
            <a:spAutoFit/>
          </a:bodyPr>
          <a:lstStyle/>
          <a:p>
            <a:pPr algn="ctr"/>
            <a:r>
              <a:rPr lang="en-US" sz="1400" i="1"/>
              <a:t>State and national lawmakers dictate public and private payer rules </a:t>
            </a:r>
          </a:p>
        </p:txBody>
      </p:sp>
      <p:sp>
        <p:nvSpPr>
          <p:cNvPr id="13" name="TextBox 12">
            <a:extLst>
              <a:ext uri="{FF2B5EF4-FFF2-40B4-BE49-F238E27FC236}">
                <a16:creationId xmlns:a16="http://schemas.microsoft.com/office/drawing/2014/main" id="{CDC939B6-520F-A78F-BC34-667D222B910D}"/>
              </a:ext>
            </a:extLst>
          </p:cNvPr>
          <p:cNvSpPr txBox="1"/>
          <p:nvPr/>
        </p:nvSpPr>
        <p:spPr>
          <a:xfrm>
            <a:off x="7366153" y="2105584"/>
            <a:ext cx="4357687" cy="954107"/>
          </a:xfrm>
          <a:prstGeom prst="rect">
            <a:avLst/>
          </a:prstGeom>
          <a:noFill/>
        </p:spPr>
        <p:txBody>
          <a:bodyPr wrap="square" rtlCol="0">
            <a:spAutoFit/>
          </a:bodyPr>
          <a:lstStyle/>
          <a:p>
            <a:pPr algn="ctr"/>
            <a:r>
              <a:rPr lang="en-US" sz="1400" dirty="0"/>
              <a:t>The Inflation Reduction Act regulates how much Medicare will pay for certain drugs, while the 2021 The Consolidated Appropriations Act outlines new pharmaceutical reporting requirements for employers</a:t>
            </a:r>
          </a:p>
        </p:txBody>
      </p:sp>
      <p:sp>
        <p:nvSpPr>
          <p:cNvPr id="14" name="Rounded Rectangle 13">
            <a:extLst>
              <a:ext uri="{FF2B5EF4-FFF2-40B4-BE49-F238E27FC236}">
                <a16:creationId xmlns:a16="http://schemas.microsoft.com/office/drawing/2014/main" id="{2A449DB0-C422-0C3C-9AF3-29B6904207E9}"/>
              </a:ext>
            </a:extLst>
          </p:cNvPr>
          <p:cNvSpPr/>
          <p:nvPr/>
        </p:nvSpPr>
        <p:spPr>
          <a:xfrm>
            <a:off x="238905" y="1296889"/>
            <a:ext cx="2365946" cy="176917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94ECA6-FCDD-4215-A4D7-6245629578C7}"/>
              </a:ext>
            </a:extLst>
          </p:cNvPr>
          <p:cNvSpPr txBox="1"/>
          <p:nvPr/>
        </p:nvSpPr>
        <p:spPr>
          <a:xfrm>
            <a:off x="253485" y="1379471"/>
            <a:ext cx="2413297" cy="1600438"/>
          </a:xfrm>
          <a:prstGeom prst="rect">
            <a:avLst/>
          </a:prstGeom>
          <a:noFill/>
        </p:spPr>
        <p:txBody>
          <a:bodyPr wrap="square" rtlCol="0">
            <a:spAutoFit/>
          </a:bodyPr>
          <a:lstStyle/>
          <a:p>
            <a:r>
              <a:rPr lang="en-US" sz="1400">
                <a:solidFill>
                  <a:schemeClr val="tx2"/>
                </a:solidFill>
              </a:rPr>
              <a:t>The federal government plays an active role </a:t>
            </a:r>
            <a:r>
              <a:rPr lang="en-US" sz="1400" b="1">
                <a:solidFill>
                  <a:schemeClr val="tx2"/>
                </a:solidFill>
              </a:rPr>
              <a:t>throughout the entire drug ecosystem</a:t>
            </a:r>
            <a:r>
              <a:rPr lang="en-US" sz="1400">
                <a:solidFill>
                  <a:schemeClr val="tx2"/>
                </a:solidFill>
              </a:rPr>
              <a:t>, from funding research at one end to being a major purchaser of drugs at the other</a:t>
            </a:r>
          </a:p>
        </p:txBody>
      </p:sp>
      <p:sp>
        <p:nvSpPr>
          <p:cNvPr id="24" name="Rounded Rectangle 23">
            <a:extLst>
              <a:ext uri="{FF2B5EF4-FFF2-40B4-BE49-F238E27FC236}">
                <a16:creationId xmlns:a16="http://schemas.microsoft.com/office/drawing/2014/main" id="{A01A8050-AB08-2DE5-8189-D9B67F12BB79}"/>
              </a:ext>
            </a:extLst>
          </p:cNvPr>
          <p:cNvSpPr/>
          <p:nvPr/>
        </p:nvSpPr>
        <p:spPr>
          <a:xfrm>
            <a:off x="9446285" y="4332901"/>
            <a:ext cx="2365946" cy="176917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5DC5309-3059-6C11-A360-D087CFF82DEF}"/>
              </a:ext>
            </a:extLst>
          </p:cNvPr>
          <p:cNvSpPr txBox="1"/>
          <p:nvPr/>
        </p:nvSpPr>
        <p:spPr>
          <a:xfrm>
            <a:off x="9503397" y="4436749"/>
            <a:ext cx="2303397" cy="1600438"/>
          </a:xfrm>
          <a:prstGeom prst="rect">
            <a:avLst/>
          </a:prstGeom>
          <a:noFill/>
        </p:spPr>
        <p:txBody>
          <a:bodyPr wrap="square" rtlCol="0">
            <a:spAutoFit/>
          </a:bodyPr>
          <a:lstStyle/>
          <a:p>
            <a:r>
              <a:rPr lang="en-US" sz="1400">
                <a:solidFill>
                  <a:schemeClr val="tx2"/>
                </a:solidFill>
              </a:rPr>
              <a:t>Life sciences companies have a very active lobbying presence on Capital Hill; PhRMA, the main Rx trade group, alone spent about</a:t>
            </a:r>
            <a:r>
              <a:rPr lang="en-US" sz="1400" b="1">
                <a:solidFill>
                  <a:schemeClr val="tx2"/>
                </a:solidFill>
              </a:rPr>
              <a:t> $30M on lobbying</a:t>
            </a:r>
            <a:r>
              <a:rPr lang="en-US" sz="1400">
                <a:solidFill>
                  <a:schemeClr val="tx2"/>
                </a:solidFill>
              </a:rPr>
              <a:t> last year </a:t>
            </a:r>
          </a:p>
        </p:txBody>
      </p:sp>
      <p:sp>
        <p:nvSpPr>
          <p:cNvPr id="3" name="Parallelogram 2">
            <a:extLst>
              <a:ext uri="{FF2B5EF4-FFF2-40B4-BE49-F238E27FC236}">
                <a16:creationId xmlns:a16="http://schemas.microsoft.com/office/drawing/2014/main" id="{3BE2D749-1B14-2143-B5EB-2203738D8018}"/>
              </a:ext>
            </a:extLst>
          </p:cNvPr>
          <p:cNvSpPr/>
          <p:nvPr/>
        </p:nvSpPr>
        <p:spPr>
          <a:xfrm>
            <a:off x="-190500" y="0"/>
            <a:ext cx="6286500" cy="363431"/>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Arial" panose="020B0604020202020204" pitchFamily="34" charset="0"/>
                <a:cs typeface="Arial" panose="020B0604020202020204" pitchFamily="34" charset="0"/>
              </a:rPr>
              <a:t>Government viewpoint</a:t>
            </a:r>
            <a:endParaRPr lang="en-SV">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62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189A-30B6-ACC7-4D82-D451ED056D78}"/>
              </a:ext>
            </a:extLst>
          </p:cNvPr>
          <p:cNvSpPr>
            <a:spLocks noGrp="1"/>
          </p:cNvSpPr>
          <p:nvPr>
            <p:ph type="title"/>
          </p:nvPr>
        </p:nvSpPr>
        <p:spPr>
          <a:xfrm>
            <a:off x="831850" y="1322876"/>
            <a:ext cx="10515600" cy="2852737"/>
          </a:xfrm>
        </p:spPr>
        <p:txBody>
          <a:bodyPr/>
          <a:lstStyle/>
          <a:p>
            <a:r>
              <a:rPr lang="en-US"/>
              <a:t>Section 01</a:t>
            </a:r>
          </a:p>
        </p:txBody>
      </p:sp>
      <p:sp>
        <p:nvSpPr>
          <p:cNvPr id="3" name="Text Placeholder 2">
            <a:extLst>
              <a:ext uri="{FF2B5EF4-FFF2-40B4-BE49-F238E27FC236}">
                <a16:creationId xmlns:a16="http://schemas.microsoft.com/office/drawing/2014/main" id="{B6EF22D4-01E5-17CA-BEAD-221CC9775A6D}"/>
              </a:ext>
            </a:extLst>
          </p:cNvPr>
          <p:cNvSpPr>
            <a:spLocks noGrp="1"/>
          </p:cNvSpPr>
          <p:nvPr>
            <p:ph type="body" idx="1"/>
          </p:nvPr>
        </p:nvSpPr>
        <p:spPr>
          <a:xfrm>
            <a:off x="831850" y="4202601"/>
            <a:ext cx="10515600" cy="1500187"/>
          </a:xfrm>
        </p:spPr>
        <p:txBody>
          <a:bodyPr>
            <a:normAutofit/>
          </a:bodyPr>
          <a:lstStyle/>
          <a:p>
            <a:pPr marR="0" lvl="0">
              <a:tabLst>
                <a:tab pos="457200" algn="l"/>
              </a:tabLst>
            </a:pPr>
            <a:r>
              <a:rPr lang="en-US" sz="2400">
                <a:latin typeface="Arial" panose="020B0604020202020204" pitchFamily="34" charset="0"/>
                <a:ea typeface="Lato Light" panose="020F0302020204030204" pitchFamily="34" charset="0"/>
                <a:cs typeface="Arial" panose="020B0604020202020204" pitchFamily="34" charset="0"/>
              </a:rPr>
              <a:t>The language and key concepts in drugs/pharmacy</a:t>
            </a:r>
            <a:endParaRPr lang="en-US" sz="2400">
              <a:effectLst/>
              <a:latin typeface="Arial" panose="020B0604020202020204" pitchFamily="34" charset="0"/>
              <a:ea typeface="Lato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1380981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189A-30B6-ACC7-4D82-D451ED056D78}"/>
              </a:ext>
            </a:extLst>
          </p:cNvPr>
          <p:cNvSpPr>
            <a:spLocks noGrp="1"/>
          </p:cNvSpPr>
          <p:nvPr>
            <p:ph type="title"/>
          </p:nvPr>
        </p:nvSpPr>
        <p:spPr>
          <a:xfrm>
            <a:off x="831850" y="975404"/>
            <a:ext cx="10515600" cy="2852737"/>
          </a:xfrm>
        </p:spPr>
        <p:txBody>
          <a:bodyPr/>
          <a:lstStyle/>
          <a:p>
            <a:r>
              <a:rPr lang="en-US"/>
              <a:t>Section 05</a:t>
            </a:r>
          </a:p>
        </p:txBody>
      </p:sp>
      <p:sp>
        <p:nvSpPr>
          <p:cNvPr id="3" name="Text Placeholder 2">
            <a:extLst>
              <a:ext uri="{FF2B5EF4-FFF2-40B4-BE49-F238E27FC236}">
                <a16:creationId xmlns:a16="http://schemas.microsoft.com/office/drawing/2014/main" id="{B6EF22D4-01E5-17CA-BEAD-221CC9775A6D}"/>
              </a:ext>
            </a:extLst>
          </p:cNvPr>
          <p:cNvSpPr>
            <a:spLocks noGrp="1"/>
          </p:cNvSpPr>
          <p:nvPr>
            <p:ph type="body" idx="1"/>
          </p:nvPr>
        </p:nvSpPr>
        <p:spPr>
          <a:xfrm>
            <a:off x="831850" y="3855129"/>
            <a:ext cx="10515600" cy="1500187"/>
          </a:xfrm>
        </p:spPr>
        <p:txBody>
          <a:bodyPr>
            <a:normAutofit/>
          </a:bodyPr>
          <a:lstStyle/>
          <a:p>
            <a:pPr marR="0" lvl="0">
              <a:tabLst>
                <a:tab pos="457200" algn="l"/>
              </a:tabLst>
            </a:pPr>
            <a:r>
              <a:rPr lang="en-US">
                <a:latin typeface="Arial" panose="020B0604020202020204" pitchFamily="34" charset="0"/>
                <a:ea typeface="Lato Light" panose="020F0302020204030204" pitchFamily="34" charset="0"/>
                <a:cs typeface="Arial" panose="020B0604020202020204" pitchFamily="34" charset="0"/>
              </a:rPr>
              <a:t>Case studies of </a:t>
            </a:r>
            <a:r>
              <a:rPr lang="en-US" sz="2400">
                <a:latin typeface="Arial" panose="020B0604020202020204" pitchFamily="34" charset="0"/>
                <a:ea typeface="Lato Light" panose="020F0302020204030204" pitchFamily="34" charset="0"/>
                <a:cs typeface="Arial" panose="020B0604020202020204" pitchFamily="34" charset="0"/>
              </a:rPr>
              <a:t>key players</a:t>
            </a:r>
            <a:endParaRPr lang="en-US" sz="2400">
              <a:effectLst/>
              <a:latin typeface="Arial" panose="020B0604020202020204" pitchFamily="34" charset="0"/>
              <a:ea typeface="Lato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968521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2A62E892-9D4E-FC58-98B5-CD9E0F20B9B4}"/>
              </a:ext>
            </a:extLst>
          </p:cNvPr>
          <p:cNvCxnSpPr>
            <a:cxnSpLocks/>
          </p:cNvCxnSpPr>
          <p:nvPr/>
        </p:nvCxnSpPr>
        <p:spPr>
          <a:xfrm rot="10800000" flipV="1">
            <a:off x="5938137" y="5637554"/>
            <a:ext cx="0" cy="385424"/>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BF5D2FEE-B832-91DC-D921-6BCAF59A51DE}"/>
              </a:ext>
            </a:extLst>
          </p:cNvPr>
          <p:cNvSpPr>
            <a:spLocks noGrp="1"/>
          </p:cNvSpPr>
          <p:nvPr>
            <p:ph type="title"/>
          </p:nvPr>
        </p:nvSpPr>
        <p:spPr/>
        <p:txBody>
          <a:bodyPr>
            <a:normAutofit/>
          </a:bodyPr>
          <a:lstStyle/>
          <a:p>
            <a:r>
              <a:rPr lang="en-US"/>
              <a:t>Put major drugs/pharmacy players in categories</a:t>
            </a:r>
          </a:p>
        </p:txBody>
      </p:sp>
      <p:sp>
        <p:nvSpPr>
          <p:cNvPr id="6" name="AutoShape 6">
            <a:extLst>
              <a:ext uri="{FF2B5EF4-FFF2-40B4-BE49-F238E27FC236}">
                <a16:creationId xmlns:a16="http://schemas.microsoft.com/office/drawing/2014/main" id="{77B6E46A-2B89-7E62-D489-0CE43814CCEE}"/>
              </a:ext>
            </a:extLst>
          </p:cNvPr>
          <p:cNvSpPr>
            <a:spLocks/>
          </p:cNvSpPr>
          <p:nvPr/>
        </p:nvSpPr>
        <p:spPr bwMode="auto">
          <a:xfrm flipV="1">
            <a:off x="3444274" y="3102311"/>
            <a:ext cx="1889353" cy="1700754"/>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7" y="1"/>
                </a:moveTo>
                <a:cubicBezTo>
                  <a:pt x="6253" y="-5"/>
                  <a:pt x="5853" y="101"/>
                  <a:pt x="5494" y="306"/>
                </a:cubicBezTo>
                <a:cubicBezTo>
                  <a:pt x="5116" y="522"/>
                  <a:pt x="4795" y="842"/>
                  <a:pt x="4561" y="1236"/>
                </a:cubicBezTo>
                <a:lnTo>
                  <a:pt x="259" y="9428"/>
                </a:lnTo>
                <a:cubicBezTo>
                  <a:pt x="96" y="9832"/>
                  <a:pt x="7" y="10271"/>
                  <a:pt x="1" y="10714"/>
                </a:cubicBezTo>
                <a:cubicBezTo>
                  <a:pt x="-6" y="11192"/>
                  <a:pt x="83" y="11666"/>
                  <a:pt x="259" y="12102"/>
                </a:cubicBezTo>
                <a:lnTo>
                  <a:pt x="4419" y="20187"/>
                </a:lnTo>
                <a:cubicBezTo>
                  <a:pt x="4638" y="20611"/>
                  <a:pt x="4953" y="20962"/>
                  <a:pt x="5334" y="21208"/>
                </a:cubicBezTo>
                <a:cubicBezTo>
                  <a:pt x="5698" y="21443"/>
                  <a:pt x="6110" y="21572"/>
                  <a:pt x="6531" y="21584"/>
                </a:cubicBezTo>
                <a:lnTo>
                  <a:pt x="14739" y="21584"/>
                </a:lnTo>
                <a:cubicBezTo>
                  <a:pt x="15238" y="21588"/>
                  <a:pt x="15730" y="21446"/>
                  <a:pt x="16164" y="21172"/>
                </a:cubicBezTo>
                <a:cubicBezTo>
                  <a:pt x="16546" y="20929"/>
                  <a:pt x="16872" y="20591"/>
                  <a:pt x="17115" y="20183"/>
                </a:cubicBezTo>
                <a:lnTo>
                  <a:pt x="21228" y="12302"/>
                </a:lnTo>
                <a:cubicBezTo>
                  <a:pt x="21468" y="11849"/>
                  <a:pt x="21594" y="11332"/>
                  <a:pt x="21593" y="10807"/>
                </a:cubicBezTo>
                <a:cubicBezTo>
                  <a:pt x="21593" y="10284"/>
                  <a:pt x="21467" y="9771"/>
                  <a:pt x="21228" y="9321"/>
                </a:cubicBezTo>
                <a:lnTo>
                  <a:pt x="17012" y="1260"/>
                </a:lnTo>
                <a:cubicBezTo>
                  <a:pt x="16793" y="867"/>
                  <a:pt x="16486" y="545"/>
                  <a:pt x="16120" y="324"/>
                </a:cubicBezTo>
                <a:cubicBezTo>
                  <a:pt x="15750" y="101"/>
                  <a:pt x="15333" y="-12"/>
                  <a:pt x="14912" y="1"/>
                </a:cubicBezTo>
                <a:lnTo>
                  <a:pt x="6657" y="1"/>
                </a:lnTo>
                <a:close/>
                <a:moveTo>
                  <a:pt x="7548" y="2327"/>
                </a:moveTo>
                <a:lnTo>
                  <a:pt x="14024" y="2327"/>
                </a:lnTo>
                <a:cubicBezTo>
                  <a:pt x="14354" y="2317"/>
                  <a:pt x="14681" y="2404"/>
                  <a:pt x="14972" y="2579"/>
                </a:cubicBezTo>
                <a:cubicBezTo>
                  <a:pt x="15259" y="2752"/>
                  <a:pt x="15501" y="3005"/>
                  <a:pt x="15673" y="3313"/>
                </a:cubicBezTo>
                <a:lnTo>
                  <a:pt x="18979" y="9638"/>
                </a:lnTo>
                <a:cubicBezTo>
                  <a:pt x="19166" y="9991"/>
                  <a:pt x="19266" y="10395"/>
                  <a:pt x="19266" y="10804"/>
                </a:cubicBezTo>
                <a:cubicBezTo>
                  <a:pt x="19267" y="11217"/>
                  <a:pt x="19167" y="11622"/>
                  <a:pt x="18979" y="11977"/>
                </a:cubicBezTo>
                <a:lnTo>
                  <a:pt x="15754" y="18159"/>
                </a:lnTo>
                <a:cubicBezTo>
                  <a:pt x="15563" y="18478"/>
                  <a:pt x="15307" y="18744"/>
                  <a:pt x="15007" y="18935"/>
                </a:cubicBezTo>
                <a:cubicBezTo>
                  <a:pt x="14666" y="19150"/>
                  <a:pt x="14281" y="19261"/>
                  <a:pt x="13889" y="19258"/>
                </a:cubicBezTo>
                <a:lnTo>
                  <a:pt x="7450" y="19258"/>
                </a:lnTo>
                <a:cubicBezTo>
                  <a:pt x="7120" y="19249"/>
                  <a:pt x="6797" y="19147"/>
                  <a:pt x="6511" y="18963"/>
                </a:cubicBezTo>
                <a:cubicBezTo>
                  <a:pt x="6213" y="18770"/>
                  <a:pt x="5964" y="18495"/>
                  <a:pt x="5792" y="18163"/>
                </a:cubicBezTo>
                <a:lnTo>
                  <a:pt x="2530" y="11819"/>
                </a:lnTo>
                <a:cubicBezTo>
                  <a:pt x="2391" y="11477"/>
                  <a:pt x="2323" y="11105"/>
                  <a:pt x="2328" y="10730"/>
                </a:cubicBezTo>
                <a:cubicBezTo>
                  <a:pt x="2333" y="10382"/>
                  <a:pt x="2402" y="10040"/>
                  <a:pt x="2530" y="9723"/>
                </a:cubicBezTo>
                <a:lnTo>
                  <a:pt x="5905" y="3295"/>
                </a:lnTo>
                <a:cubicBezTo>
                  <a:pt x="6089" y="2986"/>
                  <a:pt x="6342" y="2735"/>
                  <a:pt x="6639" y="2565"/>
                </a:cubicBezTo>
                <a:cubicBezTo>
                  <a:pt x="6920" y="2405"/>
                  <a:pt x="7232" y="2323"/>
                  <a:pt x="7548" y="2327"/>
                </a:cubicBezTo>
                <a:close/>
              </a:path>
            </a:pathLst>
          </a:custGeom>
          <a:solidFill>
            <a:schemeClr val="accent2"/>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8" name="AutoShape 8">
            <a:extLst>
              <a:ext uri="{FF2B5EF4-FFF2-40B4-BE49-F238E27FC236}">
                <a16:creationId xmlns:a16="http://schemas.microsoft.com/office/drawing/2014/main" id="{00D421AC-2290-B25E-48A8-D683A4AA279A}"/>
              </a:ext>
            </a:extLst>
          </p:cNvPr>
          <p:cNvSpPr>
            <a:spLocks/>
          </p:cNvSpPr>
          <p:nvPr/>
        </p:nvSpPr>
        <p:spPr bwMode="auto">
          <a:xfrm flipV="1">
            <a:off x="3796337" y="3419230"/>
            <a:ext cx="1185227" cy="1066915"/>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chemeClr val="accent2">
              <a:lumMod val="20000"/>
              <a:lumOff val="80000"/>
            </a:schemeClr>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10" name="AutoShape 11">
            <a:extLst>
              <a:ext uri="{FF2B5EF4-FFF2-40B4-BE49-F238E27FC236}">
                <a16:creationId xmlns:a16="http://schemas.microsoft.com/office/drawing/2014/main" id="{540CC6B0-8C53-6013-0B1C-6E56E12F1AD1}"/>
              </a:ext>
            </a:extLst>
          </p:cNvPr>
          <p:cNvSpPr>
            <a:spLocks/>
          </p:cNvSpPr>
          <p:nvPr/>
        </p:nvSpPr>
        <p:spPr bwMode="auto">
          <a:xfrm flipV="1">
            <a:off x="5004351" y="2119501"/>
            <a:ext cx="1889354" cy="1700754"/>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7" y="1"/>
                </a:moveTo>
                <a:cubicBezTo>
                  <a:pt x="6253" y="-5"/>
                  <a:pt x="5853" y="101"/>
                  <a:pt x="5494" y="306"/>
                </a:cubicBezTo>
                <a:cubicBezTo>
                  <a:pt x="5116" y="522"/>
                  <a:pt x="4795" y="842"/>
                  <a:pt x="4561" y="1236"/>
                </a:cubicBezTo>
                <a:lnTo>
                  <a:pt x="259" y="9428"/>
                </a:lnTo>
                <a:cubicBezTo>
                  <a:pt x="96" y="9832"/>
                  <a:pt x="7" y="10271"/>
                  <a:pt x="1" y="10714"/>
                </a:cubicBezTo>
                <a:cubicBezTo>
                  <a:pt x="-6" y="11192"/>
                  <a:pt x="83" y="11666"/>
                  <a:pt x="259" y="12102"/>
                </a:cubicBezTo>
                <a:lnTo>
                  <a:pt x="4419" y="20185"/>
                </a:lnTo>
                <a:cubicBezTo>
                  <a:pt x="4638" y="20609"/>
                  <a:pt x="4953" y="20962"/>
                  <a:pt x="5334" y="21208"/>
                </a:cubicBezTo>
                <a:cubicBezTo>
                  <a:pt x="5698" y="21443"/>
                  <a:pt x="6110" y="21572"/>
                  <a:pt x="6531" y="21584"/>
                </a:cubicBezTo>
                <a:lnTo>
                  <a:pt x="14739" y="21584"/>
                </a:lnTo>
                <a:cubicBezTo>
                  <a:pt x="15238" y="21588"/>
                  <a:pt x="15730" y="21446"/>
                  <a:pt x="16164" y="21172"/>
                </a:cubicBezTo>
                <a:cubicBezTo>
                  <a:pt x="16546" y="20929"/>
                  <a:pt x="16872" y="20591"/>
                  <a:pt x="17115" y="20183"/>
                </a:cubicBezTo>
                <a:lnTo>
                  <a:pt x="21228" y="12302"/>
                </a:lnTo>
                <a:cubicBezTo>
                  <a:pt x="21468" y="11849"/>
                  <a:pt x="21594" y="11332"/>
                  <a:pt x="21593" y="10807"/>
                </a:cubicBezTo>
                <a:cubicBezTo>
                  <a:pt x="21593" y="10284"/>
                  <a:pt x="21467" y="9771"/>
                  <a:pt x="21228" y="9321"/>
                </a:cubicBezTo>
                <a:lnTo>
                  <a:pt x="17012" y="1260"/>
                </a:lnTo>
                <a:cubicBezTo>
                  <a:pt x="16793" y="867"/>
                  <a:pt x="16486" y="545"/>
                  <a:pt x="16120" y="324"/>
                </a:cubicBezTo>
                <a:cubicBezTo>
                  <a:pt x="15750" y="101"/>
                  <a:pt x="15333" y="-12"/>
                  <a:pt x="14912" y="1"/>
                </a:cubicBezTo>
                <a:lnTo>
                  <a:pt x="6657" y="1"/>
                </a:lnTo>
                <a:close/>
                <a:moveTo>
                  <a:pt x="7548" y="2327"/>
                </a:moveTo>
                <a:lnTo>
                  <a:pt x="14024" y="2327"/>
                </a:lnTo>
                <a:cubicBezTo>
                  <a:pt x="14354" y="2317"/>
                  <a:pt x="14681" y="2404"/>
                  <a:pt x="14972" y="2579"/>
                </a:cubicBezTo>
                <a:cubicBezTo>
                  <a:pt x="15259" y="2752"/>
                  <a:pt x="15501" y="3005"/>
                  <a:pt x="15673" y="3313"/>
                </a:cubicBezTo>
                <a:lnTo>
                  <a:pt x="18979" y="9638"/>
                </a:lnTo>
                <a:cubicBezTo>
                  <a:pt x="19166" y="9991"/>
                  <a:pt x="19266" y="10395"/>
                  <a:pt x="19266" y="10805"/>
                </a:cubicBezTo>
                <a:cubicBezTo>
                  <a:pt x="19267" y="11217"/>
                  <a:pt x="19167" y="11622"/>
                  <a:pt x="18979" y="11977"/>
                </a:cubicBezTo>
                <a:lnTo>
                  <a:pt x="15754" y="18159"/>
                </a:lnTo>
                <a:cubicBezTo>
                  <a:pt x="15563" y="18478"/>
                  <a:pt x="15307" y="18744"/>
                  <a:pt x="15007" y="18935"/>
                </a:cubicBezTo>
                <a:cubicBezTo>
                  <a:pt x="14666" y="19150"/>
                  <a:pt x="14281" y="19261"/>
                  <a:pt x="13889" y="19258"/>
                </a:cubicBezTo>
                <a:lnTo>
                  <a:pt x="7450" y="19258"/>
                </a:lnTo>
                <a:cubicBezTo>
                  <a:pt x="7120" y="19249"/>
                  <a:pt x="6797" y="19147"/>
                  <a:pt x="6511" y="18963"/>
                </a:cubicBezTo>
                <a:cubicBezTo>
                  <a:pt x="6213" y="18770"/>
                  <a:pt x="5964" y="18495"/>
                  <a:pt x="5792" y="18163"/>
                </a:cubicBezTo>
                <a:lnTo>
                  <a:pt x="2530" y="11819"/>
                </a:lnTo>
                <a:cubicBezTo>
                  <a:pt x="2391" y="11477"/>
                  <a:pt x="2323" y="11105"/>
                  <a:pt x="2328" y="10730"/>
                </a:cubicBezTo>
                <a:cubicBezTo>
                  <a:pt x="2333" y="10382"/>
                  <a:pt x="2402" y="10040"/>
                  <a:pt x="2530" y="9723"/>
                </a:cubicBezTo>
                <a:lnTo>
                  <a:pt x="5905" y="3295"/>
                </a:lnTo>
                <a:cubicBezTo>
                  <a:pt x="6089" y="2986"/>
                  <a:pt x="6340" y="2735"/>
                  <a:pt x="6637" y="2565"/>
                </a:cubicBezTo>
                <a:cubicBezTo>
                  <a:pt x="6918" y="2405"/>
                  <a:pt x="7232" y="2323"/>
                  <a:pt x="7548" y="2327"/>
                </a:cubicBezTo>
                <a:close/>
              </a:path>
            </a:pathLst>
          </a:custGeom>
          <a:solidFill>
            <a:schemeClr val="accent3">
              <a:lumMod val="40000"/>
              <a:lumOff val="60000"/>
            </a:schemeClr>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12" name="AutoShape 13">
            <a:extLst>
              <a:ext uri="{FF2B5EF4-FFF2-40B4-BE49-F238E27FC236}">
                <a16:creationId xmlns:a16="http://schemas.microsoft.com/office/drawing/2014/main" id="{A7C4EF6A-FC42-81D3-DA3E-407A148DC8DD}"/>
              </a:ext>
            </a:extLst>
          </p:cNvPr>
          <p:cNvSpPr>
            <a:spLocks/>
          </p:cNvSpPr>
          <p:nvPr/>
        </p:nvSpPr>
        <p:spPr bwMode="auto">
          <a:xfrm flipV="1">
            <a:off x="5356415" y="2436421"/>
            <a:ext cx="1185227" cy="1066915"/>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chemeClr val="accent3">
              <a:lumMod val="20000"/>
              <a:lumOff val="80000"/>
            </a:schemeClr>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15" name="AutoShape 16">
            <a:extLst>
              <a:ext uri="{FF2B5EF4-FFF2-40B4-BE49-F238E27FC236}">
                <a16:creationId xmlns:a16="http://schemas.microsoft.com/office/drawing/2014/main" id="{67D5A81E-F283-4516-B6E1-59E0CCE094E9}"/>
              </a:ext>
            </a:extLst>
          </p:cNvPr>
          <p:cNvSpPr>
            <a:spLocks/>
          </p:cNvSpPr>
          <p:nvPr/>
        </p:nvSpPr>
        <p:spPr bwMode="auto">
          <a:xfrm flipV="1">
            <a:off x="8116388" y="4065128"/>
            <a:ext cx="1889354" cy="1700754"/>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7" y="1"/>
                </a:moveTo>
                <a:cubicBezTo>
                  <a:pt x="6253" y="-5"/>
                  <a:pt x="5853" y="101"/>
                  <a:pt x="5494" y="306"/>
                </a:cubicBezTo>
                <a:cubicBezTo>
                  <a:pt x="5116" y="522"/>
                  <a:pt x="4795" y="842"/>
                  <a:pt x="4561" y="1236"/>
                </a:cubicBezTo>
                <a:lnTo>
                  <a:pt x="259" y="9428"/>
                </a:lnTo>
                <a:cubicBezTo>
                  <a:pt x="96" y="9832"/>
                  <a:pt x="7" y="10271"/>
                  <a:pt x="1" y="10714"/>
                </a:cubicBezTo>
                <a:cubicBezTo>
                  <a:pt x="-6" y="11192"/>
                  <a:pt x="83" y="11666"/>
                  <a:pt x="259" y="12102"/>
                </a:cubicBezTo>
                <a:lnTo>
                  <a:pt x="4419" y="20185"/>
                </a:lnTo>
                <a:cubicBezTo>
                  <a:pt x="4638" y="20609"/>
                  <a:pt x="4953" y="20962"/>
                  <a:pt x="5334" y="21208"/>
                </a:cubicBezTo>
                <a:cubicBezTo>
                  <a:pt x="5698" y="21443"/>
                  <a:pt x="6110" y="21572"/>
                  <a:pt x="6531" y="21584"/>
                </a:cubicBezTo>
                <a:lnTo>
                  <a:pt x="14739" y="21584"/>
                </a:lnTo>
                <a:cubicBezTo>
                  <a:pt x="15238" y="21588"/>
                  <a:pt x="15730" y="21446"/>
                  <a:pt x="16164" y="21172"/>
                </a:cubicBezTo>
                <a:cubicBezTo>
                  <a:pt x="16546" y="20929"/>
                  <a:pt x="16872" y="20591"/>
                  <a:pt x="17115" y="20183"/>
                </a:cubicBezTo>
                <a:lnTo>
                  <a:pt x="21228" y="12302"/>
                </a:lnTo>
                <a:cubicBezTo>
                  <a:pt x="21468" y="11849"/>
                  <a:pt x="21594" y="11332"/>
                  <a:pt x="21593" y="10807"/>
                </a:cubicBezTo>
                <a:cubicBezTo>
                  <a:pt x="21593" y="10284"/>
                  <a:pt x="21467" y="9771"/>
                  <a:pt x="21228" y="9321"/>
                </a:cubicBezTo>
                <a:lnTo>
                  <a:pt x="17012" y="1260"/>
                </a:lnTo>
                <a:cubicBezTo>
                  <a:pt x="16793" y="867"/>
                  <a:pt x="16486" y="545"/>
                  <a:pt x="16120" y="324"/>
                </a:cubicBezTo>
                <a:cubicBezTo>
                  <a:pt x="15750" y="101"/>
                  <a:pt x="15331" y="-12"/>
                  <a:pt x="14910" y="1"/>
                </a:cubicBezTo>
                <a:lnTo>
                  <a:pt x="6657" y="1"/>
                </a:lnTo>
                <a:close/>
                <a:moveTo>
                  <a:pt x="7548" y="2327"/>
                </a:moveTo>
                <a:lnTo>
                  <a:pt x="14024" y="2327"/>
                </a:lnTo>
                <a:cubicBezTo>
                  <a:pt x="14354" y="2317"/>
                  <a:pt x="14681" y="2404"/>
                  <a:pt x="14972" y="2579"/>
                </a:cubicBezTo>
                <a:cubicBezTo>
                  <a:pt x="15259" y="2752"/>
                  <a:pt x="15501" y="3005"/>
                  <a:pt x="15673" y="3313"/>
                </a:cubicBezTo>
                <a:lnTo>
                  <a:pt x="18979" y="9638"/>
                </a:lnTo>
                <a:cubicBezTo>
                  <a:pt x="19166" y="9991"/>
                  <a:pt x="19266" y="10395"/>
                  <a:pt x="19266" y="10805"/>
                </a:cubicBezTo>
                <a:cubicBezTo>
                  <a:pt x="19267" y="11217"/>
                  <a:pt x="19167" y="11622"/>
                  <a:pt x="18979" y="11977"/>
                </a:cubicBezTo>
                <a:lnTo>
                  <a:pt x="15754" y="18159"/>
                </a:lnTo>
                <a:cubicBezTo>
                  <a:pt x="15563" y="18478"/>
                  <a:pt x="15307" y="18744"/>
                  <a:pt x="15007" y="18935"/>
                </a:cubicBezTo>
                <a:cubicBezTo>
                  <a:pt x="14666" y="19150"/>
                  <a:pt x="14281" y="19261"/>
                  <a:pt x="13889" y="19258"/>
                </a:cubicBezTo>
                <a:lnTo>
                  <a:pt x="7450" y="19258"/>
                </a:lnTo>
                <a:cubicBezTo>
                  <a:pt x="7120" y="19249"/>
                  <a:pt x="6797" y="19147"/>
                  <a:pt x="6511" y="18963"/>
                </a:cubicBezTo>
                <a:cubicBezTo>
                  <a:pt x="6213" y="18770"/>
                  <a:pt x="5964" y="18495"/>
                  <a:pt x="5792" y="18163"/>
                </a:cubicBezTo>
                <a:lnTo>
                  <a:pt x="2530" y="11819"/>
                </a:lnTo>
                <a:cubicBezTo>
                  <a:pt x="2392" y="11477"/>
                  <a:pt x="2323" y="11105"/>
                  <a:pt x="2328" y="10730"/>
                </a:cubicBezTo>
                <a:cubicBezTo>
                  <a:pt x="2333" y="10382"/>
                  <a:pt x="2402" y="10040"/>
                  <a:pt x="2530" y="9723"/>
                </a:cubicBezTo>
                <a:lnTo>
                  <a:pt x="5903" y="3295"/>
                </a:lnTo>
                <a:cubicBezTo>
                  <a:pt x="6087" y="2986"/>
                  <a:pt x="6340" y="2735"/>
                  <a:pt x="6637" y="2565"/>
                </a:cubicBezTo>
                <a:cubicBezTo>
                  <a:pt x="6918" y="2405"/>
                  <a:pt x="7232" y="2323"/>
                  <a:pt x="7548" y="2327"/>
                </a:cubicBezTo>
                <a:close/>
              </a:path>
            </a:pathLst>
          </a:custGeom>
          <a:solidFill>
            <a:schemeClr val="accent5"/>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16" name="AutoShape 18">
            <a:extLst>
              <a:ext uri="{FF2B5EF4-FFF2-40B4-BE49-F238E27FC236}">
                <a16:creationId xmlns:a16="http://schemas.microsoft.com/office/drawing/2014/main" id="{53C1F95E-FA6D-6763-6CB6-357B76162EC8}"/>
              </a:ext>
            </a:extLst>
          </p:cNvPr>
          <p:cNvSpPr>
            <a:spLocks/>
          </p:cNvSpPr>
          <p:nvPr/>
        </p:nvSpPr>
        <p:spPr bwMode="auto">
          <a:xfrm flipV="1">
            <a:off x="8468452" y="4382047"/>
            <a:ext cx="1185227" cy="1066915"/>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chemeClr val="accent5">
              <a:lumMod val="20000"/>
              <a:lumOff val="80000"/>
            </a:schemeClr>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17" name="AutoShape 21">
            <a:extLst>
              <a:ext uri="{FF2B5EF4-FFF2-40B4-BE49-F238E27FC236}">
                <a16:creationId xmlns:a16="http://schemas.microsoft.com/office/drawing/2014/main" id="{E5B1B76C-C4C7-9EF2-9960-5AA7A81CE921}"/>
              </a:ext>
            </a:extLst>
          </p:cNvPr>
          <p:cNvSpPr>
            <a:spLocks/>
          </p:cNvSpPr>
          <p:nvPr/>
        </p:nvSpPr>
        <p:spPr bwMode="auto">
          <a:xfrm flipV="1">
            <a:off x="1887856" y="4065128"/>
            <a:ext cx="1889354" cy="1700754"/>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3" y="842"/>
                  <a:pt x="4559" y="1236"/>
                </a:cubicBezTo>
                <a:lnTo>
                  <a:pt x="257" y="9428"/>
                </a:lnTo>
                <a:cubicBezTo>
                  <a:pt x="94" y="9832"/>
                  <a:pt x="7" y="10271"/>
                  <a:pt x="1" y="10714"/>
                </a:cubicBezTo>
                <a:cubicBezTo>
                  <a:pt x="-6" y="11192"/>
                  <a:pt x="81" y="11666"/>
                  <a:pt x="257" y="12102"/>
                </a:cubicBezTo>
                <a:lnTo>
                  <a:pt x="4417" y="20185"/>
                </a:lnTo>
                <a:cubicBezTo>
                  <a:pt x="4636" y="20609"/>
                  <a:pt x="4952" y="20962"/>
                  <a:pt x="5332" y="21208"/>
                </a:cubicBezTo>
                <a:cubicBezTo>
                  <a:pt x="5696" y="21443"/>
                  <a:pt x="6108" y="21572"/>
                  <a:pt x="6529" y="21584"/>
                </a:cubicBezTo>
                <a:lnTo>
                  <a:pt x="14739" y="21584"/>
                </a:lnTo>
                <a:cubicBezTo>
                  <a:pt x="15238" y="21588"/>
                  <a:pt x="15728" y="21446"/>
                  <a:pt x="16162" y="21172"/>
                </a:cubicBezTo>
                <a:cubicBezTo>
                  <a:pt x="16544" y="20929"/>
                  <a:pt x="16872" y="20591"/>
                  <a:pt x="17115" y="20183"/>
                </a:cubicBezTo>
                <a:lnTo>
                  <a:pt x="21228" y="12302"/>
                </a:lnTo>
                <a:cubicBezTo>
                  <a:pt x="21468" y="11849"/>
                  <a:pt x="21594" y="11332"/>
                  <a:pt x="21593" y="10807"/>
                </a:cubicBezTo>
                <a:cubicBezTo>
                  <a:pt x="21593" y="10284"/>
                  <a:pt x="21467" y="9771"/>
                  <a:pt x="21228" y="9321"/>
                </a:cubicBezTo>
                <a:lnTo>
                  <a:pt x="17012" y="1260"/>
                </a:lnTo>
                <a:cubicBezTo>
                  <a:pt x="16793" y="867"/>
                  <a:pt x="16484" y="545"/>
                  <a:pt x="16118" y="324"/>
                </a:cubicBezTo>
                <a:cubicBezTo>
                  <a:pt x="15748" y="101"/>
                  <a:pt x="15331" y="-12"/>
                  <a:pt x="14910" y="1"/>
                </a:cubicBezTo>
                <a:lnTo>
                  <a:pt x="6655" y="1"/>
                </a:lnTo>
                <a:close/>
                <a:moveTo>
                  <a:pt x="7548" y="2327"/>
                </a:moveTo>
                <a:lnTo>
                  <a:pt x="14024" y="2327"/>
                </a:lnTo>
                <a:cubicBezTo>
                  <a:pt x="14354" y="2317"/>
                  <a:pt x="14681" y="2404"/>
                  <a:pt x="14972" y="2579"/>
                </a:cubicBezTo>
                <a:cubicBezTo>
                  <a:pt x="15259" y="2752"/>
                  <a:pt x="15499" y="3005"/>
                  <a:pt x="15671" y="3313"/>
                </a:cubicBezTo>
                <a:lnTo>
                  <a:pt x="18979" y="9638"/>
                </a:lnTo>
                <a:cubicBezTo>
                  <a:pt x="19166" y="9991"/>
                  <a:pt x="19266" y="10395"/>
                  <a:pt x="19266" y="10805"/>
                </a:cubicBezTo>
                <a:cubicBezTo>
                  <a:pt x="19267" y="11217"/>
                  <a:pt x="19167" y="11622"/>
                  <a:pt x="18979" y="11977"/>
                </a:cubicBezTo>
                <a:lnTo>
                  <a:pt x="15753" y="18159"/>
                </a:lnTo>
                <a:cubicBezTo>
                  <a:pt x="15561" y="18478"/>
                  <a:pt x="15307" y="18744"/>
                  <a:pt x="15007" y="18935"/>
                </a:cubicBezTo>
                <a:cubicBezTo>
                  <a:pt x="14666" y="19150"/>
                  <a:pt x="14281" y="19261"/>
                  <a:pt x="13889" y="19258"/>
                </a:cubicBezTo>
                <a:lnTo>
                  <a:pt x="7450" y="19258"/>
                </a:lnTo>
                <a:cubicBezTo>
                  <a:pt x="7120" y="19249"/>
                  <a:pt x="6797" y="19147"/>
                  <a:pt x="6511" y="18963"/>
                </a:cubicBezTo>
                <a:cubicBezTo>
                  <a:pt x="6213" y="18770"/>
                  <a:pt x="5964" y="18495"/>
                  <a:pt x="5792" y="18163"/>
                </a:cubicBezTo>
                <a:lnTo>
                  <a:pt x="2530" y="11819"/>
                </a:lnTo>
                <a:cubicBezTo>
                  <a:pt x="2391" y="11477"/>
                  <a:pt x="2323" y="11105"/>
                  <a:pt x="2328" y="10730"/>
                </a:cubicBezTo>
                <a:cubicBezTo>
                  <a:pt x="2333" y="10382"/>
                  <a:pt x="2402" y="10040"/>
                  <a:pt x="2530" y="9723"/>
                </a:cubicBezTo>
                <a:lnTo>
                  <a:pt x="5903" y="3295"/>
                </a:lnTo>
                <a:cubicBezTo>
                  <a:pt x="6087" y="2986"/>
                  <a:pt x="6340" y="2735"/>
                  <a:pt x="6637" y="2565"/>
                </a:cubicBezTo>
                <a:cubicBezTo>
                  <a:pt x="6918" y="2405"/>
                  <a:pt x="7232" y="2323"/>
                  <a:pt x="7548" y="2327"/>
                </a:cubicBezTo>
                <a:close/>
              </a:path>
            </a:pathLst>
          </a:custGeom>
          <a:solidFill>
            <a:schemeClr val="tx2"/>
          </a:solidFill>
          <a:ln>
            <a:noFill/>
          </a:ln>
          <a:effectLst/>
        </p:spPr>
        <p:txBody>
          <a:bodyPr lIns="25400" tIns="25400" rIns="25400" bIns="25400" anchor="ctr"/>
          <a:lstStyle/>
          <a:p>
            <a:endParaRPr lang="en-US" altLang="en-US" sz="1600">
              <a:solidFill>
                <a:schemeClr val="tx2"/>
              </a:solidFill>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18" name="AutoShape 23">
            <a:extLst>
              <a:ext uri="{FF2B5EF4-FFF2-40B4-BE49-F238E27FC236}">
                <a16:creationId xmlns:a16="http://schemas.microsoft.com/office/drawing/2014/main" id="{37D3249F-3D88-5A8E-BD4C-1FB0ADEF6D6E}"/>
              </a:ext>
            </a:extLst>
          </p:cNvPr>
          <p:cNvSpPr>
            <a:spLocks/>
          </p:cNvSpPr>
          <p:nvPr/>
        </p:nvSpPr>
        <p:spPr bwMode="auto">
          <a:xfrm flipV="1">
            <a:off x="2239920" y="4401097"/>
            <a:ext cx="1185227" cy="1066915"/>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chemeClr val="accent1">
              <a:lumMod val="20000"/>
              <a:lumOff val="80000"/>
            </a:schemeClr>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19" name="AutoShape 26">
            <a:extLst>
              <a:ext uri="{FF2B5EF4-FFF2-40B4-BE49-F238E27FC236}">
                <a16:creationId xmlns:a16="http://schemas.microsoft.com/office/drawing/2014/main" id="{C79A225E-2308-2462-E038-5ED7799B9CF2}"/>
              </a:ext>
            </a:extLst>
          </p:cNvPr>
          <p:cNvSpPr>
            <a:spLocks/>
          </p:cNvSpPr>
          <p:nvPr/>
        </p:nvSpPr>
        <p:spPr bwMode="auto">
          <a:xfrm flipV="1">
            <a:off x="6556310" y="3102311"/>
            <a:ext cx="1889353" cy="1700754"/>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7" y="1"/>
                </a:moveTo>
                <a:cubicBezTo>
                  <a:pt x="6253" y="-5"/>
                  <a:pt x="5853" y="101"/>
                  <a:pt x="5494" y="306"/>
                </a:cubicBezTo>
                <a:cubicBezTo>
                  <a:pt x="5116" y="522"/>
                  <a:pt x="4795" y="842"/>
                  <a:pt x="4561" y="1236"/>
                </a:cubicBezTo>
                <a:lnTo>
                  <a:pt x="259" y="9428"/>
                </a:lnTo>
                <a:cubicBezTo>
                  <a:pt x="96" y="9832"/>
                  <a:pt x="7" y="10271"/>
                  <a:pt x="1" y="10714"/>
                </a:cubicBezTo>
                <a:cubicBezTo>
                  <a:pt x="-6" y="11192"/>
                  <a:pt x="83" y="11666"/>
                  <a:pt x="259" y="12102"/>
                </a:cubicBezTo>
                <a:lnTo>
                  <a:pt x="4419" y="20187"/>
                </a:lnTo>
                <a:cubicBezTo>
                  <a:pt x="4638" y="20611"/>
                  <a:pt x="4953" y="20962"/>
                  <a:pt x="5334" y="21208"/>
                </a:cubicBezTo>
                <a:cubicBezTo>
                  <a:pt x="5698" y="21443"/>
                  <a:pt x="6110" y="21572"/>
                  <a:pt x="6531" y="21584"/>
                </a:cubicBezTo>
                <a:lnTo>
                  <a:pt x="14739" y="21584"/>
                </a:lnTo>
                <a:cubicBezTo>
                  <a:pt x="15238" y="21588"/>
                  <a:pt x="15730" y="21446"/>
                  <a:pt x="16164" y="21172"/>
                </a:cubicBezTo>
                <a:cubicBezTo>
                  <a:pt x="16546" y="20929"/>
                  <a:pt x="16872" y="20591"/>
                  <a:pt x="17115" y="20183"/>
                </a:cubicBezTo>
                <a:lnTo>
                  <a:pt x="21228" y="12302"/>
                </a:lnTo>
                <a:cubicBezTo>
                  <a:pt x="21468" y="11849"/>
                  <a:pt x="21594" y="11332"/>
                  <a:pt x="21593" y="10807"/>
                </a:cubicBezTo>
                <a:cubicBezTo>
                  <a:pt x="21593" y="10284"/>
                  <a:pt x="21467" y="9771"/>
                  <a:pt x="21228" y="9321"/>
                </a:cubicBezTo>
                <a:lnTo>
                  <a:pt x="17012" y="1260"/>
                </a:lnTo>
                <a:cubicBezTo>
                  <a:pt x="16793" y="867"/>
                  <a:pt x="16486" y="545"/>
                  <a:pt x="16120" y="324"/>
                </a:cubicBezTo>
                <a:cubicBezTo>
                  <a:pt x="15750" y="101"/>
                  <a:pt x="15333" y="-12"/>
                  <a:pt x="14912" y="1"/>
                </a:cubicBezTo>
                <a:lnTo>
                  <a:pt x="6657" y="1"/>
                </a:lnTo>
                <a:close/>
                <a:moveTo>
                  <a:pt x="7548" y="2327"/>
                </a:moveTo>
                <a:lnTo>
                  <a:pt x="14024" y="2327"/>
                </a:lnTo>
                <a:cubicBezTo>
                  <a:pt x="14354" y="2317"/>
                  <a:pt x="14681" y="2404"/>
                  <a:pt x="14972" y="2579"/>
                </a:cubicBezTo>
                <a:cubicBezTo>
                  <a:pt x="15259" y="2752"/>
                  <a:pt x="15501" y="3005"/>
                  <a:pt x="15673" y="3313"/>
                </a:cubicBezTo>
                <a:lnTo>
                  <a:pt x="18979" y="9638"/>
                </a:lnTo>
                <a:cubicBezTo>
                  <a:pt x="19166" y="9991"/>
                  <a:pt x="19265" y="10395"/>
                  <a:pt x="19266" y="10804"/>
                </a:cubicBezTo>
                <a:cubicBezTo>
                  <a:pt x="19267" y="11217"/>
                  <a:pt x="19167" y="11622"/>
                  <a:pt x="18979" y="11977"/>
                </a:cubicBezTo>
                <a:lnTo>
                  <a:pt x="15754" y="18159"/>
                </a:lnTo>
                <a:cubicBezTo>
                  <a:pt x="15563" y="18478"/>
                  <a:pt x="15307" y="18744"/>
                  <a:pt x="15007" y="18935"/>
                </a:cubicBezTo>
                <a:cubicBezTo>
                  <a:pt x="14666" y="19150"/>
                  <a:pt x="14281" y="19261"/>
                  <a:pt x="13889" y="19258"/>
                </a:cubicBezTo>
                <a:lnTo>
                  <a:pt x="7450" y="19258"/>
                </a:lnTo>
                <a:cubicBezTo>
                  <a:pt x="7120" y="19249"/>
                  <a:pt x="6797" y="19147"/>
                  <a:pt x="6511" y="18963"/>
                </a:cubicBezTo>
                <a:cubicBezTo>
                  <a:pt x="6213" y="18770"/>
                  <a:pt x="5964" y="18495"/>
                  <a:pt x="5792" y="18163"/>
                </a:cubicBezTo>
                <a:lnTo>
                  <a:pt x="2530" y="11819"/>
                </a:lnTo>
                <a:cubicBezTo>
                  <a:pt x="2391" y="11477"/>
                  <a:pt x="2323" y="11105"/>
                  <a:pt x="2328" y="10730"/>
                </a:cubicBezTo>
                <a:cubicBezTo>
                  <a:pt x="2333" y="10382"/>
                  <a:pt x="2402" y="10040"/>
                  <a:pt x="2530" y="9723"/>
                </a:cubicBezTo>
                <a:lnTo>
                  <a:pt x="5905" y="3295"/>
                </a:lnTo>
                <a:cubicBezTo>
                  <a:pt x="6089" y="2986"/>
                  <a:pt x="6340" y="2735"/>
                  <a:pt x="6637" y="2565"/>
                </a:cubicBezTo>
                <a:cubicBezTo>
                  <a:pt x="6918" y="2405"/>
                  <a:pt x="7232" y="2323"/>
                  <a:pt x="7548" y="2327"/>
                </a:cubicBezTo>
                <a:close/>
              </a:path>
            </a:pathLst>
          </a:custGeom>
          <a:solidFill>
            <a:schemeClr val="accent4"/>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21" name="AutoShape 28">
            <a:extLst>
              <a:ext uri="{FF2B5EF4-FFF2-40B4-BE49-F238E27FC236}">
                <a16:creationId xmlns:a16="http://schemas.microsoft.com/office/drawing/2014/main" id="{B6FCB711-653E-314D-4D19-562BFD27C53B}"/>
              </a:ext>
            </a:extLst>
          </p:cNvPr>
          <p:cNvSpPr>
            <a:spLocks/>
          </p:cNvSpPr>
          <p:nvPr/>
        </p:nvSpPr>
        <p:spPr bwMode="auto">
          <a:xfrm flipV="1">
            <a:off x="6908374" y="3419230"/>
            <a:ext cx="1185227" cy="1066915"/>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chemeClr val="accent4">
              <a:lumMod val="20000"/>
              <a:lumOff val="80000"/>
            </a:schemeClr>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cxnSp>
        <p:nvCxnSpPr>
          <p:cNvPr id="22" name="Straight Connector 21">
            <a:extLst>
              <a:ext uri="{FF2B5EF4-FFF2-40B4-BE49-F238E27FC236}">
                <a16:creationId xmlns:a16="http://schemas.microsoft.com/office/drawing/2014/main" id="{607EA333-9043-FE79-5797-3841A322A4AC}"/>
              </a:ext>
            </a:extLst>
          </p:cNvPr>
          <p:cNvCxnSpPr>
            <a:cxnSpLocks/>
          </p:cNvCxnSpPr>
          <p:nvPr/>
        </p:nvCxnSpPr>
        <p:spPr>
          <a:xfrm flipV="1">
            <a:off x="2813021" y="3636372"/>
            <a:ext cx="0" cy="385424"/>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9D7330-CBC9-F26A-F549-40A6DC74144F}"/>
              </a:ext>
            </a:extLst>
          </p:cNvPr>
          <p:cNvCxnSpPr>
            <a:cxnSpLocks/>
          </p:cNvCxnSpPr>
          <p:nvPr/>
        </p:nvCxnSpPr>
        <p:spPr>
          <a:xfrm>
            <a:off x="7527421" y="4800189"/>
            <a:ext cx="0" cy="401025"/>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B861A8-3578-B4D1-849D-1AEB06C321FC}"/>
              </a:ext>
            </a:extLst>
          </p:cNvPr>
          <p:cNvCxnSpPr>
            <a:cxnSpLocks/>
          </p:cNvCxnSpPr>
          <p:nvPr/>
        </p:nvCxnSpPr>
        <p:spPr>
          <a:xfrm>
            <a:off x="4415921" y="4835606"/>
            <a:ext cx="0" cy="401025"/>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29" name="CuadroTexto 395">
            <a:extLst>
              <a:ext uri="{FF2B5EF4-FFF2-40B4-BE49-F238E27FC236}">
                <a16:creationId xmlns:a16="http://schemas.microsoft.com/office/drawing/2014/main" id="{2E590F4E-D8D1-8E96-9CBD-F3BC9547A8D5}"/>
              </a:ext>
            </a:extLst>
          </p:cNvPr>
          <p:cNvSpPr txBox="1"/>
          <p:nvPr/>
        </p:nvSpPr>
        <p:spPr>
          <a:xfrm>
            <a:off x="2183316" y="4543029"/>
            <a:ext cx="1339910" cy="707886"/>
          </a:xfrm>
          <a:prstGeom prst="rect">
            <a:avLst/>
          </a:prstGeom>
          <a:noFill/>
        </p:spPr>
        <p:txBody>
          <a:bodyPr wrap="square" rtlCol="0">
            <a:spAutoFit/>
          </a:bodyPr>
          <a:lstStyle/>
          <a:p>
            <a:pPr algn="ctr"/>
            <a:r>
              <a:rPr lang="en-US" sz="2000" b="1">
                <a:solidFill>
                  <a:schemeClr val="tx2"/>
                </a:solidFill>
                <a:latin typeface="Arial" panose="020B0604020202020204" pitchFamily="34" charset="0"/>
                <a:ea typeface="Lato Semibold" panose="020F0502020204030203" pitchFamily="34" charset="0"/>
                <a:cs typeface="Arial" panose="020B0604020202020204" pitchFamily="34" charset="0"/>
              </a:rPr>
              <a:t>Pharma giants</a:t>
            </a:r>
          </a:p>
        </p:txBody>
      </p:sp>
      <p:sp>
        <p:nvSpPr>
          <p:cNvPr id="31" name="CuadroTexto 395">
            <a:extLst>
              <a:ext uri="{FF2B5EF4-FFF2-40B4-BE49-F238E27FC236}">
                <a16:creationId xmlns:a16="http://schemas.microsoft.com/office/drawing/2014/main" id="{771DFAFA-8201-0611-F926-3AB3AA5481BE}"/>
              </a:ext>
            </a:extLst>
          </p:cNvPr>
          <p:cNvSpPr txBox="1"/>
          <p:nvPr/>
        </p:nvSpPr>
        <p:spPr>
          <a:xfrm>
            <a:off x="1875462" y="2739465"/>
            <a:ext cx="1889350" cy="830997"/>
          </a:xfrm>
          <a:prstGeom prst="rect">
            <a:avLst/>
          </a:prstGeom>
          <a:noFill/>
        </p:spPr>
        <p:txBody>
          <a:bodyPr wrap="square" rtlCol="0">
            <a:spAutoFit/>
          </a:bodyPr>
          <a:lstStyle/>
          <a:p>
            <a:pPr algn="ct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Examples: </a:t>
            </a:r>
          </a:p>
          <a:p>
            <a:pPr algn="ct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Pfizer, J&amp;J,</a:t>
            </a:r>
          </a:p>
          <a:p>
            <a:pPr algn="ct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 AbbVie, Merck</a:t>
            </a:r>
          </a:p>
        </p:txBody>
      </p:sp>
      <p:sp>
        <p:nvSpPr>
          <p:cNvPr id="40" name="CuadroTexto 395">
            <a:extLst>
              <a:ext uri="{FF2B5EF4-FFF2-40B4-BE49-F238E27FC236}">
                <a16:creationId xmlns:a16="http://schemas.microsoft.com/office/drawing/2014/main" id="{6C4AFBDB-D77F-8A72-FCFB-3971560EEB39}"/>
              </a:ext>
            </a:extLst>
          </p:cNvPr>
          <p:cNvSpPr txBox="1"/>
          <p:nvPr/>
        </p:nvSpPr>
        <p:spPr>
          <a:xfrm>
            <a:off x="3759102" y="5365225"/>
            <a:ext cx="1301974" cy="830997"/>
          </a:xfrm>
          <a:prstGeom prst="rect">
            <a:avLst/>
          </a:prstGeom>
          <a:noFill/>
        </p:spPr>
        <p:txBody>
          <a:bodyPr wrap="square" rtlCol="0">
            <a:spAutoFit/>
          </a:bodyPr>
          <a:lstStyle/>
          <a:p>
            <a:pPr algn="ct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E.g., bluebird, </a:t>
            </a:r>
            <a:r>
              <a:rPr lang="en-US" sz="1600" b="1" err="1">
                <a:solidFill>
                  <a:schemeClr val="tx2"/>
                </a:solidFill>
                <a:latin typeface="Arial" panose="020B0604020202020204" pitchFamily="34" charset="0"/>
                <a:ea typeface="Lato Semibold" panose="020F0502020204030203" pitchFamily="34" charset="0"/>
                <a:cs typeface="Arial" panose="020B0604020202020204" pitchFamily="34" charset="0"/>
              </a:rPr>
              <a:t>moderna</a:t>
            </a:r>
            <a:endPar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endParaRPr>
          </a:p>
        </p:txBody>
      </p:sp>
      <p:sp>
        <p:nvSpPr>
          <p:cNvPr id="47" name="Rectangle 56">
            <a:extLst>
              <a:ext uri="{FF2B5EF4-FFF2-40B4-BE49-F238E27FC236}">
                <a16:creationId xmlns:a16="http://schemas.microsoft.com/office/drawing/2014/main" id="{49B261B2-DF90-102C-7300-03DC9BF5ED77}"/>
              </a:ext>
            </a:extLst>
          </p:cNvPr>
          <p:cNvSpPr/>
          <p:nvPr/>
        </p:nvSpPr>
        <p:spPr>
          <a:xfrm>
            <a:off x="8371737" y="2494334"/>
            <a:ext cx="2598270" cy="307777"/>
          </a:xfrm>
          <a:prstGeom prst="rect">
            <a:avLst/>
          </a:prstGeom>
        </p:spPr>
        <p:txBody>
          <a:bodyPr wrap="square">
            <a:spAutoFit/>
          </a:bodyPr>
          <a:lstStyle/>
          <a:p>
            <a:pPr algn="ctr"/>
            <a:endParaRPr lang="en-US" sz="1400">
              <a:latin typeface="Arial" panose="020B0604020202020204" pitchFamily="34" charset="0"/>
              <a:ea typeface="Lato Light" panose="020F0502020204030203" pitchFamily="34" charset="0"/>
              <a:cs typeface="Arial" panose="020B0604020202020204" pitchFamily="34" charset="0"/>
            </a:endParaRPr>
          </a:p>
        </p:txBody>
      </p:sp>
      <p:sp>
        <p:nvSpPr>
          <p:cNvPr id="48" name="CuadroTexto 395">
            <a:extLst>
              <a:ext uri="{FF2B5EF4-FFF2-40B4-BE49-F238E27FC236}">
                <a16:creationId xmlns:a16="http://schemas.microsoft.com/office/drawing/2014/main" id="{446D8B97-CABF-7661-6667-020067A79274}"/>
              </a:ext>
            </a:extLst>
          </p:cNvPr>
          <p:cNvSpPr txBox="1"/>
          <p:nvPr/>
        </p:nvSpPr>
        <p:spPr>
          <a:xfrm>
            <a:off x="8220307" y="4545593"/>
            <a:ext cx="1681518" cy="707886"/>
          </a:xfrm>
          <a:prstGeom prst="rect">
            <a:avLst/>
          </a:prstGeom>
          <a:noFill/>
        </p:spPr>
        <p:txBody>
          <a:bodyPr wrap="square" rtlCol="0">
            <a:spAutoFit/>
          </a:bodyPr>
          <a:lstStyle/>
          <a:p>
            <a:pPr algn="ctr"/>
            <a:r>
              <a:rPr lang="en-US" sz="2000" b="1">
                <a:solidFill>
                  <a:schemeClr val="accent5">
                    <a:lumMod val="75000"/>
                  </a:schemeClr>
                </a:solidFill>
                <a:latin typeface="Arial" panose="020B0604020202020204" pitchFamily="34" charset="0"/>
                <a:ea typeface="Lato Semibold" panose="020F0502020204030203" pitchFamily="34" charset="0"/>
                <a:cs typeface="Arial" panose="020B0604020202020204" pitchFamily="34" charset="0"/>
              </a:rPr>
              <a:t>Go-to info sources</a:t>
            </a:r>
          </a:p>
        </p:txBody>
      </p:sp>
      <p:sp>
        <p:nvSpPr>
          <p:cNvPr id="51" name="CuadroTexto 395">
            <a:extLst>
              <a:ext uri="{FF2B5EF4-FFF2-40B4-BE49-F238E27FC236}">
                <a16:creationId xmlns:a16="http://schemas.microsoft.com/office/drawing/2014/main" id="{AC7CCA1D-2A99-A575-087B-E2379D7E5EA7}"/>
              </a:ext>
            </a:extLst>
          </p:cNvPr>
          <p:cNvSpPr txBox="1"/>
          <p:nvPr/>
        </p:nvSpPr>
        <p:spPr>
          <a:xfrm>
            <a:off x="3611037" y="3564665"/>
            <a:ext cx="1505500" cy="707886"/>
          </a:xfrm>
          <a:prstGeom prst="rect">
            <a:avLst/>
          </a:prstGeom>
          <a:noFill/>
        </p:spPr>
        <p:txBody>
          <a:bodyPr wrap="square" rtlCol="0">
            <a:spAutoFit/>
          </a:bodyPr>
          <a:lstStyle/>
          <a:p>
            <a:pPr algn="ctr"/>
            <a:r>
              <a:rPr lang="en-US" sz="2000" b="1">
                <a:solidFill>
                  <a:schemeClr val="accent2"/>
                </a:solidFill>
                <a:latin typeface="Arial" panose="020B0604020202020204" pitchFamily="34" charset="0"/>
                <a:ea typeface="Lato Semibold" panose="020F0502020204030203" pitchFamily="34" charset="0"/>
                <a:cs typeface="Arial" panose="020B0604020202020204" pitchFamily="34" charset="0"/>
              </a:rPr>
              <a:t>Biotech ‘startups’</a:t>
            </a:r>
          </a:p>
        </p:txBody>
      </p:sp>
      <p:sp>
        <p:nvSpPr>
          <p:cNvPr id="52" name="CuadroTexto 395">
            <a:extLst>
              <a:ext uri="{FF2B5EF4-FFF2-40B4-BE49-F238E27FC236}">
                <a16:creationId xmlns:a16="http://schemas.microsoft.com/office/drawing/2014/main" id="{B03BD3F7-7DE9-4405-BD7B-57E96ACAAA6A}"/>
              </a:ext>
            </a:extLst>
          </p:cNvPr>
          <p:cNvSpPr txBox="1"/>
          <p:nvPr/>
        </p:nvSpPr>
        <p:spPr>
          <a:xfrm>
            <a:off x="6762186" y="3729419"/>
            <a:ext cx="1520746" cy="369332"/>
          </a:xfrm>
          <a:prstGeom prst="rect">
            <a:avLst/>
          </a:prstGeom>
          <a:noFill/>
        </p:spPr>
        <p:txBody>
          <a:bodyPr wrap="square" rtlCol="0">
            <a:spAutoFit/>
          </a:bodyPr>
          <a:lstStyle/>
          <a:p>
            <a:pPr algn="ctr"/>
            <a:r>
              <a:rPr lang="en-US" b="1">
                <a:solidFill>
                  <a:schemeClr val="accent4">
                    <a:lumMod val="50000"/>
                  </a:schemeClr>
                </a:solidFill>
                <a:latin typeface="Arial" panose="020B0604020202020204" pitchFamily="34" charset="0"/>
                <a:ea typeface="Lato Semibold" panose="020F0502020204030203" pitchFamily="34" charset="0"/>
                <a:cs typeface="Arial" panose="020B0604020202020204" pitchFamily="34" charset="0"/>
              </a:rPr>
              <a:t>Disruptors</a:t>
            </a:r>
          </a:p>
        </p:txBody>
      </p:sp>
      <p:sp>
        <p:nvSpPr>
          <p:cNvPr id="53" name="CuadroTexto 395">
            <a:extLst>
              <a:ext uri="{FF2B5EF4-FFF2-40B4-BE49-F238E27FC236}">
                <a16:creationId xmlns:a16="http://schemas.microsoft.com/office/drawing/2014/main" id="{20B6265A-B9C2-4A40-4A92-0039F95CCEE5}"/>
              </a:ext>
            </a:extLst>
          </p:cNvPr>
          <p:cNvSpPr txBox="1"/>
          <p:nvPr/>
        </p:nvSpPr>
        <p:spPr>
          <a:xfrm>
            <a:off x="5087167" y="2785631"/>
            <a:ext cx="1889350" cy="369332"/>
          </a:xfrm>
          <a:prstGeom prst="rect">
            <a:avLst/>
          </a:prstGeom>
          <a:noFill/>
        </p:spPr>
        <p:txBody>
          <a:bodyPr wrap="square" rtlCol="0">
            <a:spAutoFit/>
          </a:bodyPr>
          <a:lstStyle/>
          <a:p>
            <a:pPr algn="ctr"/>
            <a:r>
              <a:rPr lang="en-US" b="1">
                <a:latin typeface="Arial" panose="020B0604020202020204" pitchFamily="34" charset="0"/>
                <a:ea typeface="Lato Semibold" panose="020F0502020204030203" pitchFamily="34" charset="0"/>
                <a:cs typeface="Arial" panose="020B0604020202020204" pitchFamily="34" charset="0"/>
              </a:rPr>
              <a:t>Conglomerates</a:t>
            </a:r>
          </a:p>
        </p:txBody>
      </p:sp>
      <p:sp>
        <p:nvSpPr>
          <p:cNvPr id="2" name="TextBox 1">
            <a:extLst>
              <a:ext uri="{FF2B5EF4-FFF2-40B4-BE49-F238E27FC236}">
                <a16:creationId xmlns:a16="http://schemas.microsoft.com/office/drawing/2014/main" id="{362BF4F3-9523-9E8A-A00E-34F7654E1CA4}"/>
              </a:ext>
            </a:extLst>
          </p:cNvPr>
          <p:cNvSpPr txBox="1"/>
          <p:nvPr/>
        </p:nvSpPr>
        <p:spPr>
          <a:xfrm>
            <a:off x="875190" y="1251190"/>
            <a:ext cx="3800982" cy="923330"/>
          </a:xfrm>
          <a:prstGeom prst="rect">
            <a:avLst/>
          </a:prstGeom>
          <a:noFill/>
        </p:spPr>
        <p:txBody>
          <a:bodyPr wrap="square" rtlCol="0">
            <a:spAutoFit/>
          </a:bodyPr>
          <a:lstStyle/>
          <a:p>
            <a:r>
              <a:rPr lang="en-US" i="1"/>
              <a:t>Here are five conceptual anchors for ‘getting’ the life sciences landscape as a whole</a:t>
            </a:r>
          </a:p>
        </p:txBody>
      </p:sp>
      <p:cxnSp>
        <p:nvCxnSpPr>
          <p:cNvPr id="7" name="Straight Connector 6">
            <a:extLst>
              <a:ext uri="{FF2B5EF4-FFF2-40B4-BE49-F238E27FC236}">
                <a16:creationId xmlns:a16="http://schemas.microsoft.com/office/drawing/2014/main" id="{6D388F8F-0714-0778-C5E0-31FB91100C6F}"/>
              </a:ext>
            </a:extLst>
          </p:cNvPr>
          <p:cNvCxnSpPr>
            <a:cxnSpLocks/>
          </p:cNvCxnSpPr>
          <p:nvPr/>
        </p:nvCxnSpPr>
        <p:spPr>
          <a:xfrm flipV="1">
            <a:off x="5949028" y="1734077"/>
            <a:ext cx="0" cy="385424"/>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9" name="CuadroTexto 395">
            <a:extLst>
              <a:ext uri="{FF2B5EF4-FFF2-40B4-BE49-F238E27FC236}">
                <a16:creationId xmlns:a16="http://schemas.microsoft.com/office/drawing/2014/main" id="{6FB44C78-AE3F-0721-E0A2-1D02E58D7E5B}"/>
              </a:ext>
            </a:extLst>
          </p:cNvPr>
          <p:cNvSpPr txBox="1"/>
          <p:nvPr/>
        </p:nvSpPr>
        <p:spPr>
          <a:xfrm>
            <a:off x="5029858" y="1145778"/>
            <a:ext cx="1889350" cy="584775"/>
          </a:xfrm>
          <a:prstGeom prst="rect">
            <a:avLst/>
          </a:prstGeom>
          <a:noFill/>
        </p:spPr>
        <p:txBody>
          <a:bodyPr wrap="square" rtlCol="0">
            <a:spAutoFit/>
          </a:bodyPr>
          <a:lstStyle/>
          <a:p>
            <a:pPr algn="ct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E.g. CVS, Walgreens</a:t>
            </a:r>
          </a:p>
        </p:txBody>
      </p:sp>
      <p:sp>
        <p:nvSpPr>
          <p:cNvPr id="11" name="CuadroTexto 395">
            <a:extLst>
              <a:ext uri="{FF2B5EF4-FFF2-40B4-BE49-F238E27FC236}">
                <a16:creationId xmlns:a16="http://schemas.microsoft.com/office/drawing/2014/main" id="{D7853981-24E8-6435-6462-BBA3A5F95163}"/>
              </a:ext>
            </a:extLst>
          </p:cNvPr>
          <p:cNvSpPr txBox="1"/>
          <p:nvPr/>
        </p:nvSpPr>
        <p:spPr>
          <a:xfrm>
            <a:off x="6579102" y="5258150"/>
            <a:ext cx="1889350" cy="1077218"/>
          </a:xfrm>
          <a:prstGeom prst="rect">
            <a:avLst/>
          </a:prstGeom>
          <a:noFill/>
        </p:spPr>
        <p:txBody>
          <a:bodyPr wrap="square" rtlCol="0">
            <a:spAutoFit/>
          </a:bodyPr>
          <a:lstStyle/>
          <a:p>
            <a:pPr algn="ct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E.g., </a:t>
            </a:r>
            <a:r>
              <a:rPr lang="en-US" sz="1600" b="1" err="1">
                <a:solidFill>
                  <a:schemeClr val="tx2"/>
                </a:solidFill>
                <a:latin typeface="Arial" panose="020B0604020202020204" pitchFamily="34" charset="0"/>
                <a:ea typeface="Lato Semibold" panose="020F0502020204030203" pitchFamily="34" charset="0"/>
                <a:cs typeface="Arial" panose="020B0604020202020204" pitchFamily="34" charset="0"/>
              </a:rPr>
              <a:t>GoodRX</a:t>
            </a: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 Marc Cuban </a:t>
            </a:r>
            <a:r>
              <a:rPr lang="en-US" sz="1600" b="1" err="1">
                <a:solidFill>
                  <a:schemeClr val="tx2"/>
                </a:solidFill>
                <a:latin typeface="Arial" panose="020B0604020202020204" pitchFamily="34" charset="0"/>
                <a:ea typeface="Lato Semibold" panose="020F0502020204030203" pitchFamily="34" charset="0"/>
                <a:cs typeface="Arial" panose="020B0604020202020204" pitchFamily="34" charset="0"/>
              </a:rPr>
              <a:t>CostPlus</a:t>
            </a: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 </a:t>
            </a:r>
            <a:r>
              <a:rPr lang="en-US" sz="1600" b="1" err="1">
                <a:solidFill>
                  <a:schemeClr val="tx2"/>
                </a:solidFill>
                <a:latin typeface="Arial" panose="020B0604020202020204" pitchFamily="34" charset="0"/>
                <a:ea typeface="Lato Semibold" panose="020F0502020204030203" pitchFamily="34" charset="0"/>
                <a:cs typeface="Arial" panose="020B0604020202020204" pitchFamily="34" charset="0"/>
              </a:rPr>
              <a:t>Civica</a:t>
            </a: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 RX</a:t>
            </a:r>
          </a:p>
        </p:txBody>
      </p:sp>
      <p:cxnSp>
        <p:nvCxnSpPr>
          <p:cNvPr id="13" name="Straight Connector 12">
            <a:extLst>
              <a:ext uri="{FF2B5EF4-FFF2-40B4-BE49-F238E27FC236}">
                <a16:creationId xmlns:a16="http://schemas.microsoft.com/office/drawing/2014/main" id="{72777DAE-2FCC-D46A-4B8D-3EFF740B422B}"/>
              </a:ext>
            </a:extLst>
          </p:cNvPr>
          <p:cNvCxnSpPr>
            <a:cxnSpLocks/>
          </p:cNvCxnSpPr>
          <p:nvPr/>
        </p:nvCxnSpPr>
        <p:spPr>
          <a:xfrm flipV="1">
            <a:off x="9051922" y="3629054"/>
            <a:ext cx="0" cy="385424"/>
          </a:xfrm>
          <a:prstGeom prst="line">
            <a:avLst/>
          </a:prstGeom>
          <a:ln w="38100">
            <a:solidFill>
              <a:schemeClr val="bg1">
                <a:lumMod val="8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4" name="CuadroTexto 395">
            <a:extLst>
              <a:ext uri="{FF2B5EF4-FFF2-40B4-BE49-F238E27FC236}">
                <a16:creationId xmlns:a16="http://schemas.microsoft.com/office/drawing/2014/main" id="{4B6E4012-6738-DC0D-B9CF-DE0E190E24B0}"/>
              </a:ext>
            </a:extLst>
          </p:cNvPr>
          <p:cNvSpPr txBox="1"/>
          <p:nvPr/>
        </p:nvSpPr>
        <p:spPr>
          <a:xfrm>
            <a:off x="8252625" y="2988871"/>
            <a:ext cx="1889350" cy="584775"/>
          </a:xfrm>
          <a:prstGeom prst="rect">
            <a:avLst/>
          </a:prstGeom>
          <a:noFill/>
        </p:spPr>
        <p:txBody>
          <a:bodyPr wrap="square" rtlCol="0">
            <a:spAutoFit/>
          </a:bodyPr>
          <a:lstStyle/>
          <a:p>
            <a:pPr algn="ctr"/>
            <a:r>
              <a:rPr lang="en-US" sz="1600" b="1">
                <a:solidFill>
                  <a:schemeClr val="tx2"/>
                </a:solidFill>
                <a:latin typeface="Arial" panose="020B0604020202020204" pitchFamily="34" charset="0"/>
                <a:ea typeface="Lato Semibold" panose="020F0502020204030203" pitchFamily="34" charset="0"/>
                <a:cs typeface="Arial" panose="020B0604020202020204" pitchFamily="34" charset="0"/>
              </a:rPr>
              <a:t>E.g., STAT Plus, Drug Channels</a:t>
            </a:r>
          </a:p>
        </p:txBody>
      </p:sp>
      <p:sp>
        <p:nvSpPr>
          <p:cNvPr id="4" name="AutoShape 11">
            <a:extLst>
              <a:ext uri="{FF2B5EF4-FFF2-40B4-BE49-F238E27FC236}">
                <a16:creationId xmlns:a16="http://schemas.microsoft.com/office/drawing/2014/main" id="{AFB5C2AA-87F7-B3CB-7D5F-506967E66BFE}"/>
              </a:ext>
            </a:extLst>
          </p:cNvPr>
          <p:cNvSpPr>
            <a:spLocks/>
          </p:cNvSpPr>
          <p:nvPr/>
        </p:nvSpPr>
        <p:spPr bwMode="auto">
          <a:xfrm flipV="1">
            <a:off x="4995209" y="3972250"/>
            <a:ext cx="1889354" cy="1700754"/>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7" y="1"/>
                </a:moveTo>
                <a:cubicBezTo>
                  <a:pt x="6253" y="-5"/>
                  <a:pt x="5853" y="101"/>
                  <a:pt x="5494" y="306"/>
                </a:cubicBezTo>
                <a:cubicBezTo>
                  <a:pt x="5116" y="522"/>
                  <a:pt x="4795" y="842"/>
                  <a:pt x="4561" y="1236"/>
                </a:cubicBezTo>
                <a:lnTo>
                  <a:pt x="259" y="9428"/>
                </a:lnTo>
                <a:cubicBezTo>
                  <a:pt x="96" y="9832"/>
                  <a:pt x="7" y="10271"/>
                  <a:pt x="1" y="10714"/>
                </a:cubicBezTo>
                <a:cubicBezTo>
                  <a:pt x="-6" y="11192"/>
                  <a:pt x="83" y="11666"/>
                  <a:pt x="259" y="12102"/>
                </a:cubicBezTo>
                <a:lnTo>
                  <a:pt x="4419" y="20185"/>
                </a:lnTo>
                <a:cubicBezTo>
                  <a:pt x="4638" y="20609"/>
                  <a:pt x="4953" y="20962"/>
                  <a:pt x="5334" y="21208"/>
                </a:cubicBezTo>
                <a:cubicBezTo>
                  <a:pt x="5698" y="21443"/>
                  <a:pt x="6110" y="21572"/>
                  <a:pt x="6531" y="21584"/>
                </a:cubicBezTo>
                <a:lnTo>
                  <a:pt x="14739" y="21584"/>
                </a:lnTo>
                <a:cubicBezTo>
                  <a:pt x="15238" y="21588"/>
                  <a:pt x="15730" y="21446"/>
                  <a:pt x="16164" y="21172"/>
                </a:cubicBezTo>
                <a:cubicBezTo>
                  <a:pt x="16546" y="20929"/>
                  <a:pt x="16872" y="20591"/>
                  <a:pt x="17115" y="20183"/>
                </a:cubicBezTo>
                <a:lnTo>
                  <a:pt x="21228" y="12302"/>
                </a:lnTo>
                <a:cubicBezTo>
                  <a:pt x="21468" y="11849"/>
                  <a:pt x="21594" y="11332"/>
                  <a:pt x="21593" y="10807"/>
                </a:cubicBezTo>
                <a:cubicBezTo>
                  <a:pt x="21593" y="10284"/>
                  <a:pt x="21467" y="9771"/>
                  <a:pt x="21228" y="9321"/>
                </a:cubicBezTo>
                <a:lnTo>
                  <a:pt x="17012" y="1260"/>
                </a:lnTo>
                <a:cubicBezTo>
                  <a:pt x="16793" y="867"/>
                  <a:pt x="16486" y="545"/>
                  <a:pt x="16120" y="324"/>
                </a:cubicBezTo>
                <a:cubicBezTo>
                  <a:pt x="15750" y="101"/>
                  <a:pt x="15333" y="-12"/>
                  <a:pt x="14912" y="1"/>
                </a:cubicBezTo>
                <a:lnTo>
                  <a:pt x="6657" y="1"/>
                </a:lnTo>
                <a:close/>
                <a:moveTo>
                  <a:pt x="7548" y="2327"/>
                </a:moveTo>
                <a:lnTo>
                  <a:pt x="14024" y="2327"/>
                </a:lnTo>
                <a:cubicBezTo>
                  <a:pt x="14354" y="2317"/>
                  <a:pt x="14681" y="2404"/>
                  <a:pt x="14972" y="2579"/>
                </a:cubicBezTo>
                <a:cubicBezTo>
                  <a:pt x="15259" y="2752"/>
                  <a:pt x="15501" y="3005"/>
                  <a:pt x="15673" y="3313"/>
                </a:cubicBezTo>
                <a:lnTo>
                  <a:pt x="18979" y="9638"/>
                </a:lnTo>
                <a:cubicBezTo>
                  <a:pt x="19166" y="9991"/>
                  <a:pt x="19266" y="10395"/>
                  <a:pt x="19266" y="10805"/>
                </a:cubicBezTo>
                <a:cubicBezTo>
                  <a:pt x="19267" y="11217"/>
                  <a:pt x="19167" y="11622"/>
                  <a:pt x="18979" y="11977"/>
                </a:cubicBezTo>
                <a:lnTo>
                  <a:pt x="15754" y="18159"/>
                </a:lnTo>
                <a:cubicBezTo>
                  <a:pt x="15563" y="18478"/>
                  <a:pt x="15307" y="18744"/>
                  <a:pt x="15007" y="18935"/>
                </a:cubicBezTo>
                <a:cubicBezTo>
                  <a:pt x="14666" y="19150"/>
                  <a:pt x="14281" y="19261"/>
                  <a:pt x="13889" y="19258"/>
                </a:cubicBezTo>
                <a:lnTo>
                  <a:pt x="7450" y="19258"/>
                </a:lnTo>
                <a:cubicBezTo>
                  <a:pt x="7120" y="19249"/>
                  <a:pt x="6797" y="19147"/>
                  <a:pt x="6511" y="18963"/>
                </a:cubicBezTo>
                <a:cubicBezTo>
                  <a:pt x="6213" y="18770"/>
                  <a:pt x="5964" y="18495"/>
                  <a:pt x="5792" y="18163"/>
                </a:cubicBezTo>
                <a:lnTo>
                  <a:pt x="2530" y="11819"/>
                </a:lnTo>
                <a:cubicBezTo>
                  <a:pt x="2391" y="11477"/>
                  <a:pt x="2323" y="11105"/>
                  <a:pt x="2328" y="10730"/>
                </a:cubicBezTo>
                <a:cubicBezTo>
                  <a:pt x="2333" y="10382"/>
                  <a:pt x="2402" y="10040"/>
                  <a:pt x="2530" y="9723"/>
                </a:cubicBezTo>
                <a:lnTo>
                  <a:pt x="5905" y="3295"/>
                </a:lnTo>
                <a:cubicBezTo>
                  <a:pt x="6089" y="2986"/>
                  <a:pt x="6340" y="2735"/>
                  <a:pt x="6637" y="2565"/>
                </a:cubicBezTo>
                <a:cubicBezTo>
                  <a:pt x="6918" y="2405"/>
                  <a:pt x="7232" y="2323"/>
                  <a:pt x="7548" y="2327"/>
                </a:cubicBezTo>
                <a:close/>
              </a:path>
            </a:pathLst>
          </a:custGeom>
          <a:solidFill>
            <a:schemeClr val="accent3"/>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20" name="AutoShape 13">
            <a:extLst>
              <a:ext uri="{FF2B5EF4-FFF2-40B4-BE49-F238E27FC236}">
                <a16:creationId xmlns:a16="http://schemas.microsoft.com/office/drawing/2014/main" id="{5F1AABA1-7B9D-A738-91CF-CED5528563FF}"/>
              </a:ext>
            </a:extLst>
          </p:cNvPr>
          <p:cNvSpPr>
            <a:spLocks/>
          </p:cNvSpPr>
          <p:nvPr/>
        </p:nvSpPr>
        <p:spPr bwMode="auto">
          <a:xfrm flipV="1">
            <a:off x="5347273" y="4289170"/>
            <a:ext cx="1185227" cy="1066915"/>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chemeClr val="accent3">
              <a:lumMod val="20000"/>
              <a:lumOff val="80000"/>
            </a:schemeClr>
          </a:solidFill>
          <a:ln>
            <a:noFill/>
          </a:ln>
          <a:effectLst/>
        </p:spPr>
        <p:txBody>
          <a:bodyPr lIns="25400" tIns="25400" rIns="25400" bIns="25400" anchor="ctr"/>
          <a:lstStyle/>
          <a:p>
            <a:endParaRPr lang="en-US" altLang="en-US" sz="1600">
              <a:latin typeface="Arial" panose="020B0604020202020204" pitchFamily="34" charset="0"/>
              <a:ea typeface="Helvetica Light" panose="020B0403020202020204" pitchFamily="34" charset="0"/>
              <a:cs typeface="Arial" panose="020B0604020202020204" pitchFamily="34" charset="0"/>
              <a:sym typeface="Helvetica Light" panose="020B0403020202020204" pitchFamily="34" charset="0"/>
            </a:endParaRPr>
          </a:p>
        </p:txBody>
      </p:sp>
      <p:sp>
        <p:nvSpPr>
          <p:cNvPr id="23" name="CuadroTexto 395">
            <a:extLst>
              <a:ext uri="{FF2B5EF4-FFF2-40B4-BE49-F238E27FC236}">
                <a16:creationId xmlns:a16="http://schemas.microsoft.com/office/drawing/2014/main" id="{2949AF64-3633-4F6D-F4DF-54E70DE3D030}"/>
              </a:ext>
            </a:extLst>
          </p:cNvPr>
          <p:cNvSpPr txBox="1"/>
          <p:nvPr/>
        </p:nvSpPr>
        <p:spPr>
          <a:xfrm>
            <a:off x="4869939" y="4603639"/>
            <a:ext cx="2116224" cy="338554"/>
          </a:xfrm>
          <a:prstGeom prst="rect">
            <a:avLst/>
          </a:prstGeom>
          <a:noFill/>
        </p:spPr>
        <p:txBody>
          <a:bodyPr wrap="square" rtlCol="0">
            <a:spAutoFit/>
          </a:bodyPr>
          <a:lstStyle/>
          <a:p>
            <a:pPr algn="ctr"/>
            <a:r>
              <a:rPr lang="en-US" sz="1600" b="1">
                <a:solidFill>
                  <a:schemeClr val="accent3"/>
                </a:solidFill>
                <a:latin typeface="Arial" panose="020B0604020202020204" pitchFamily="34" charset="0"/>
                <a:ea typeface="Lato Semibold" panose="020F0502020204030203" pitchFamily="34" charset="0"/>
                <a:cs typeface="Arial" panose="020B0604020202020204" pitchFamily="34" charset="0"/>
              </a:rPr>
              <a:t>Wholesalers</a:t>
            </a:r>
          </a:p>
        </p:txBody>
      </p:sp>
      <p:sp>
        <p:nvSpPr>
          <p:cNvPr id="28" name="CuadroTexto 395">
            <a:extLst>
              <a:ext uri="{FF2B5EF4-FFF2-40B4-BE49-F238E27FC236}">
                <a16:creationId xmlns:a16="http://schemas.microsoft.com/office/drawing/2014/main" id="{1888F4BB-4F70-D4A2-7BA4-BF8A70CF8D5C}"/>
              </a:ext>
            </a:extLst>
          </p:cNvPr>
          <p:cNvSpPr txBox="1"/>
          <p:nvPr/>
        </p:nvSpPr>
        <p:spPr>
          <a:xfrm>
            <a:off x="4983510" y="6020633"/>
            <a:ext cx="1889350" cy="738664"/>
          </a:xfrm>
          <a:prstGeom prst="rect">
            <a:avLst/>
          </a:prstGeom>
          <a:noFill/>
        </p:spPr>
        <p:txBody>
          <a:bodyPr wrap="square" rtlCol="0">
            <a:spAutoFit/>
          </a:bodyPr>
          <a:lstStyle/>
          <a:p>
            <a:pPr algn="ctr"/>
            <a:r>
              <a:rPr lang="en-US" sz="1400" b="1">
                <a:solidFill>
                  <a:schemeClr val="tx2"/>
                </a:solidFill>
                <a:latin typeface="Arial" panose="020B0604020202020204" pitchFamily="34" charset="0"/>
                <a:ea typeface="Lato Semibold" panose="020F0502020204030203" pitchFamily="34" charset="0"/>
                <a:cs typeface="Arial" panose="020B0604020202020204" pitchFamily="34" charset="0"/>
              </a:rPr>
              <a:t>Amerisource Bergan, McKesson, Cardinal Health</a:t>
            </a:r>
          </a:p>
        </p:txBody>
      </p:sp>
    </p:spTree>
    <p:extLst>
      <p:ext uri="{BB962C8B-B14F-4D97-AF65-F5344CB8AC3E}">
        <p14:creationId xmlns:p14="http://schemas.microsoft.com/office/powerpoint/2010/main" val="203882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59AB2462-BD9F-47A2-432D-F598F26B453B}"/>
              </a:ext>
            </a:extLst>
          </p:cNvPr>
          <p:cNvGrpSpPr/>
          <p:nvPr/>
        </p:nvGrpSpPr>
        <p:grpSpPr>
          <a:xfrm>
            <a:off x="893377" y="3204388"/>
            <a:ext cx="10810130" cy="2894023"/>
            <a:chOff x="1653359" y="2007758"/>
            <a:chExt cx="10810130" cy="2894023"/>
          </a:xfrm>
        </p:grpSpPr>
        <p:sp>
          <p:nvSpPr>
            <p:cNvPr id="56" name="Pentagon 55">
              <a:extLst>
                <a:ext uri="{FF2B5EF4-FFF2-40B4-BE49-F238E27FC236}">
                  <a16:creationId xmlns:a16="http://schemas.microsoft.com/office/drawing/2014/main" id="{FA50713C-BEB6-50FD-B707-674506CFDF01}"/>
                </a:ext>
              </a:extLst>
            </p:cNvPr>
            <p:cNvSpPr/>
            <p:nvPr/>
          </p:nvSpPr>
          <p:spPr>
            <a:xfrm>
              <a:off x="3193807" y="2007758"/>
              <a:ext cx="9269682" cy="72870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87FEB9F4-06ED-D4EA-A360-079E421F0D5E}"/>
                </a:ext>
              </a:extLst>
            </p:cNvPr>
            <p:cNvSpPr/>
            <p:nvPr/>
          </p:nvSpPr>
          <p:spPr>
            <a:xfrm>
              <a:off x="1670333" y="2007758"/>
              <a:ext cx="40043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61" name="Pentagon 60">
              <a:extLst>
                <a:ext uri="{FF2B5EF4-FFF2-40B4-BE49-F238E27FC236}">
                  <a16:creationId xmlns:a16="http://schemas.microsoft.com/office/drawing/2014/main" id="{5E884DCC-5767-9C9D-5DC4-E1129E1B0C81}"/>
                </a:ext>
              </a:extLst>
            </p:cNvPr>
            <p:cNvSpPr/>
            <p:nvPr/>
          </p:nvSpPr>
          <p:spPr>
            <a:xfrm>
              <a:off x="3193807" y="2731656"/>
              <a:ext cx="9269682" cy="7224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67DE027E-FD7C-0F74-1CF9-CA5D8075025B}"/>
                </a:ext>
              </a:extLst>
            </p:cNvPr>
            <p:cNvSpPr/>
            <p:nvPr/>
          </p:nvSpPr>
          <p:spPr>
            <a:xfrm>
              <a:off x="1670333" y="2722590"/>
              <a:ext cx="400430" cy="725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0" name="Pentagon 69">
              <a:extLst>
                <a:ext uri="{FF2B5EF4-FFF2-40B4-BE49-F238E27FC236}">
                  <a16:creationId xmlns:a16="http://schemas.microsoft.com/office/drawing/2014/main" id="{9AA6FFF0-0A1F-BE1A-B8EC-C95E3F84FAA8}"/>
                </a:ext>
              </a:extLst>
            </p:cNvPr>
            <p:cNvSpPr/>
            <p:nvPr/>
          </p:nvSpPr>
          <p:spPr>
            <a:xfrm>
              <a:off x="3193807" y="3447831"/>
              <a:ext cx="9269682" cy="72870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B28C09E6-D02F-62BF-9ECC-79559C6C739F}"/>
                </a:ext>
              </a:extLst>
            </p:cNvPr>
            <p:cNvSpPr/>
            <p:nvPr/>
          </p:nvSpPr>
          <p:spPr>
            <a:xfrm>
              <a:off x="1670333" y="3447831"/>
              <a:ext cx="40043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3" name="Pentagon 72">
              <a:extLst>
                <a:ext uri="{FF2B5EF4-FFF2-40B4-BE49-F238E27FC236}">
                  <a16:creationId xmlns:a16="http://schemas.microsoft.com/office/drawing/2014/main" id="{609094C4-B0D1-C60B-EEF0-4DB32DE24C8E}"/>
                </a:ext>
              </a:extLst>
            </p:cNvPr>
            <p:cNvSpPr/>
            <p:nvPr/>
          </p:nvSpPr>
          <p:spPr>
            <a:xfrm>
              <a:off x="3193807" y="4171749"/>
              <a:ext cx="9269682" cy="72245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B1EDC864-0323-B05A-CA82-AC0C29800D82}"/>
                </a:ext>
              </a:extLst>
            </p:cNvPr>
            <p:cNvSpPr/>
            <p:nvPr/>
          </p:nvSpPr>
          <p:spPr>
            <a:xfrm>
              <a:off x="1670333" y="4176539"/>
              <a:ext cx="400430" cy="725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86964BED-925F-4288-5F14-538539563C81}"/>
                </a:ext>
              </a:extLst>
            </p:cNvPr>
            <p:cNvSpPr/>
            <p:nvPr/>
          </p:nvSpPr>
          <p:spPr>
            <a:xfrm>
              <a:off x="1653359" y="2007758"/>
              <a:ext cx="1540450" cy="731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428D5C9C-D6D9-93C2-2F51-27B2E3F0023A}"/>
                </a:ext>
              </a:extLst>
            </p:cNvPr>
            <p:cNvSpPr/>
            <p:nvPr/>
          </p:nvSpPr>
          <p:spPr>
            <a:xfrm>
              <a:off x="1653359" y="2722590"/>
              <a:ext cx="1540450" cy="7252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09E1492E-4D4A-FE10-6AB8-C7F80A38F9BF}"/>
                </a:ext>
              </a:extLst>
            </p:cNvPr>
            <p:cNvSpPr/>
            <p:nvPr/>
          </p:nvSpPr>
          <p:spPr>
            <a:xfrm>
              <a:off x="1653359" y="3447831"/>
              <a:ext cx="1540450" cy="731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9198B56B-91B0-69FE-6D5A-833EBAB3BC78}"/>
                </a:ext>
              </a:extLst>
            </p:cNvPr>
            <p:cNvSpPr/>
            <p:nvPr/>
          </p:nvSpPr>
          <p:spPr>
            <a:xfrm>
              <a:off x="1653359" y="4176539"/>
              <a:ext cx="1540450" cy="7252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grpSp>
      <p:sp>
        <p:nvSpPr>
          <p:cNvPr id="11" name="Rounded Rectangle 10">
            <a:extLst>
              <a:ext uri="{FF2B5EF4-FFF2-40B4-BE49-F238E27FC236}">
                <a16:creationId xmlns:a16="http://schemas.microsoft.com/office/drawing/2014/main" id="{3CD372CA-DC95-C6CC-1B1B-DE076B73BA41}"/>
              </a:ext>
            </a:extLst>
          </p:cNvPr>
          <p:cNvSpPr/>
          <p:nvPr/>
        </p:nvSpPr>
        <p:spPr>
          <a:xfrm>
            <a:off x="781320" y="1344347"/>
            <a:ext cx="6727844" cy="1229333"/>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6BE4B8A-4659-E34C-A0CE-51A17F71E907}"/>
              </a:ext>
            </a:extLst>
          </p:cNvPr>
          <p:cNvSpPr/>
          <p:nvPr/>
        </p:nvSpPr>
        <p:spPr>
          <a:xfrm>
            <a:off x="694249" y="3238898"/>
            <a:ext cx="1950737" cy="584775"/>
          </a:xfrm>
          <a:prstGeom prst="rect">
            <a:avLst/>
          </a:prstGeom>
        </p:spPr>
        <p:txBody>
          <a:bodyPr wrap="square">
            <a:spAutoFit/>
          </a:bodyPr>
          <a:lstStyle/>
          <a:p>
            <a:pPr algn="ctr" defTabSz="914217"/>
            <a:r>
              <a:rPr lang="en-US" sz="1600" i="1">
                <a:solidFill>
                  <a:schemeClr val="tx2"/>
                </a:solidFill>
                <a:latin typeface="Arial" panose="020B0604020202020204" pitchFamily="34" charset="0"/>
                <a:ea typeface="Roboto Medium" panose="02000000000000000000" pitchFamily="2" charset="0"/>
                <a:cs typeface="Arial" panose="020B0604020202020204" pitchFamily="34" charset="0"/>
              </a:rPr>
              <a:t>Huge revenue streams</a:t>
            </a:r>
            <a:endParaRPr lang="en-US" sz="2400" i="1">
              <a:solidFill>
                <a:schemeClr val="tx2"/>
              </a:solidFill>
              <a:latin typeface="Arial" panose="020B0604020202020204" pitchFamily="34" charset="0"/>
              <a:ea typeface="Roboto Medium" panose="02000000000000000000" pitchFamily="2" charset="0"/>
              <a:cs typeface="Arial" panose="020B0604020202020204" pitchFamily="34" charset="0"/>
            </a:endParaRPr>
          </a:p>
        </p:txBody>
      </p:sp>
      <p:sp>
        <p:nvSpPr>
          <p:cNvPr id="64" name="TextBox 63">
            <a:extLst>
              <a:ext uri="{FF2B5EF4-FFF2-40B4-BE49-F238E27FC236}">
                <a16:creationId xmlns:a16="http://schemas.microsoft.com/office/drawing/2014/main" id="{E0313EF3-BEAF-9F4E-A8FA-F9C097F1371A}"/>
              </a:ext>
            </a:extLst>
          </p:cNvPr>
          <p:cNvSpPr txBox="1"/>
          <p:nvPr/>
        </p:nvSpPr>
        <p:spPr>
          <a:xfrm>
            <a:off x="2433826" y="3266961"/>
            <a:ext cx="9235763" cy="584775"/>
          </a:xfrm>
          <a:prstGeom prst="rect">
            <a:avLst/>
          </a:prstGeom>
          <a:noFill/>
        </p:spPr>
        <p:txBody>
          <a:bodyPr wrap="square" rtlCol="0">
            <a:spAutoFit/>
          </a:bodyPr>
          <a:lstStyle/>
          <a:p>
            <a:pPr defTabSz="914217"/>
            <a:r>
              <a:rPr lang="en-US" sz="1600" dirty="0">
                <a:solidFill>
                  <a:schemeClr val="bg1"/>
                </a:solidFill>
                <a:latin typeface="Arial" panose="020B0604020202020204" pitchFamily="34" charset="0"/>
                <a:ea typeface="Lato Light" panose="020F0502020204030203" pitchFamily="34" charset="0"/>
                <a:cs typeface="Arial" panose="020B0604020202020204" pitchFamily="34" charset="0"/>
              </a:rPr>
              <a:t>As of 2022, Pfizer was the largest pharmaceutical company in the world by revenue, at $100.3B; the top six all have annual revenues above $50B</a:t>
            </a:r>
          </a:p>
        </p:txBody>
      </p:sp>
      <p:sp>
        <p:nvSpPr>
          <p:cNvPr id="60" name="Rectangle 59">
            <a:extLst>
              <a:ext uri="{FF2B5EF4-FFF2-40B4-BE49-F238E27FC236}">
                <a16:creationId xmlns:a16="http://schemas.microsoft.com/office/drawing/2014/main" id="{AB259E70-3F4B-774F-84AC-2DB28CC17F2E}"/>
              </a:ext>
            </a:extLst>
          </p:cNvPr>
          <p:cNvSpPr/>
          <p:nvPr/>
        </p:nvSpPr>
        <p:spPr>
          <a:xfrm>
            <a:off x="753223" y="3976773"/>
            <a:ext cx="1832793" cy="584775"/>
          </a:xfrm>
          <a:prstGeom prst="rect">
            <a:avLst/>
          </a:prstGeom>
        </p:spPr>
        <p:txBody>
          <a:bodyPr wrap="square">
            <a:spAutoFit/>
          </a:bodyPr>
          <a:lstStyle/>
          <a:p>
            <a:pPr algn="ctr" defTabSz="914217"/>
            <a:r>
              <a:rPr lang="en-US" sz="1600" i="1">
                <a:solidFill>
                  <a:schemeClr val="tx2"/>
                </a:solidFill>
                <a:latin typeface="Arial" panose="020B0604020202020204" pitchFamily="34" charset="0"/>
                <a:ea typeface="Roboto Medium" panose="02000000000000000000" pitchFamily="2" charset="0"/>
                <a:cs typeface="Arial" panose="020B0604020202020204" pitchFamily="34" charset="0"/>
              </a:rPr>
              <a:t>Diversified business lines </a:t>
            </a:r>
          </a:p>
        </p:txBody>
      </p:sp>
      <p:sp>
        <p:nvSpPr>
          <p:cNvPr id="66" name="TextBox 65">
            <a:extLst>
              <a:ext uri="{FF2B5EF4-FFF2-40B4-BE49-F238E27FC236}">
                <a16:creationId xmlns:a16="http://schemas.microsoft.com/office/drawing/2014/main" id="{82A4667A-1AA2-C444-B7DF-CF585F74A8EF}"/>
              </a:ext>
            </a:extLst>
          </p:cNvPr>
          <p:cNvSpPr txBox="1"/>
          <p:nvPr/>
        </p:nvSpPr>
        <p:spPr>
          <a:xfrm>
            <a:off x="2433826" y="3983525"/>
            <a:ext cx="9235763" cy="584775"/>
          </a:xfrm>
          <a:prstGeom prst="rect">
            <a:avLst/>
          </a:prstGeom>
          <a:noFill/>
        </p:spPr>
        <p:txBody>
          <a:bodyPr wrap="square" rtlCol="0">
            <a:spAutoFit/>
          </a:bodyPr>
          <a:lstStyle/>
          <a:p>
            <a:pPr defTabSz="914217"/>
            <a:r>
              <a:rPr lang="en-US" sz="1600">
                <a:solidFill>
                  <a:schemeClr val="bg1"/>
                </a:solidFill>
                <a:latin typeface="Arial" panose="020B0604020202020204" pitchFamily="34" charset="0"/>
                <a:ea typeface="Lato Light" panose="020F0502020204030203" pitchFamily="34" charset="0"/>
                <a:cs typeface="Arial" panose="020B0604020202020204" pitchFamily="34" charset="0"/>
              </a:rPr>
              <a:t>Pfizer’s core product is prescription drugs and vaccines, but they also have other business lines such as OTC medications, medical devices, and even animal health products </a:t>
            </a:r>
          </a:p>
        </p:txBody>
      </p:sp>
      <p:sp>
        <p:nvSpPr>
          <p:cNvPr id="62" name="Rectangle 61">
            <a:extLst>
              <a:ext uri="{FF2B5EF4-FFF2-40B4-BE49-F238E27FC236}">
                <a16:creationId xmlns:a16="http://schemas.microsoft.com/office/drawing/2014/main" id="{95BEA43D-C8BB-E440-85EF-DCDC359C647C}"/>
              </a:ext>
            </a:extLst>
          </p:cNvPr>
          <p:cNvSpPr/>
          <p:nvPr/>
        </p:nvSpPr>
        <p:spPr>
          <a:xfrm>
            <a:off x="753222" y="4662393"/>
            <a:ext cx="1832793" cy="584775"/>
          </a:xfrm>
          <a:prstGeom prst="rect">
            <a:avLst/>
          </a:prstGeom>
        </p:spPr>
        <p:txBody>
          <a:bodyPr wrap="square">
            <a:spAutoFit/>
          </a:bodyPr>
          <a:lstStyle/>
          <a:p>
            <a:pPr algn="ctr" defTabSz="914217"/>
            <a:r>
              <a:rPr lang="en-US" sz="1600" i="1">
                <a:solidFill>
                  <a:schemeClr val="tx2"/>
                </a:solidFill>
                <a:latin typeface="Arial" panose="020B0604020202020204" pitchFamily="34" charset="0"/>
                <a:ea typeface="Roboto Medium" panose="02000000000000000000" pitchFamily="2" charset="0"/>
                <a:cs typeface="Arial" panose="020B0604020202020204" pitchFamily="34" charset="0"/>
              </a:rPr>
              <a:t>The “Wonder Drug” effect </a:t>
            </a:r>
            <a:endParaRPr lang="en-US" sz="2400" i="1">
              <a:solidFill>
                <a:schemeClr val="tx2"/>
              </a:solidFill>
              <a:latin typeface="Arial" panose="020B0604020202020204" pitchFamily="34" charset="0"/>
              <a:ea typeface="Roboto Medium" panose="02000000000000000000" pitchFamily="2" charset="0"/>
              <a:cs typeface="Arial" panose="020B0604020202020204" pitchFamily="34" charset="0"/>
            </a:endParaRPr>
          </a:p>
        </p:txBody>
      </p:sp>
      <p:sp>
        <p:nvSpPr>
          <p:cNvPr id="67" name="TextBox 66">
            <a:extLst>
              <a:ext uri="{FF2B5EF4-FFF2-40B4-BE49-F238E27FC236}">
                <a16:creationId xmlns:a16="http://schemas.microsoft.com/office/drawing/2014/main" id="{8C6CADAE-3087-A74D-AE8B-16D94DB41807}"/>
              </a:ext>
            </a:extLst>
          </p:cNvPr>
          <p:cNvSpPr txBox="1"/>
          <p:nvPr/>
        </p:nvSpPr>
        <p:spPr>
          <a:xfrm>
            <a:off x="2433827" y="4723764"/>
            <a:ext cx="9004952" cy="584775"/>
          </a:xfrm>
          <a:prstGeom prst="rect">
            <a:avLst/>
          </a:prstGeom>
          <a:noFill/>
        </p:spPr>
        <p:txBody>
          <a:bodyPr wrap="square" rtlCol="0">
            <a:spAutoFit/>
          </a:bodyPr>
          <a:lstStyle/>
          <a:p>
            <a:pPr defTabSz="914217"/>
            <a:r>
              <a:rPr lang="en-US" sz="1600">
                <a:solidFill>
                  <a:schemeClr val="bg1"/>
                </a:solidFill>
                <a:latin typeface="Arial" panose="020B0604020202020204" pitchFamily="34" charset="0"/>
                <a:ea typeface="Lato Light" panose="020F0502020204030203" pitchFamily="34" charset="0"/>
                <a:cs typeface="Arial" panose="020B0604020202020204" pitchFamily="34" charset="0"/>
              </a:rPr>
              <a:t>Pfizer leads the world in Covid vaccines and treatments; while revenue and share price spiked in the short-term, waning demand has hampered its ability to meet performance goals   </a:t>
            </a:r>
          </a:p>
        </p:txBody>
      </p:sp>
      <p:sp>
        <p:nvSpPr>
          <p:cNvPr id="63" name="Rectangle 62">
            <a:extLst>
              <a:ext uri="{FF2B5EF4-FFF2-40B4-BE49-F238E27FC236}">
                <a16:creationId xmlns:a16="http://schemas.microsoft.com/office/drawing/2014/main" id="{5E605E19-C891-0A44-A303-FDDC234C1A1C}"/>
              </a:ext>
            </a:extLst>
          </p:cNvPr>
          <p:cNvSpPr/>
          <p:nvPr/>
        </p:nvSpPr>
        <p:spPr>
          <a:xfrm>
            <a:off x="753222" y="5394087"/>
            <a:ext cx="1832793" cy="584775"/>
          </a:xfrm>
          <a:prstGeom prst="rect">
            <a:avLst/>
          </a:prstGeom>
        </p:spPr>
        <p:txBody>
          <a:bodyPr wrap="square">
            <a:spAutoFit/>
          </a:bodyPr>
          <a:lstStyle/>
          <a:p>
            <a:pPr algn="ctr" defTabSz="914217"/>
            <a:r>
              <a:rPr lang="en-US" sz="1600" i="1">
                <a:solidFill>
                  <a:schemeClr val="tx2"/>
                </a:solidFill>
                <a:latin typeface="Arial" panose="020B0604020202020204" pitchFamily="34" charset="0"/>
                <a:ea typeface="Roboto Medium" panose="02000000000000000000" pitchFamily="2" charset="0"/>
                <a:cs typeface="Arial" panose="020B0604020202020204" pitchFamily="34" charset="0"/>
              </a:rPr>
              <a:t>Acquisition and oversight </a:t>
            </a:r>
            <a:endParaRPr lang="en-US" sz="2400" i="1">
              <a:solidFill>
                <a:schemeClr val="tx2"/>
              </a:solidFill>
              <a:latin typeface="Arial" panose="020B0604020202020204" pitchFamily="34" charset="0"/>
              <a:ea typeface="Roboto Medium" panose="02000000000000000000" pitchFamily="2" charset="0"/>
              <a:cs typeface="Arial" panose="020B0604020202020204" pitchFamily="34" charset="0"/>
            </a:endParaRPr>
          </a:p>
        </p:txBody>
      </p:sp>
      <p:sp>
        <p:nvSpPr>
          <p:cNvPr id="68" name="TextBox 67">
            <a:extLst>
              <a:ext uri="{FF2B5EF4-FFF2-40B4-BE49-F238E27FC236}">
                <a16:creationId xmlns:a16="http://schemas.microsoft.com/office/drawing/2014/main" id="{A5DA117F-64E1-7A49-BAC8-596683CC41BA}"/>
              </a:ext>
            </a:extLst>
          </p:cNvPr>
          <p:cNvSpPr txBox="1"/>
          <p:nvPr/>
        </p:nvSpPr>
        <p:spPr>
          <a:xfrm>
            <a:off x="2450800" y="5434540"/>
            <a:ext cx="9235763" cy="584775"/>
          </a:xfrm>
          <a:prstGeom prst="rect">
            <a:avLst/>
          </a:prstGeom>
          <a:noFill/>
        </p:spPr>
        <p:txBody>
          <a:bodyPr wrap="square" rtlCol="0">
            <a:spAutoFit/>
          </a:bodyPr>
          <a:lstStyle/>
          <a:p>
            <a:pPr defTabSz="914217"/>
            <a:r>
              <a:rPr lang="en-US" sz="1600" dirty="0">
                <a:latin typeface="Arial" panose="020B0604020202020204" pitchFamily="34" charset="0"/>
                <a:ea typeface="Lato Light" panose="020F0502020204030203" pitchFamily="34" charset="0"/>
                <a:cs typeface="Arial" panose="020B0604020202020204" pitchFamily="34" charset="0"/>
              </a:rPr>
              <a:t>Last year Pfizer acquired four smaller life sciences firms, however a much larger proposed deal to purchase </a:t>
            </a:r>
            <a:r>
              <a:rPr lang="en-US" sz="1600" dirty="0" err="1">
                <a:latin typeface="Arial" panose="020B0604020202020204" pitchFamily="34" charset="0"/>
                <a:ea typeface="Lato Light" panose="020F0502020204030203" pitchFamily="34" charset="0"/>
                <a:cs typeface="Arial" panose="020B0604020202020204" pitchFamily="34" charset="0"/>
              </a:rPr>
              <a:t>Seagen</a:t>
            </a:r>
            <a:r>
              <a:rPr lang="en-US" sz="1600" dirty="0">
                <a:latin typeface="Arial" panose="020B0604020202020204" pitchFamily="34" charset="0"/>
                <a:ea typeface="Lato Light" panose="020F0502020204030203" pitchFamily="34" charset="0"/>
                <a:cs typeface="Arial" panose="020B0604020202020204" pitchFamily="34" charset="0"/>
              </a:rPr>
              <a:t> Inc. is under review by the FTC</a:t>
            </a:r>
          </a:p>
        </p:txBody>
      </p:sp>
      <p:sp>
        <p:nvSpPr>
          <p:cNvPr id="3" name="Title 2">
            <a:extLst>
              <a:ext uri="{FF2B5EF4-FFF2-40B4-BE49-F238E27FC236}">
                <a16:creationId xmlns:a16="http://schemas.microsoft.com/office/drawing/2014/main" id="{552F88F2-ACB2-38DE-FB8E-35FD7FB1CAE5}"/>
              </a:ext>
            </a:extLst>
          </p:cNvPr>
          <p:cNvSpPr>
            <a:spLocks noGrp="1"/>
          </p:cNvSpPr>
          <p:nvPr>
            <p:ph type="title"/>
          </p:nvPr>
        </p:nvSpPr>
        <p:spPr/>
        <p:txBody>
          <a:bodyPr/>
          <a:lstStyle/>
          <a:p>
            <a:r>
              <a:rPr lang="en-US"/>
              <a:t>Example of market </a:t>
            </a:r>
            <a:r>
              <a:rPr lang="en-US" err="1"/>
              <a:t>megafuana</a:t>
            </a:r>
            <a:r>
              <a:rPr lang="en-US"/>
              <a:t>:</a:t>
            </a:r>
          </a:p>
        </p:txBody>
      </p:sp>
      <p:sp>
        <p:nvSpPr>
          <p:cNvPr id="2" name="TextBox 1">
            <a:extLst>
              <a:ext uri="{FF2B5EF4-FFF2-40B4-BE49-F238E27FC236}">
                <a16:creationId xmlns:a16="http://schemas.microsoft.com/office/drawing/2014/main" id="{B38CA219-661E-4F92-087C-5F925E9D22A8}"/>
              </a:ext>
            </a:extLst>
          </p:cNvPr>
          <p:cNvSpPr txBox="1"/>
          <p:nvPr/>
        </p:nvSpPr>
        <p:spPr>
          <a:xfrm>
            <a:off x="644741" y="2646076"/>
            <a:ext cx="2049756" cy="584775"/>
          </a:xfrm>
          <a:prstGeom prst="rect">
            <a:avLst/>
          </a:prstGeom>
          <a:noFill/>
        </p:spPr>
        <p:txBody>
          <a:bodyPr wrap="square" rtlCol="0">
            <a:spAutoFit/>
          </a:bodyPr>
          <a:lstStyle/>
          <a:p>
            <a:pPr algn="ctr"/>
            <a:r>
              <a:rPr lang="en-US" sz="1600" b="1">
                <a:solidFill>
                  <a:schemeClr val="accent2"/>
                </a:solidFill>
              </a:rPr>
              <a:t>Unifying characteristics </a:t>
            </a:r>
          </a:p>
        </p:txBody>
      </p:sp>
      <p:sp>
        <p:nvSpPr>
          <p:cNvPr id="4" name="TextBox 3">
            <a:extLst>
              <a:ext uri="{FF2B5EF4-FFF2-40B4-BE49-F238E27FC236}">
                <a16:creationId xmlns:a16="http://schemas.microsoft.com/office/drawing/2014/main" id="{4B22C561-F37F-DAC6-C437-9F065AC06988}"/>
              </a:ext>
            </a:extLst>
          </p:cNvPr>
          <p:cNvSpPr txBox="1"/>
          <p:nvPr/>
        </p:nvSpPr>
        <p:spPr>
          <a:xfrm>
            <a:off x="927521" y="1421621"/>
            <a:ext cx="8992334" cy="1077218"/>
          </a:xfrm>
          <a:prstGeom prst="rect">
            <a:avLst/>
          </a:prstGeom>
          <a:noFill/>
        </p:spPr>
        <p:txBody>
          <a:bodyPr wrap="square" rtlCol="0">
            <a:spAutoFit/>
          </a:bodyPr>
          <a:lstStyle/>
          <a:p>
            <a:r>
              <a:rPr lang="en-US" sz="1600" b="1">
                <a:solidFill>
                  <a:schemeClr val="tx2"/>
                </a:solidFill>
              </a:rPr>
              <a:t>Pfizer </a:t>
            </a:r>
            <a:r>
              <a:rPr lang="en-US" sz="1600" b="1" err="1">
                <a:solidFill>
                  <a:schemeClr val="tx2"/>
                </a:solidFill>
              </a:rPr>
              <a:t>Pfacts</a:t>
            </a:r>
            <a:endParaRPr lang="en-US" sz="1600" b="1">
              <a:solidFill>
                <a:schemeClr val="tx2"/>
              </a:solidFill>
            </a:endParaRPr>
          </a:p>
          <a:p>
            <a:pPr marL="114300" indent="-114300">
              <a:buFont typeface="Arial" panose="020B0604020202020204" pitchFamily="34" charset="0"/>
              <a:buChar char="•"/>
            </a:pPr>
            <a:r>
              <a:rPr lang="en-US" sz="1600">
                <a:solidFill>
                  <a:schemeClr val="tx2"/>
                </a:solidFill>
              </a:rPr>
              <a:t>Founded in 1849 in New York City, where headquarters remain today </a:t>
            </a:r>
          </a:p>
          <a:p>
            <a:pPr marL="114300" indent="-114300">
              <a:buFont typeface="Arial" panose="020B0604020202020204" pitchFamily="34" charset="0"/>
              <a:buChar char="•"/>
            </a:pPr>
            <a:r>
              <a:rPr lang="en-US" sz="1600">
                <a:solidFill>
                  <a:schemeClr val="tx2"/>
                </a:solidFill>
              </a:rPr>
              <a:t>Employs 83,000 people across the globe  </a:t>
            </a:r>
          </a:p>
          <a:p>
            <a:pPr marL="114300" indent="-114300">
              <a:buFont typeface="Arial" panose="020B0604020202020204" pitchFamily="34" charset="0"/>
              <a:buChar char="•"/>
            </a:pPr>
            <a:r>
              <a:rPr lang="en-US" sz="1600">
                <a:solidFill>
                  <a:schemeClr val="tx2"/>
                </a:solidFill>
              </a:rPr>
              <a:t>Sells products in 101 countries and operates 36 manufacturing sites </a:t>
            </a:r>
          </a:p>
        </p:txBody>
      </p:sp>
      <p:sp>
        <p:nvSpPr>
          <p:cNvPr id="9" name="TextBox 8">
            <a:extLst>
              <a:ext uri="{FF2B5EF4-FFF2-40B4-BE49-F238E27FC236}">
                <a16:creationId xmlns:a16="http://schemas.microsoft.com/office/drawing/2014/main" id="{A9217921-983E-928D-10CE-5D3A19979E7F}"/>
              </a:ext>
            </a:extLst>
          </p:cNvPr>
          <p:cNvSpPr txBox="1"/>
          <p:nvPr/>
        </p:nvSpPr>
        <p:spPr>
          <a:xfrm>
            <a:off x="2451735" y="2892667"/>
            <a:ext cx="2274825" cy="338554"/>
          </a:xfrm>
          <a:prstGeom prst="rect">
            <a:avLst/>
          </a:prstGeom>
          <a:noFill/>
        </p:spPr>
        <p:txBody>
          <a:bodyPr wrap="square" rtlCol="0">
            <a:spAutoFit/>
          </a:bodyPr>
          <a:lstStyle/>
          <a:p>
            <a:r>
              <a:rPr lang="en-US" sz="1600" b="1">
                <a:solidFill>
                  <a:schemeClr val="accent2"/>
                </a:solidFill>
              </a:rPr>
              <a:t>Pfizer specifics </a:t>
            </a:r>
          </a:p>
        </p:txBody>
      </p:sp>
      <p:sp>
        <p:nvSpPr>
          <p:cNvPr id="14" name="TextBox 13">
            <a:extLst>
              <a:ext uri="{FF2B5EF4-FFF2-40B4-BE49-F238E27FC236}">
                <a16:creationId xmlns:a16="http://schemas.microsoft.com/office/drawing/2014/main" id="{B26BAB4E-960D-939F-D986-79DED23E97B3}"/>
              </a:ext>
            </a:extLst>
          </p:cNvPr>
          <p:cNvSpPr txBox="1"/>
          <p:nvPr/>
        </p:nvSpPr>
        <p:spPr>
          <a:xfrm>
            <a:off x="7818721" y="1689606"/>
            <a:ext cx="3884786" cy="584775"/>
          </a:xfrm>
          <a:prstGeom prst="rect">
            <a:avLst/>
          </a:prstGeom>
          <a:noFill/>
        </p:spPr>
        <p:txBody>
          <a:bodyPr wrap="square" rtlCol="0">
            <a:spAutoFit/>
          </a:bodyPr>
          <a:lstStyle/>
          <a:p>
            <a:r>
              <a:rPr lang="en-US" sz="1600" b="1">
                <a:solidFill>
                  <a:schemeClr val="tx2"/>
                </a:solidFill>
              </a:rPr>
              <a:t>See also: </a:t>
            </a:r>
            <a:r>
              <a:rPr lang="en-US" sz="1600">
                <a:solidFill>
                  <a:schemeClr val="tx2"/>
                </a:solidFill>
              </a:rPr>
              <a:t>Johnson &amp; Johnson, Roche, Merck &amp; Co., AbbVie, Novartis </a:t>
            </a:r>
          </a:p>
        </p:txBody>
      </p:sp>
      <p:pic>
        <p:nvPicPr>
          <p:cNvPr id="3076" name="Picture 4">
            <a:extLst>
              <a:ext uri="{FF2B5EF4-FFF2-40B4-BE49-F238E27FC236}">
                <a16:creationId xmlns:a16="http://schemas.microsoft.com/office/drawing/2014/main" id="{6CFA98CF-40A4-1909-A42D-A350626F8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164" y="293031"/>
            <a:ext cx="1869080" cy="110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897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439B8355-DCAB-4F96-47C3-199A36B2DA0B}"/>
              </a:ext>
            </a:extLst>
          </p:cNvPr>
          <p:cNvSpPr/>
          <p:nvPr/>
        </p:nvSpPr>
        <p:spPr>
          <a:xfrm>
            <a:off x="4673124" y="1475271"/>
            <a:ext cx="914400" cy="9144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
            <a:extLst>
              <a:ext uri="{FF2B5EF4-FFF2-40B4-BE49-F238E27FC236}">
                <a16:creationId xmlns:a16="http://schemas.microsoft.com/office/drawing/2014/main" id="{CBA02708-E3F0-7442-AC74-F3BA16FA6A39}"/>
              </a:ext>
            </a:extLst>
          </p:cNvPr>
          <p:cNvSpPr>
            <a:spLocks noChangeArrowheads="1"/>
          </p:cNvSpPr>
          <p:nvPr/>
        </p:nvSpPr>
        <p:spPr bwMode="auto">
          <a:xfrm>
            <a:off x="10467448" y="11255360"/>
            <a:ext cx="362868" cy="447986"/>
          </a:xfrm>
          <a:custGeom>
            <a:avLst/>
            <a:gdLst>
              <a:gd name="T0" fmla="*/ 174 w 358"/>
              <a:gd name="T1" fmla="*/ 0 h 442"/>
              <a:gd name="T2" fmla="*/ 357 w 358"/>
              <a:gd name="T3" fmla="*/ 441 h 442"/>
              <a:gd name="T4" fmla="*/ 174 w 358"/>
              <a:gd name="T5" fmla="*/ 341 h 442"/>
              <a:gd name="T6" fmla="*/ 0 w 358"/>
              <a:gd name="T7" fmla="*/ 441 h 442"/>
              <a:gd name="T8" fmla="*/ 174 w 358"/>
              <a:gd name="T9" fmla="*/ 0 h 442"/>
            </a:gdLst>
            <a:ahLst/>
            <a:cxnLst>
              <a:cxn ang="0">
                <a:pos x="T0" y="T1"/>
              </a:cxn>
              <a:cxn ang="0">
                <a:pos x="T2" y="T3"/>
              </a:cxn>
              <a:cxn ang="0">
                <a:pos x="T4" y="T5"/>
              </a:cxn>
              <a:cxn ang="0">
                <a:pos x="T6" y="T7"/>
              </a:cxn>
              <a:cxn ang="0">
                <a:pos x="T8" y="T9"/>
              </a:cxn>
            </a:cxnLst>
            <a:rect l="0" t="0" r="r" b="b"/>
            <a:pathLst>
              <a:path w="358" h="442">
                <a:moveTo>
                  <a:pt x="174" y="0"/>
                </a:moveTo>
                <a:lnTo>
                  <a:pt x="357" y="441"/>
                </a:lnTo>
                <a:lnTo>
                  <a:pt x="174" y="341"/>
                </a:lnTo>
                <a:lnTo>
                  <a:pt x="0" y="441"/>
                </a:lnTo>
                <a:lnTo>
                  <a:pt x="174" y="0"/>
                </a:lnTo>
              </a:path>
            </a:pathLst>
          </a:custGeom>
          <a:solidFill>
            <a:schemeClr val="tx1">
              <a:lumMod val="20000"/>
              <a:lumOff val="80000"/>
            </a:schemeClr>
          </a:solidFill>
          <a:ln>
            <a:noFill/>
          </a:ln>
          <a:effectLst/>
        </p:spPr>
        <p:txBody>
          <a:bodyPr wrap="none" anchor="ctr"/>
          <a:lstStyle/>
          <a:p>
            <a:endParaRPr lang="en-US" sz="900"/>
          </a:p>
        </p:txBody>
      </p:sp>
      <p:sp>
        <p:nvSpPr>
          <p:cNvPr id="4" name="Title 3">
            <a:extLst>
              <a:ext uri="{FF2B5EF4-FFF2-40B4-BE49-F238E27FC236}">
                <a16:creationId xmlns:a16="http://schemas.microsoft.com/office/drawing/2014/main" id="{0A3E0754-7770-1A13-B086-702AC70AC266}"/>
              </a:ext>
            </a:extLst>
          </p:cNvPr>
          <p:cNvSpPr>
            <a:spLocks noGrp="1"/>
          </p:cNvSpPr>
          <p:nvPr>
            <p:ph type="title"/>
          </p:nvPr>
        </p:nvSpPr>
        <p:spPr/>
        <p:txBody>
          <a:bodyPr>
            <a:normAutofit/>
          </a:bodyPr>
          <a:lstStyle/>
          <a:p>
            <a:r>
              <a:rPr lang="en-US" dirty="0"/>
              <a:t>An example of a (once) rockstar start-up</a:t>
            </a:r>
          </a:p>
        </p:txBody>
      </p:sp>
      <p:sp>
        <p:nvSpPr>
          <p:cNvPr id="23" name="Freeform: Shape 8391">
            <a:extLst>
              <a:ext uri="{FF2B5EF4-FFF2-40B4-BE49-F238E27FC236}">
                <a16:creationId xmlns:a16="http://schemas.microsoft.com/office/drawing/2014/main" id="{BD1DB291-08B7-444A-8E02-B28A5D96E3EC}"/>
              </a:ext>
            </a:extLst>
          </p:cNvPr>
          <p:cNvSpPr/>
          <p:nvPr/>
        </p:nvSpPr>
        <p:spPr>
          <a:xfrm>
            <a:off x="5869138" y="1819333"/>
            <a:ext cx="5435861" cy="3465089"/>
          </a:xfrm>
          <a:custGeom>
            <a:avLst/>
            <a:gdLst/>
            <a:ahLst/>
            <a:cxnLst>
              <a:cxn ang="3cd4">
                <a:pos x="hc" y="t"/>
              </a:cxn>
              <a:cxn ang="cd2">
                <a:pos x="l" y="vc"/>
              </a:cxn>
              <a:cxn ang="cd4">
                <a:pos x="hc" y="b"/>
              </a:cxn>
              <a:cxn ang="0">
                <a:pos x="r" y="vc"/>
              </a:cxn>
            </a:cxnLst>
            <a:rect l="l" t="t" r="r" b="b"/>
            <a:pathLst>
              <a:path w="1245" h="1244">
                <a:moveTo>
                  <a:pt x="0" y="0"/>
                </a:moveTo>
                <a:lnTo>
                  <a:pt x="0" y="0"/>
                </a:lnTo>
                <a:lnTo>
                  <a:pt x="0" y="1244"/>
                </a:lnTo>
                <a:lnTo>
                  <a:pt x="1245" y="1244"/>
                </a:lnTo>
                <a:lnTo>
                  <a:pt x="1245" y="1244"/>
                </a:lnTo>
                <a:lnTo>
                  <a:pt x="1245" y="0"/>
                </a:lnTo>
                <a:close/>
              </a:path>
            </a:pathLst>
          </a:custGeom>
          <a:solidFill>
            <a:schemeClr val="bg1">
              <a:lumMod val="50000"/>
              <a:alpha val="10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65" name="CuadroTexto 395">
            <a:extLst>
              <a:ext uri="{FF2B5EF4-FFF2-40B4-BE49-F238E27FC236}">
                <a16:creationId xmlns:a16="http://schemas.microsoft.com/office/drawing/2014/main" id="{53393141-1D2A-1F4C-9904-46FB551CE597}"/>
              </a:ext>
            </a:extLst>
          </p:cNvPr>
          <p:cNvSpPr txBox="1"/>
          <p:nvPr/>
        </p:nvSpPr>
        <p:spPr>
          <a:xfrm>
            <a:off x="6007795" y="1879291"/>
            <a:ext cx="1681802" cy="369332"/>
          </a:xfrm>
          <a:prstGeom prst="rect">
            <a:avLst/>
          </a:prstGeom>
          <a:noFill/>
        </p:spPr>
        <p:txBody>
          <a:bodyPr wrap="square" rtlCol="0">
            <a:spAutoFit/>
          </a:bodyPr>
          <a:lstStyle/>
          <a:p>
            <a:r>
              <a:rPr lang="en-US" b="1">
                <a:solidFill>
                  <a:schemeClr val="tx2"/>
                </a:solidFill>
                <a:latin typeface="Arial" panose="020B0604020202020204" pitchFamily="34" charset="0"/>
                <a:ea typeface="Roboto Medium" panose="02000000000000000000" pitchFamily="2" charset="0"/>
                <a:cs typeface="Arial" panose="020B0604020202020204" pitchFamily="34" charset="0"/>
              </a:rPr>
              <a:t>Challenges   </a:t>
            </a:r>
          </a:p>
        </p:txBody>
      </p:sp>
      <p:sp>
        <p:nvSpPr>
          <p:cNvPr id="36" name="TextBox 35">
            <a:extLst>
              <a:ext uri="{FF2B5EF4-FFF2-40B4-BE49-F238E27FC236}">
                <a16:creationId xmlns:a16="http://schemas.microsoft.com/office/drawing/2014/main" id="{CA314C8C-8415-D9A5-F7A7-2453E0E45269}"/>
              </a:ext>
            </a:extLst>
          </p:cNvPr>
          <p:cNvSpPr txBox="1"/>
          <p:nvPr/>
        </p:nvSpPr>
        <p:spPr>
          <a:xfrm>
            <a:off x="5799324" y="5594929"/>
            <a:ext cx="5822954" cy="338554"/>
          </a:xfrm>
          <a:prstGeom prst="rect">
            <a:avLst/>
          </a:prstGeom>
          <a:noFill/>
        </p:spPr>
        <p:txBody>
          <a:bodyPr wrap="square" rtlCol="0">
            <a:spAutoFit/>
          </a:bodyPr>
          <a:lstStyle/>
          <a:p>
            <a:pPr algn="ctr"/>
            <a:r>
              <a:rPr lang="en-US" sz="1600" i="1">
                <a:solidFill>
                  <a:schemeClr val="tx2"/>
                </a:solidFill>
              </a:rPr>
              <a:t>…but that does not mean its easy to get  </a:t>
            </a:r>
          </a:p>
        </p:txBody>
      </p:sp>
      <p:sp>
        <p:nvSpPr>
          <p:cNvPr id="27" name="Freeform: Shape 8541">
            <a:extLst>
              <a:ext uri="{FF2B5EF4-FFF2-40B4-BE49-F238E27FC236}">
                <a16:creationId xmlns:a16="http://schemas.microsoft.com/office/drawing/2014/main" id="{F2C28A0D-3694-0A40-BAB1-D1DC234BDE32}"/>
              </a:ext>
            </a:extLst>
          </p:cNvPr>
          <p:cNvSpPr/>
          <p:nvPr/>
        </p:nvSpPr>
        <p:spPr>
          <a:xfrm>
            <a:off x="827399" y="1855547"/>
            <a:ext cx="4448154" cy="3467885"/>
          </a:xfrm>
          <a:custGeom>
            <a:avLst/>
            <a:gdLst/>
            <a:ahLst/>
            <a:cxnLst>
              <a:cxn ang="3cd4">
                <a:pos x="hc" y="t"/>
              </a:cxn>
              <a:cxn ang="cd2">
                <a:pos x="l" y="vc"/>
              </a:cxn>
              <a:cxn ang="cd4">
                <a:pos x="hc" y="b"/>
              </a:cxn>
              <a:cxn ang="0">
                <a:pos x="r" y="vc"/>
              </a:cxn>
            </a:cxnLst>
            <a:rect l="l" t="t" r="r" b="b"/>
            <a:pathLst>
              <a:path w="1244" h="1245">
                <a:moveTo>
                  <a:pt x="0" y="0"/>
                </a:moveTo>
                <a:lnTo>
                  <a:pt x="0" y="0"/>
                </a:lnTo>
                <a:lnTo>
                  <a:pt x="0" y="1245"/>
                </a:lnTo>
                <a:lnTo>
                  <a:pt x="1244" y="1245"/>
                </a:lnTo>
                <a:lnTo>
                  <a:pt x="1244" y="1245"/>
                </a:lnTo>
                <a:lnTo>
                  <a:pt x="1244" y="0"/>
                </a:lnTo>
                <a:close/>
              </a:path>
            </a:pathLst>
          </a:custGeom>
          <a:solidFill>
            <a:schemeClr val="bg1">
              <a:lumMod val="50000"/>
              <a:alpha val="10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8" name="Freeform: Shape 8542">
            <a:extLst>
              <a:ext uri="{FF2B5EF4-FFF2-40B4-BE49-F238E27FC236}">
                <a16:creationId xmlns:a16="http://schemas.microsoft.com/office/drawing/2014/main" id="{E526AE43-877E-6C47-A045-B80CBFFAA441}"/>
              </a:ext>
            </a:extLst>
          </p:cNvPr>
          <p:cNvSpPr/>
          <p:nvPr/>
        </p:nvSpPr>
        <p:spPr>
          <a:xfrm>
            <a:off x="835648" y="5307481"/>
            <a:ext cx="4439905" cy="136962"/>
          </a:xfrm>
          <a:custGeom>
            <a:avLst/>
            <a:gdLst/>
            <a:ahLst/>
            <a:cxnLst>
              <a:cxn ang="3cd4">
                <a:pos x="hc" y="t"/>
              </a:cxn>
              <a:cxn ang="cd2">
                <a:pos x="l" y="vc"/>
              </a:cxn>
              <a:cxn ang="cd4">
                <a:pos x="hc" y="b"/>
              </a:cxn>
              <a:cxn ang="0">
                <a:pos x="r" y="vc"/>
              </a:cxn>
            </a:cxnLst>
            <a:rect l="l" t="t" r="r" b="b"/>
            <a:pathLst>
              <a:path w="1244" h="138">
                <a:moveTo>
                  <a:pt x="0" y="0"/>
                </a:moveTo>
                <a:lnTo>
                  <a:pt x="0" y="0"/>
                </a:lnTo>
                <a:lnTo>
                  <a:pt x="0" y="138"/>
                </a:lnTo>
                <a:lnTo>
                  <a:pt x="1244" y="138"/>
                </a:lnTo>
                <a:lnTo>
                  <a:pt x="1244" y="0"/>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64" name="CuadroTexto 395">
            <a:extLst>
              <a:ext uri="{FF2B5EF4-FFF2-40B4-BE49-F238E27FC236}">
                <a16:creationId xmlns:a16="http://schemas.microsoft.com/office/drawing/2014/main" id="{C5ECDE37-3D06-A040-A577-CD3497B92A55}"/>
              </a:ext>
            </a:extLst>
          </p:cNvPr>
          <p:cNvSpPr txBox="1"/>
          <p:nvPr/>
        </p:nvSpPr>
        <p:spPr>
          <a:xfrm>
            <a:off x="909179" y="1976558"/>
            <a:ext cx="1441341" cy="369332"/>
          </a:xfrm>
          <a:prstGeom prst="rect">
            <a:avLst/>
          </a:prstGeom>
          <a:noFill/>
        </p:spPr>
        <p:txBody>
          <a:bodyPr wrap="square" rtlCol="0">
            <a:spAutoFit/>
          </a:bodyPr>
          <a:lstStyle/>
          <a:p>
            <a:r>
              <a:rPr lang="en-US" b="1">
                <a:solidFill>
                  <a:schemeClr val="tx2"/>
                </a:solidFill>
                <a:latin typeface="Arial" panose="020B0604020202020204" pitchFamily="34" charset="0"/>
                <a:ea typeface="Roboto Medium" panose="02000000000000000000" pitchFamily="2" charset="0"/>
                <a:cs typeface="Arial" panose="020B0604020202020204" pitchFamily="34" charset="0"/>
              </a:rPr>
              <a:t>Business </a:t>
            </a:r>
          </a:p>
        </p:txBody>
      </p:sp>
      <p:sp>
        <p:nvSpPr>
          <p:cNvPr id="7" name="Rectangle 56">
            <a:extLst>
              <a:ext uri="{FF2B5EF4-FFF2-40B4-BE49-F238E27FC236}">
                <a16:creationId xmlns:a16="http://schemas.microsoft.com/office/drawing/2014/main" id="{D2E86007-8B02-1290-1E2F-822E456C973A}"/>
              </a:ext>
            </a:extLst>
          </p:cNvPr>
          <p:cNvSpPr/>
          <p:nvPr/>
        </p:nvSpPr>
        <p:spPr>
          <a:xfrm>
            <a:off x="865399" y="2312033"/>
            <a:ext cx="4448154" cy="3046988"/>
          </a:xfrm>
          <a:prstGeom prst="rect">
            <a:avLst/>
          </a:prstGeom>
        </p:spPr>
        <p:txBody>
          <a:bodyPr wrap="square">
            <a:spAutoFit/>
          </a:bodyPr>
          <a:lstStyle/>
          <a:p>
            <a:pPr marL="114300" indent="-114300">
              <a:buFont typeface="Arial" panose="020B0604020202020204" pitchFamily="34" charset="0"/>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Founded in 1992, became a dedicated gene therapy company in 2021 </a:t>
            </a:r>
          </a:p>
          <a:p>
            <a:pPr marL="114300" indent="-114300">
              <a:buFont typeface="Arial" panose="020B0604020202020204" pitchFamily="34" charset="0"/>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First and only approved products hit the market in 2022; Zynteglo ($2.8M) and </a:t>
            </a:r>
            <a:r>
              <a:rPr lang="en-US" sz="1600" err="1">
                <a:solidFill>
                  <a:schemeClr val="tx2"/>
                </a:solidFill>
                <a:latin typeface="Arial" panose="020B0604020202020204" pitchFamily="34" charset="0"/>
                <a:ea typeface="Lato Light" panose="020F0502020204030203" pitchFamily="34" charset="0"/>
                <a:cs typeface="Arial" panose="020B0604020202020204" pitchFamily="34" charset="0"/>
              </a:rPr>
              <a:t>Skysona</a:t>
            </a: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 ($3M) are two of the most expensive drugs in the U.S. </a:t>
            </a:r>
          </a:p>
          <a:p>
            <a:pPr marL="574675" lvl="1" indent="-285750">
              <a:buFontTx/>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So far five patients have initiated treatment </a:t>
            </a:r>
          </a:p>
          <a:p>
            <a:pPr marL="114300" indent="-114300">
              <a:buFont typeface="Arial" panose="020B0604020202020204" pitchFamily="34" charset="0"/>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Submitted an FDA application for a third drug to treat sickle cell disease in April 2023 </a:t>
            </a:r>
          </a:p>
          <a:p>
            <a:pPr marL="114300" indent="-114300">
              <a:buFont typeface="Arial" panose="020B0604020202020204" pitchFamily="34" charset="0"/>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The company’s 2022 revenue was $3.6M, compared to $3.7 in 2021 </a:t>
            </a:r>
          </a:p>
        </p:txBody>
      </p:sp>
      <p:sp>
        <p:nvSpPr>
          <p:cNvPr id="15" name="Freeform 14">
            <a:extLst>
              <a:ext uri="{FF2B5EF4-FFF2-40B4-BE49-F238E27FC236}">
                <a16:creationId xmlns:a16="http://schemas.microsoft.com/office/drawing/2014/main" id="{06D41586-0BB8-1FBE-448C-B16143B399A9}"/>
              </a:ext>
            </a:extLst>
          </p:cNvPr>
          <p:cNvSpPr>
            <a:spLocks noChangeArrowheads="1"/>
          </p:cNvSpPr>
          <p:nvPr/>
        </p:nvSpPr>
        <p:spPr bwMode="auto">
          <a:xfrm>
            <a:off x="2896383" y="5439065"/>
            <a:ext cx="310186" cy="163746"/>
          </a:xfrm>
          <a:custGeom>
            <a:avLst/>
            <a:gdLst>
              <a:gd name="T0" fmla="*/ 369527 w 1026"/>
              <a:gd name="T1" fmla="*/ 0 h 543"/>
              <a:gd name="T2" fmla="*/ 195038 w 1026"/>
              <a:gd name="T3" fmla="*/ 194902 h 543"/>
              <a:gd name="T4" fmla="*/ 0 w 1026"/>
              <a:gd name="T5" fmla="*/ 0 h 543"/>
              <a:gd name="T6" fmla="*/ 369527 w 1026"/>
              <a:gd name="T7" fmla="*/ 0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543">
                <a:moveTo>
                  <a:pt x="1025" y="0"/>
                </a:moveTo>
                <a:lnTo>
                  <a:pt x="541" y="542"/>
                </a:lnTo>
                <a:lnTo>
                  <a:pt x="0" y="0"/>
                </a:lnTo>
                <a:lnTo>
                  <a:pt x="1025" y="0"/>
                </a:lnTo>
              </a:path>
            </a:pathLst>
          </a:custGeom>
          <a:solidFill>
            <a:schemeClr val="accent2"/>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F510928-98BA-C499-75FE-5C2F604B6A60}"/>
              </a:ext>
            </a:extLst>
          </p:cNvPr>
          <p:cNvSpPr txBox="1"/>
          <p:nvPr/>
        </p:nvSpPr>
        <p:spPr>
          <a:xfrm>
            <a:off x="1178996" y="5638405"/>
            <a:ext cx="3809693" cy="338554"/>
          </a:xfrm>
          <a:prstGeom prst="rect">
            <a:avLst/>
          </a:prstGeom>
          <a:noFill/>
        </p:spPr>
        <p:txBody>
          <a:bodyPr wrap="square" rtlCol="0">
            <a:spAutoFit/>
          </a:bodyPr>
          <a:lstStyle/>
          <a:p>
            <a:pPr algn="ctr"/>
            <a:r>
              <a:rPr lang="en-US" sz="1600" i="1">
                <a:solidFill>
                  <a:schemeClr val="tx2"/>
                </a:solidFill>
              </a:rPr>
              <a:t>There’s a lot of money is this sector…</a:t>
            </a:r>
          </a:p>
        </p:txBody>
      </p:sp>
      <p:sp>
        <p:nvSpPr>
          <p:cNvPr id="10" name="Rectangle 56">
            <a:extLst>
              <a:ext uri="{FF2B5EF4-FFF2-40B4-BE49-F238E27FC236}">
                <a16:creationId xmlns:a16="http://schemas.microsoft.com/office/drawing/2014/main" id="{C3ACE3AE-0948-DFF9-BF1B-898D0F48C8BF}"/>
              </a:ext>
            </a:extLst>
          </p:cNvPr>
          <p:cNvSpPr/>
          <p:nvPr/>
        </p:nvSpPr>
        <p:spPr>
          <a:xfrm>
            <a:off x="5984885" y="2227729"/>
            <a:ext cx="5320114" cy="3046988"/>
          </a:xfrm>
          <a:prstGeom prst="rect">
            <a:avLst/>
          </a:prstGeom>
        </p:spPr>
        <p:txBody>
          <a:bodyPr wrap="square">
            <a:spAutoFit/>
          </a:bodyPr>
          <a:lstStyle/>
          <a:p>
            <a:pPr marL="114300" indent="-114300">
              <a:buFont typeface="Arial" panose="020B0604020202020204" pitchFamily="34" charset="0"/>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Since 2013 IPO, stock price has risen from $17 to over $100 in 2018, now sits at just over $3; took another hit earlier this year after announced regulatory delays </a:t>
            </a:r>
          </a:p>
          <a:p>
            <a:pPr marL="114300" indent="-114300">
              <a:buFont typeface="Arial" panose="020B0604020202020204" pitchFamily="34" charset="0"/>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Cut about 30% of its staff in Q1 2022 due largely to two major hurdles:  </a:t>
            </a:r>
          </a:p>
          <a:p>
            <a:pPr marL="403225" lvl="1" indent="-174625">
              <a:buFontTx/>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The company ended drug sales in Europe after failing to secure favorable pricing; now only focus on U.S. market </a:t>
            </a:r>
          </a:p>
          <a:p>
            <a:pPr marL="403225" lvl="1" indent="-174625">
              <a:buFontTx/>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Delayed FDA approval for its first two products </a:t>
            </a:r>
          </a:p>
          <a:p>
            <a:pPr marL="114300" indent="-114300">
              <a:buFont typeface="Arial" panose="020B0604020202020204" pitchFamily="34" charset="0"/>
              <a:buChar char="•"/>
            </a:pPr>
            <a:r>
              <a:rPr lang="en-US" sz="1600">
                <a:solidFill>
                  <a:schemeClr val="tx2"/>
                </a:solidFill>
                <a:latin typeface="Arial" panose="020B0604020202020204" pitchFamily="34" charset="0"/>
                <a:ea typeface="Lato Light" panose="020F0502020204030203" pitchFamily="34" charset="0"/>
                <a:cs typeface="Arial" panose="020B0604020202020204" pitchFamily="34" charset="0"/>
              </a:rPr>
              <a:t>All together the market for two existing treatments is about 2,000 patients; would increase by 20,000 if sickle cell therapy approved </a:t>
            </a:r>
          </a:p>
        </p:txBody>
      </p:sp>
      <p:sp>
        <p:nvSpPr>
          <p:cNvPr id="20" name="Freeform: Shape 8542">
            <a:extLst>
              <a:ext uri="{FF2B5EF4-FFF2-40B4-BE49-F238E27FC236}">
                <a16:creationId xmlns:a16="http://schemas.microsoft.com/office/drawing/2014/main" id="{1A6998C5-EA3C-5A8A-DDF5-96D1D91966E1}"/>
              </a:ext>
            </a:extLst>
          </p:cNvPr>
          <p:cNvSpPr/>
          <p:nvPr/>
        </p:nvSpPr>
        <p:spPr>
          <a:xfrm>
            <a:off x="5869138" y="5284422"/>
            <a:ext cx="5435861" cy="131584"/>
          </a:xfrm>
          <a:custGeom>
            <a:avLst/>
            <a:gdLst/>
            <a:ahLst/>
            <a:cxnLst>
              <a:cxn ang="3cd4">
                <a:pos x="hc" y="t"/>
              </a:cxn>
              <a:cxn ang="cd2">
                <a:pos x="l" y="vc"/>
              </a:cxn>
              <a:cxn ang="cd4">
                <a:pos x="hc" y="b"/>
              </a:cxn>
              <a:cxn ang="0">
                <a:pos x="r" y="vc"/>
              </a:cxn>
            </a:cxnLst>
            <a:rect l="l" t="t" r="r" b="b"/>
            <a:pathLst>
              <a:path w="1244" h="138">
                <a:moveTo>
                  <a:pt x="0" y="0"/>
                </a:moveTo>
                <a:lnTo>
                  <a:pt x="0" y="0"/>
                </a:lnTo>
                <a:lnTo>
                  <a:pt x="0" y="138"/>
                </a:lnTo>
                <a:lnTo>
                  <a:pt x="1244" y="138"/>
                </a:lnTo>
                <a:lnTo>
                  <a:pt x="1244" y="0"/>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1" name="Freeform 20">
            <a:extLst>
              <a:ext uri="{FF2B5EF4-FFF2-40B4-BE49-F238E27FC236}">
                <a16:creationId xmlns:a16="http://schemas.microsoft.com/office/drawing/2014/main" id="{B729DEC3-147F-31BC-D0D5-8B521BA4EA8F}"/>
              </a:ext>
            </a:extLst>
          </p:cNvPr>
          <p:cNvSpPr>
            <a:spLocks noChangeArrowheads="1"/>
          </p:cNvSpPr>
          <p:nvPr/>
        </p:nvSpPr>
        <p:spPr bwMode="auto">
          <a:xfrm>
            <a:off x="8489849" y="5416006"/>
            <a:ext cx="310186" cy="163746"/>
          </a:xfrm>
          <a:custGeom>
            <a:avLst/>
            <a:gdLst>
              <a:gd name="T0" fmla="*/ 369527 w 1026"/>
              <a:gd name="T1" fmla="*/ 0 h 543"/>
              <a:gd name="T2" fmla="*/ 195038 w 1026"/>
              <a:gd name="T3" fmla="*/ 194902 h 543"/>
              <a:gd name="T4" fmla="*/ 0 w 1026"/>
              <a:gd name="T5" fmla="*/ 0 h 543"/>
              <a:gd name="T6" fmla="*/ 369527 w 1026"/>
              <a:gd name="T7" fmla="*/ 0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543">
                <a:moveTo>
                  <a:pt x="1025" y="0"/>
                </a:moveTo>
                <a:lnTo>
                  <a:pt x="541" y="542"/>
                </a:lnTo>
                <a:lnTo>
                  <a:pt x="0" y="0"/>
                </a:lnTo>
                <a:lnTo>
                  <a:pt x="1025" y="0"/>
                </a:lnTo>
              </a:path>
            </a:pathLst>
          </a:custGeom>
          <a:solidFill>
            <a:schemeClr val="accent3"/>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pic>
        <p:nvPicPr>
          <p:cNvPr id="24" name="Picture 10" descr="bluebird bio | Pioneering Gene Therapies | Recode for Life">
            <a:extLst>
              <a:ext uri="{FF2B5EF4-FFF2-40B4-BE49-F238E27FC236}">
                <a16:creationId xmlns:a16="http://schemas.microsoft.com/office/drawing/2014/main" id="{A11DB312-6276-B0C5-DAD2-BC25FE613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239" y="295017"/>
            <a:ext cx="2426914" cy="60403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Needle with solid fill">
            <a:extLst>
              <a:ext uri="{FF2B5EF4-FFF2-40B4-BE49-F238E27FC236}">
                <a16:creationId xmlns:a16="http://schemas.microsoft.com/office/drawing/2014/main" id="{43D1A0B7-0973-8263-5159-19872DC3A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4717" y="1566711"/>
            <a:ext cx="731520" cy="731520"/>
          </a:xfrm>
          <a:prstGeom prst="rect">
            <a:avLst/>
          </a:prstGeom>
        </p:spPr>
      </p:pic>
      <p:sp>
        <p:nvSpPr>
          <p:cNvPr id="30" name="Oval 29">
            <a:extLst>
              <a:ext uri="{FF2B5EF4-FFF2-40B4-BE49-F238E27FC236}">
                <a16:creationId xmlns:a16="http://schemas.microsoft.com/office/drawing/2014/main" id="{F59452D5-6DF1-D86D-3E16-37D5C3A7F817}"/>
              </a:ext>
            </a:extLst>
          </p:cNvPr>
          <p:cNvSpPr/>
          <p:nvPr/>
        </p:nvSpPr>
        <p:spPr>
          <a:xfrm>
            <a:off x="10529256" y="1373096"/>
            <a:ext cx="914400" cy="914400"/>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Hurdle with solid fill">
            <a:extLst>
              <a:ext uri="{FF2B5EF4-FFF2-40B4-BE49-F238E27FC236}">
                <a16:creationId xmlns:a16="http://schemas.microsoft.com/office/drawing/2014/main" id="{8E5618D3-03F3-E3CE-0F41-C600AA0BDF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20696" y="1475271"/>
            <a:ext cx="731520" cy="731520"/>
          </a:xfrm>
          <a:prstGeom prst="rect">
            <a:avLst/>
          </a:prstGeom>
        </p:spPr>
      </p:pic>
    </p:spTree>
    <p:extLst>
      <p:ext uri="{BB962C8B-B14F-4D97-AF65-F5344CB8AC3E}">
        <p14:creationId xmlns:p14="http://schemas.microsoft.com/office/powerpoint/2010/main" val="4246290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EFB62C58-4EB4-2E12-AA70-0DE52CFCB6F0}"/>
              </a:ext>
            </a:extLst>
          </p:cNvPr>
          <p:cNvSpPr/>
          <p:nvPr/>
        </p:nvSpPr>
        <p:spPr>
          <a:xfrm>
            <a:off x="284545" y="4638629"/>
            <a:ext cx="2923096" cy="127391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8525A-89DA-EE1B-201C-6DEBD581649B}"/>
              </a:ext>
            </a:extLst>
          </p:cNvPr>
          <p:cNvSpPr>
            <a:spLocks noGrp="1"/>
          </p:cNvSpPr>
          <p:nvPr>
            <p:ph type="title"/>
          </p:nvPr>
        </p:nvSpPr>
        <p:spPr>
          <a:xfrm>
            <a:off x="767506" y="380298"/>
            <a:ext cx="10515600" cy="892971"/>
          </a:xfrm>
        </p:spPr>
        <p:txBody>
          <a:bodyPr/>
          <a:lstStyle/>
          <a:p>
            <a:r>
              <a:rPr lang="en-US"/>
              <a:t>A silent giant:</a:t>
            </a:r>
          </a:p>
        </p:txBody>
      </p:sp>
      <p:sp>
        <p:nvSpPr>
          <p:cNvPr id="3" name="Line 1">
            <a:extLst>
              <a:ext uri="{FF2B5EF4-FFF2-40B4-BE49-F238E27FC236}">
                <a16:creationId xmlns:a16="http://schemas.microsoft.com/office/drawing/2014/main" id="{2EBFF892-25EE-15FF-94D8-66B16EBAC8C7}"/>
              </a:ext>
            </a:extLst>
          </p:cNvPr>
          <p:cNvSpPr>
            <a:spLocks noChangeShapeType="1"/>
          </p:cNvSpPr>
          <p:nvPr/>
        </p:nvSpPr>
        <p:spPr bwMode="auto">
          <a:xfrm flipV="1">
            <a:off x="4911232" y="2336744"/>
            <a:ext cx="469688" cy="1557"/>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38" name="Rectangle 56">
            <a:extLst>
              <a:ext uri="{FF2B5EF4-FFF2-40B4-BE49-F238E27FC236}">
                <a16:creationId xmlns:a16="http://schemas.microsoft.com/office/drawing/2014/main" id="{2136CD01-E151-D59C-D1D6-EB572DF32430}"/>
              </a:ext>
            </a:extLst>
          </p:cNvPr>
          <p:cNvSpPr/>
          <p:nvPr/>
        </p:nvSpPr>
        <p:spPr>
          <a:xfrm>
            <a:off x="2196097" y="1783413"/>
            <a:ext cx="2738641" cy="1169551"/>
          </a:xfrm>
          <a:prstGeom prst="rect">
            <a:avLst/>
          </a:prstGeom>
          <a:noFill/>
        </p:spPr>
        <p:txBody>
          <a:bodyPr wrap="square">
            <a:spAutoFit/>
          </a:bodyPr>
          <a:lstStyle/>
          <a:p>
            <a:pPr algn="r"/>
            <a:r>
              <a:rPr lang="en-US" sz="1400">
                <a:latin typeface="Arial" panose="020B0604020202020204" pitchFamily="34" charset="0"/>
                <a:ea typeface="Lato Light" panose="020F0502020204030203" pitchFamily="34" charset="0"/>
                <a:cs typeface="Arial" panose="020B0604020202020204" pitchFamily="34" charset="0"/>
              </a:rPr>
              <a:t>Last year AmerisourceBergen (ABC) launched a $150M venture fund investing in emerging healthcare technology and digital tools. </a:t>
            </a:r>
          </a:p>
        </p:txBody>
      </p:sp>
      <p:sp>
        <p:nvSpPr>
          <p:cNvPr id="40" name="Rectangle 56">
            <a:extLst>
              <a:ext uri="{FF2B5EF4-FFF2-40B4-BE49-F238E27FC236}">
                <a16:creationId xmlns:a16="http://schemas.microsoft.com/office/drawing/2014/main" id="{C964A5E4-889C-3A4A-A1C6-E448CDB62338}"/>
              </a:ext>
            </a:extLst>
          </p:cNvPr>
          <p:cNvSpPr/>
          <p:nvPr/>
        </p:nvSpPr>
        <p:spPr>
          <a:xfrm>
            <a:off x="7675869" y="1783413"/>
            <a:ext cx="4025594" cy="2893100"/>
          </a:xfrm>
          <a:prstGeom prst="rect">
            <a:avLst/>
          </a:prstGeom>
          <a:noFill/>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For nearly 40 years, ABC has provided practice management services to independent pharmacies through its Good Neighbor Pharmacies network; this year it expanded its network ownership to physician practices with the </a:t>
            </a:r>
            <a:r>
              <a:rPr lang="en-US" sz="1400" b="1">
                <a:latin typeface="Arial" panose="020B0604020202020204" pitchFamily="34" charset="0"/>
                <a:ea typeface="Lato Light" panose="020F0502020204030203" pitchFamily="34" charset="0"/>
                <a:cs typeface="Arial" panose="020B0604020202020204" pitchFamily="34" charset="0"/>
              </a:rPr>
              <a:t>joint purchase of independent oncology network </a:t>
            </a:r>
            <a:r>
              <a:rPr lang="en-US" sz="1400" b="1" err="1">
                <a:latin typeface="Arial" panose="020B0604020202020204" pitchFamily="34" charset="0"/>
                <a:ea typeface="Lato Light" panose="020F0502020204030203" pitchFamily="34" charset="0"/>
                <a:cs typeface="Arial" panose="020B0604020202020204" pitchFamily="34" charset="0"/>
              </a:rPr>
              <a:t>OneOncology</a:t>
            </a:r>
            <a:r>
              <a:rPr lang="en-US" sz="1400" b="1">
                <a:latin typeface="Arial" panose="020B0604020202020204" pitchFamily="34" charset="0"/>
                <a:ea typeface="Lato Light" panose="020F0502020204030203" pitchFamily="34" charset="0"/>
                <a:cs typeface="Arial" panose="020B0604020202020204" pitchFamily="34" charset="0"/>
              </a:rPr>
              <a:t>. </a:t>
            </a:r>
            <a:r>
              <a:rPr lang="en-US" sz="1400">
                <a:latin typeface="Arial" panose="020B0604020202020204" pitchFamily="34" charset="0"/>
                <a:ea typeface="Lato Light" panose="020F0502020204030203" pitchFamily="34" charset="0"/>
                <a:cs typeface="Arial" panose="020B0604020202020204" pitchFamily="34" charset="0"/>
              </a:rPr>
              <a:t>While the doctors and practices remain independent, the network takes over certain operational tasks and provides members access to growth capital and economies of scale. McKesson, ABC’s primary competitor, acquired a similar network, US Oncology, in 2010. </a:t>
            </a:r>
          </a:p>
        </p:txBody>
      </p:sp>
      <p:sp>
        <p:nvSpPr>
          <p:cNvPr id="42" name="Rectangle 56">
            <a:extLst>
              <a:ext uri="{FF2B5EF4-FFF2-40B4-BE49-F238E27FC236}">
                <a16:creationId xmlns:a16="http://schemas.microsoft.com/office/drawing/2014/main" id="{25158951-6E21-227C-98D6-CD7D56B348CA}"/>
              </a:ext>
            </a:extLst>
          </p:cNvPr>
          <p:cNvSpPr/>
          <p:nvPr/>
        </p:nvSpPr>
        <p:spPr>
          <a:xfrm>
            <a:off x="1425375" y="3218251"/>
            <a:ext cx="2768961" cy="1169551"/>
          </a:xfrm>
          <a:prstGeom prst="rect">
            <a:avLst/>
          </a:prstGeom>
          <a:noFill/>
        </p:spPr>
        <p:txBody>
          <a:bodyPr wrap="square">
            <a:spAutoFit/>
          </a:bodyPr>
          <a:lstStyle/>
          <a:p>
            <a:pPr algn="r"/>
            <a:r>
              <a:rPr lang="en-US" sz="1400">
                <a:latin typeface="Arial" panose="020B0604020202020204" pitchFamily="34" charset="0"/>
                <a:ea typeface="Lato Light" panose="020F0502020204030203" pitchFamily="34" charset="0"/>
                <a:cs typeface="Arial" panose="020B0604020202020204" pitchFamily="34" charset="0"/>
              </a:rPr>
              <a:t>ABC offers software and other operational support (ex: R&amp;D, supply chain) for every step along the value chain, from manufacturers to providers.</a:t>
            </a:r>
          </a:p>
        </p:txBody>
      </p:sp>
      <p:sp>
        <p:nvSpPr>
          <p:cNvPr id="45" name="TextBox 44">
            <a:extLst>
              <a:ext uri="{FF2B5EF4-FFF2-40B4-BE49-F238E27FC236}">
                <a16:creationId xmlns:a16="http://schemas.microsoft.com/office/drawing/2014/main" id="{175C4DA8-6E1E-A906-1EDF-02B2F0C65B9C}"/>
              </a:ext>
            </a:extLst>
          </p:cNvPr>
          <p:cNvSpPr txBox="1"/>
          <p:nvPr/>
        </p:nvSpPr>
        <p:spPr>
          <a:xfrm>
            <a:off x="2958001" y="1307308"/>
            <a:ext cx="5775767" cy="338554"/>
          </a:xfrm>
          <a:prstGeom prst="rect">
            <a:avLst/>
          </a:prstGeom>
          <a:noFill/>
        </p:spPr>
        <p:txBody>
          <a:bodyPr wrap="square" rtlCol="0">
            <a:spAutoFit/>
          </a:bodyPr>
          <a:lstStyle/>
          <a:p>
            <a:pPr algn="ctr"/>
            <a:r>
              <a:rPr lang="en-US" sz="1600" b="1">
                <a:solidFill>
                  <a:schemeClr val="tx2"/>
                </a:solidFill>
              </a:rPr>
              <a:t>Anatomy of a “pharmaceutical solutions organization” </a:t>
            </a:r>
          </a:p>
        </p:txBody>
      </p:sp>
      <p:sp>
        <p:nvSpPr>
          <p:cNvPr id="47" name="CuadroTexto 273">
            <a:extLst>
              <a:ext uri="{FF2B5EF4-FFF2-40B4-BE49-F238E27FC236}">
                <a16:creationId xmlns:a16="http://schemas.microsoft.com/office/drawing/2014/main" id="{A224A9A9-40E2-2DA6-6E3B-3D23E11C1B95}"/>
              </a:ext>
            </a:extLst>
          </p:cNvPr>
          <p:cNvSpPr txBox="1"/>
          <p:nvPr/>
        </p:nvSpPr>
        <p:spPr>
          <a:xfrm rot="777442">
            <a:off x="3419039" y="5441305"/>
            <a:ext cx="3140305" cy="430887"/>
          </a:xfrm>
          <a:prstGeom prst="rect">
            <a:avLst/>
          </a:prstGeom>
          <a:noFill/>
        </p:spPr>
        <p:txBody>
          <a:bodyPr wrap="square" rtlCol="0">
            <a:spAutoFit/>
          </a:bodyPr>
          <a:lstStyle/>
          <a:p>
            <a:pPr algn="ctr"/>
            <a:r>
              <a:rPr lang="en-US" sz="2200" b="1">
                <a:solidFill>
                  <a:schemeClr val="bg1"/>
                </a:solidFill>
                <a:latin typeface="Arial" panose="020B0604020202020204" pitchFamily="34" charset="0"/>
                <a:ea typeface="Lato Heavy" charset="0"/>
                <a:cs typeface="Arial" panose="020B0604020202020204" pitchFamily="34" charset="0"/>
              </a:rPr>
              <a:t>Core Business:</a:t>
            </a:r>
          </a:p>
        </p:txBody>
      </p:sp>
      <p:grpSp>
        <p:nvGrpSpPr>
          <p:cNvPr id="27" name="Group 26">
            <a:extLst>
              <a:ext uri="{FF2B5EF4-FFF2-40B4-BE49-F238E27FC236}">
                <a16:creationId xmlns:a16="http://schemas.microsoft.com/office/drawing/2014/main" id="{1F7BD799-F75E-9EAA-1F0D-D7610486073E}"/>
              </a:ext>
            </a:extLst>
          </p:cNvPr>
          <p:cNvGrpSpPr/>
          <p:nvPr/>
        </p:nvGrpSpPr>
        <p:grpSpPr>
          <a:xfrm>
            <a:off x="3306276" y="1816947"/>
            <a:ext cx="5220605" cy="4890401"/>
            <a:chOff x="3768262" y="1712268"/>
            <a:chExt cx="5220605" cy="4890401"/>
          </a:xfrm>
        </p:grpSpPr>
        <p:sp>
          <p:nvSpPr>
            <p:cNvPr id="7" name="Freeform 110">
              <a:extLst>
                <a:ext uri="{FF2B5EF4-FFF2-40B4-BE49-F238E27FC236}">
                  <a16:creationId xmlns:a16="http://schemas.microsoft.com/office/drawing/2014/main" id="{DCF87A23-2C18-1CFA-7337-27D282F7938F}"/>
                </a:ext>
              </a:extLst>
            </p:cNvPr>
            <p:cNvSpPr>
              <a:spLocks noChangeArrowheads="1"/>
            </p:cNvSpPr>
            <p:nvPr/>
          </p:nvSpPr>
          <p:spPr bwMode="auto">
            <a:xfrm>
              <a:off x="6307871" y="4799451"/>
              <a:ext cx="2549051" cy="1803218"/>
            </a:xfrm>
            <a:custGeom>
              <a:avLst/>
              <a:gdLst>
                <a:gd name="T0" fmla="*/ 3572 w 4764"/>
                <a:gd name="T1" fmla="*/ 8 h 3370"/>
                <a:gd name="T2" fmla="*/ 3572 w 4764"/>
                <a:gd name="T3" fmla="*/ 0 h 3370"/>
                <a:gd name="T4" fmla="*/ 3454 w 4764"/>
                <a:gd name="T5" fmla="*/ 8 h 3370"/>
                <a:gd name="T6" fmla="*/ 0 w 4764"/>
                <a:gd name="T7" fmla="*/ 785 h 3370"/>
                <a:gd name="T8" fmla="*/ 0 w 4764"/>
                <a:gd name="T9" fmla="*/ 3369 h 3370"/>
                <a:gd name="T10" fmla="*/ 17 w 4764"/>
                <a:gd name="T11" fmla="*/ 3369 h 3370"/>
                <a:gd name="T12" fmla="*/ 4763 w 4764"/>
                <a:gd name="T13" fmla="*/ 2356 h 3370"/>
                <a:gd name="T14" fmla="*/ 3572 w 4764"/>
                <a:gd name="T15" fmla="*/ 8 h 3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4" h="3370">
                  <a:moveTo>
                    <a:pt x="3572" y="8"/>
                  </a:moveTo>
                  <a:lnTo>
                    <a:pt x="3572" y="0"/>
                  </a:lnTo>
                  <a:lnTo>
                    <a:pt x="3454" y="8"/>
                  </a:lnTo>
                  <a:lnTo>
                    <a:pt x="0" y="785"/>
                  </a:lnTo>
                  <a:lnTo>
                    <a:pt x="0" y="3369"/>
                  </a:lnTo>
                  <a:lnTo>
                    <a:pt x="17" y="3369"/>
                  </a:lnTo>
                  <a:lnTo>
                    <a:pt x="4763" y="2356"/>
                  </a:lnTo>
                  <a:lnTo>
                    <a:pt x="3572" y="8"/>
                  </a:lnTo>
                </a:path>
              </a:pathLst>
            </a:custGeom>
            <a:solidFill>
              <a:schemeClr val="accent3"/>
            </a:solidFill>
            <a:ln>
              <a:noFill/>
            </a:ln>
            <a:effectLst/>
          </p:spPr>
          <p:txBody>
            <a:bodyPr wrap="none" anchor="ctr"/>
            <a:lstStyle/>
            <a:p>
              <a:endParaRPr lang="es-MX" sz="900"/>
            </a:p>
          </p:txBody>
        </p:sp>
        <p:sp>
          <p:nvSpPr>
            <p:cNvPr id="8" name="Freeform 111">
              <a:extLst>
                <a:ext uri="{FF2B5EF4-FFF2-40B4-BE49-F238E27FC236}">
                  <a16:creationId xmlns:a16="http://schemas.microsoft.com/office/drawing/2014/main" id="{5E988401-D075-CF10-C47C-D7715FE96757}"/>
                </a:ext>
              </a:extLst>
            </p:cNvPr>
            <p:cNvSpPr>
              <a:spLocks noChangeArrowheads="1"/>
            </p:cNvSpPr>
            <p:nvPr/>
          </p:nvSpPr>
          <p:spPr bwMode="auto">
            <a:xfrm>
              <a:off x="3768262" y="4799451"/>
              <a:ext cx="2539610" cy="1803218"/>
            </a:xfrm>
            <a:custGeom>
              <a:avLst/>
              <a:gdLst>
                <a:gd name="T0" fmla="*/ 1309 w 4745"/>
                <a:gd name="T1" fmla="*/ 8 h 3370"/>
                <a:gd name="T2" fmla="*/ 1191 w 4745"/>
                <a:gd name="T3" fmla="*/ 0 h 3370"/>
                <a:gd name="T4" fmla="*/ 1191 w 4745"/>
                <a:gd name="T5" fmla="*/ 8 h 3370"/>
                <a:gd name="T6" fmla="*/ 0 w 4745"/>
                <a:gd name="T7" fmla="*/ 2356 h 3370"/>
                <a:gd name="T8" fmla="*/ 4744 w 4745"/>
                <a:gd name="T9" fmla="*/ 3369 h 3370"/>
                <a:gd name="T10" fmla="*/ 4744 w 4745"/>
                <a:gd name="T11" fmla="*/ 785 h 3370"/>
                <a:gd name="T12" fmla="*/ 1309 w 4745"/>
                <a:gd name="T13" fmla="*/ 8 h 3370"/>
              </a:gdLst>
              <a:ahLst/>
              <a:cxnLst>
                <a:cxn ang="0">
                  <a:pos x="T0" y="T1"/>
                </a:cxn>
                <a:cxn ang="0">
                  <a:pos x="T2" y="T3"/>
                </a:cxn>
                <a:cxn ang="0">
                  <a:pos x="T4" y="T5"/>
                </a:cxn>
                <a:cxn ang="0">
                  <a:pos x="T6" y="T7"/>
                </a:cxn>
                <a:cxn ang="0">
                  <a:pos x="T8" y="T9"/>
                </a:cxn>
                <a:cxn ang="0">
                  <a:pos x="T10" y="T11"/>
                </a:cxn>
                <a:cxn ang="0">
                  <a:pos x="T12" y="T13"/>
                </a:cxn>
              </a:cxnLst>
              <a:rect l="0" t="0" r="r" b="b"/>
              <a:pathLst>
                <a:path w="4745" h="3370">
                  <a:moveTo>
                    <a:pt x="1309" y="8"/>
                  </a:moveTo>
                  <a:lnTo>
                    <a:pt x="1191" y="0"/>
                  </a:lnTo>
                  <a:lnTo>
                    <a:pt x="1191" y="8"/>
                  </a:lnTo>
                  <a:lnTo>
                    <a:pt x="0" y="2356"/>
                  </a:lnTo>
                  <a:lnTo>
                    <a:pt x="4744" y="3369"/>
                  </a:lnTo>
                  <a:lnTo>
                    <a:pt x="4744" y="785"/>
                  </a:lnTo>
                  <a:lnTo>
                    <a:pt x="1309" y="8"/>
                  </a:lnTo>
                </a:path>
              </a:pathLst>
            </a:custGeom>
            <a:solidFill>
              <a:schemeClr val="accent3">
                <a:lumMod val="75000"/>
              </a:schemeClr>
            </a:solidFill>
            <a:ln>
              <a:noFill/>
            </a:ln>
            <a:effectLst/>
          </p:spPr>
          <p:txBody>
            <a:bodyPr wrap="none" anchor="ctr"/>
            <a:lstStyle/>
            <a:p>
              <a:endParaRPr lang="es-MX" sz="900"/>
            </a:p>
          </p:txBody>
        </p:sp>
        <p:sp>
          <p:nvSpPr>
            <p:cNvPr id="9" name="Freeform 112">
              <a:extLst>
                <a:ext uri="{FF2B5EF4-FFF2-40B4-BE49-F238E27FC236}">
                  <a16:creationId xmlns:a16="http://schemas.microsoft.com/office/drawing/2014/main" id="{99565A48-2833-7675-996B-E90157E397CB}"/>
                </a:ext>
              </a:extLst>
            </p:cNvPr>
            <p:cNvSpPr>
              <a:spLocks noChangeArrowheads="1"/>
            </p:cNvSpPr>
            <p:nvPr/>
          </p:nvSpPr>
          <p:spPr bwMode="auto">
            <a:xfrm>
              <a:off x="4544777" y="3609895"/>
              <a:ext cx="1763094" cy="1555394"/>
            </a:xfrm>
            <a:custGeom>
              <a:avLst/>
              <a:gdLst>
                <a:gd name="T0" fmla="*/ 3259 w 3293"/>
                <a:gd name="T1" fmla="*/ 507 h 2905"/>
                <a:gd name="T2" fmla="*/ 1174 w 3293"/>
                <a:gd name="T3" fmla="*/ 9 h 2905"/>
                <a:gd name="T4" fmla="*/ 1098 w 3293"/>
                <a:gd name="T5" fmla="*/ 0 h 2905"/>
                <a:gd name="T6" fmla="*/ 1098 w 3293"/>
                <a:gd name="T7" fmla="*/ 9 h 2905"/>
                <a:gd name="T8" fmla="*/ 0 w 3293"/>
                <a:gd name="T9" fmla="*/ 2178 h 2905"/>
                <a:gd name="T10" fmla="*/ 110 w 3293"/>
                <a:gd name="T11" fmla="*/ 2186 h 2905"/>
                <a:gd name="T12" fmla="*/ 3292 w 3293"/>
                <a:gd name="T13" fmla="*/ 2904 h 2905"/>
                <a:gd name="T14" fmla="*/ 3292 w 3293"/>
                <a:gd name="T15" fmla="*/ 2600 h 2905"/>
                <a:gd name="T16" fmla="*/ 3292 w 3293"/>
                <a:gd name="T17" fmla="*/ 2591 h 2905"/>
                <a:gd name="T18" fmla="*/ 3292 w 3293"/>
                <a:gd name="T19" fmla="*/ 515 h 2905"/>
                <a:gd name="T20" fmla="*/ 3259 w 3293"/>
                <a:gd name="T21" fmla="*/ 507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3" h="2905">
                  <a:moveTo>
                    <a:pt x="3259" y="507"/>
                  </a:moveTo>
                  <a:lnTo>
                    <a:pt x="1174" y="9"/>
                  </a:lnTo>
                  <a:lnTo>
                    <a:pt x="1098" y="0"/>
                  </a:lnTo>
                  <a:lnTo>
                    <a:pt x="1098" y="9"/>
                  </a:lnTo>
                  <a:lnTo>
                    <a:pt x="0" y="2178"/>
                  </a:lnTo>
                  <a:lnTo>
                    <a:pt x="110" y="2186"/>
                  </a:lnTo>
                  <a:lnTo>
                    <a:pt x="3292" y="2904"/>
                  </a:lnTo>
                  <a:lnTo>
                    <a:pt x="3292" y="2600"/>
                  </a:lnTo>
                  <a:lnTo>
                    <a:pt x="3292" y="2591"/>
                  </a:lnTo>
                  <a:lnTo>
                    <a:pt x="3292" y="515"/>
                  </a:lnTo>
                  <a:lnTo>
                    <a:pt x="3259" y="507"/>
                  </a:lnTo>
                </a:path>
              </a:pathLst>
            </a:custGeom>
            <a:solidFill>
              <a:schemeClr val="accent2">
                <a:lumMod val="75000"/>
              </a:schemeClr>
            </a:solidFill>
            <a:ln>
              <a:noFill/>
            </a:ln>
            <a:effectLst/>
          </p:spPr>
          <p:txBody>
            <a:bodyPr wrap="none" anchor="ctr"/>
            <a:lstStyle/>
            <a:p>
              <a:endParaRPr lang="es-MX" sz="900"/>
            </a:p>
          </p:txBody>
        </p:sp>
        <p:sp>
          <p:nvSpPr>
            <p:cNvPr id="10" name="Freeform 113">
              <a:extLst>
                <a:ext uri="{FF2B5EF4-FFF2-40B4-BE49-F238E27FC236}">
                  <a16:creationId xmlns:a16="http://schemas.microsoft.com/office/drawing/2014/main" id="{41F07303-4719-42CE-9A6F-8C3C9D8B44E9}"/>
                </a:ext>
              </a:extLst>
            </p:cNvPr>
            <p:cNvSpPr>
              <a:spLocks noChangeArrowheads="1"/>
            </p:cNvSpPr>
            <p:nvPr/>
          </p:nvSpPr>
          <p:spPr bwMode="auto">
            <a:xfrm>
              <a:off x="6307871" y="3609895"/>
              <a:ext cx="1772534" cy="1555394"/>
            </a:xfrm>
            <a:custGeom>
              <a:avLst/>
              <a:gdLst>
                <a:gd name="T0" fmla="*/ 2213 w 3311"/>
                <a:gd name="T1" fmla="*/ 9 h 2905"/>
                <a:gd name="T2" fmla="*/ 2213 w 3311"/>
                <a:gd name="T3" fmla="*/ 0 h 2905"/>
                <a:gd name="T4" fmla="*/ 2137 w 3311"/>
                <a:gd name="T5" fmla="*/ 9 h 2905"/>
                <a:gd name="T6" fmla="*/ 0 w 3311"/>
                <a:gd name="T7" fmla="*/ 515 h 2905"/>
                <a:gd name="T8" fmla="*/ 0 w 3311"/>
                <a:gd name="T9" fmla="*/ 2591 h 2905"/>
                <a:gd name="T10" fmla="*/ 0 w 3311"/>
                <a:gd name="T11" fmla="*/ 2600 h 2905"/>
                <a:gd name="T12" fmla="*/ 0 w 3311"/>
                <a:gd name="T13" fmla="*/ 2904 h 2905"/>
                <a:gd name="T14" fmla="*/ 3201 w 3311"/>
                <a:gd name="T15" fmla="*/ 2186 h 2905"/>
                <a:gd name="T16" fmla="*/ 3310 w 3311"/>
                <a:gd name="T17" fmla="*/ 2178 h 2905"/>
                <a:gd name="T18" fmla="*/ 2213 w 3311"/>
                <a:gd name="T19" fmla="*/ 9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1" h="2905">
                  <a:moveTo>
                    <a:pt x="2213" y="9"/>
                  </a:moveTo>
                  <a:lnTo>
                    <a:pt x="2213" y="0"/>
                  </a:lnTo>
                  <a:lnTo>
                    <a:pt x="2137" y="9"/>
                  </a:lnTo>
                  <a:lnTo>
                    <a:pt x="0" y="515"/>
                  </a:lnTo>
                  <a:lnTo>
                    <a:pt x="0" y="2591"/>
                  </a:lnTo>
                  <a:lnTo>
                    <a:pt x="0" y="2600"/>
                  </a:lnTo>
                  <a:lnTo>
                    <a:pt x="0" y="2904"/>
                  </a:lnTo>
                  <a:lnTo>
                    <a:pt x="3201" y="2186"/>
                  </a:lnTo>
                  <a:lnTo>
                    <a:pt x="3310" y="2178"/>
                  </a:lnTo>
                  <a:lnTo>
                    <a:pt x="2213" y="9"/>
                  </a:lnTo>
                </a:path>
              </a:pathLst>
            </a:custGeom>
            <a:solidFill>
              <a:schemeClr val="accent2"/>
            </a:solidFill>
            <a:ln>
              <a:noFill/>
            </a:ln>
            <a:effectLst/>
          </p:spPr>
          <p:txBody>
            <a:bodyPr wrap="none" anchor="ctr"/>
            <a:lstStyle/>
            <a:p>
              <a:endParaRPr lang="es-MX" sz="900"/>
            </a:p>
          </p:txBody>
        </p:sp>
        <p:sp>
          <p:nvSpPr>
            <p:cNvPr id="11" name="Freeform 114">
              <a:extLst>
                <a:ext uri="{FF2B5EF4-FFF2-40B4-BE49-F238E27FC236}">
                  <a16:creationId xmlns:a16="http://schemas.microsoft.com/office/drawing/2014/main" id="{AC832D12-BD50-D92D-08EA-F64A871F7505}"/>
                </a:ext>
              </a:extLst>
            </p:cNvPr>
            <p:cNvSpPr>
              <a:spLocks noChangeArrowheads="1"/>
            </p:cNvSpPr>
            <p:nvPr/>
          </p:nvSpPr>
          <p:spPr bwMode="auto">
            <a:xfrm>
              <a:off x="6312592" y="2571392"/>
              <a:ext cx="1052664" cy="1258005"/>
            </a:xfrm>
            <a:custGeom>
              <a:avLst/>
              <a:gdLst>
                <a:gd name="T0" fmla="*/ 1005 w 1968"/>
                <a:gd name="T1" fmla="*/ 0 h 2349"/>
                <a:gd name="T2" fmla="*/ 8 w 1968"/>
                <a:gd name="T3" fmla="*/ 330 h 2349"/>
                <a:gd name="T4" fmla="*/ 0 w 1968"/>
                <a:gd name="T5" fmla="*/ 330 h 2349"/>
                <a:gd name="T6" fmla="*/ 0 w 1968"/>
                <a:gd name="T7" fmla="*/ 2077 h 2349"/>
                <a:gd name="T8" fmla="*/ 0 w 1968"/>
                <a:gd name="T9" fmla="*/ 2086 h 2349"/>
                <a:gd name="T10" fmla="*/ 0 w 1968"/>
                <a:gd name="T11" fmla="*/ 2348 h 2349"/>
                <a:gd name="T12" fmla="*/ 1900 w 1968"/>
                <a:gd name="T13" fmla="*/ 1900 h 2349"/>
                <a:gd name="T14" fmla="*/ 1967 w 1968"/>
                <a:gd name="T15" fmla="*/ 1892 h 2349"/>
                <a:gd name="T16" fmla="*/ 1005 w 1968"/>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2349">
                  <a:moveTo>
                    <a:pt x="1005" y="0"/>
                  </a:moveTo>
                  <a:lnTo>
                    <a:pt x="8" y="330"/>
                  </a:lnTo>
                  <a:lnTo>
                    <a:pt x="0" y="330"/>
                  </a:lnTo>
                  <a:lnTo>
                    <a:pt x="0" y="2077"/>
                  </a:lnTo>
                  <a:lnTo>
                    <a:pt x="0" y="2086"/>
                  </a:lnTo>
                  <a:lnTo>
                    <a:pt x="0" y="2348"/>
                  </a:lnTo>
                  <a:lnTo>
                    <a:pt x="1900" y="1900"/>
                  </a:lnTo>
                  <a:lnTo>
                    <a:pt x="1967" y="1892"/>
                  </a:lnTo>
                  <a:lnTo>
                    <a:pt x="1005" y="0"/>
                  </a:lnTo>
                </a:path>
              </a:pathLst>
            </a:custGeom>
            <a:solidFill>
              <a:schemeClr val="accent1"/>
            </a:solidFill>
            <a:ln>
              <a:noFill/>
            </a:ln>
            <a:effectLst/>
          </p:spPr>
          <p:txBody>
            <a:bodyPr wrap="none" anchor="ctr"/>
            <a:lstStyle/>
            <a:p>
              <a:endParaRPr lang="es-MX" sz="900"/>
            </a:p>
          </p:txBody>
        </p:sp>
        <p:sp>
          <p:nvSpPr>
            <p:cNvPr id="12" name="Freeform 115">
              <a:extLst>
                <a:ext uri="{FF2B5EF4-FFF2-40B4-BE49-F238E27FC236}">
                  <a16:creationId xmlns:a16="http://schemas.microsoft.com/office/drawing/2014/main" id="{5DF8E20E-61E8-F37C-0B67-4C1E80C6C876}"/>
                </a:ext>
              </a:extLst>
            </p:cNvPr>
            <p:cNvSpPr>
              <a:spLocks noChangeArrowheads="1"/>
            </p:cNvSpPr>
            <p:nvPr/>
          </p:nvSpPr>
          <p:spPr bwMode="auto">
            <a:xfrm>
              <a:off x="5259928" y="2571392"/>
              <a:ext cx="1052664" cy="1262725"/>
            </a:xfrm>
            <a:custGeom>
              <a:avLst/>
              <a:gdLst>
                <a:gd name="T0" fmla="*/ 946 w 1968"/>
                <a:gd name="T1" fmla="*/ 0 h 2357"/>
                <a:gd name="T2" fmla="*/ 0 w 1968"/>
                <a:gd name="T3" fmla="*/ 1892 h 2357"/>
                <a:gd name="T4" fmla="*/ 60 w 1968"/>
                <a:gd name="T5" fmla="*/ 1900 h 2357"/>
                <a:gd name="T6" fmla="*/ 1933 w 1968"/>
                <a:gd name="T7" fmla="*/ 2356 h 2357"/>
                <a:gd name="T8" fmla="*/ 1967 w 1968"/>
                <a:gd name="T9" fmla="*/ 2348 h 2357"/>
                <a:gd name="T10" fmla="*/ 1967 w 1968"/>
                <a:gd name="T11" fmla="*/ 2086 h 2357"/>
                <a:gd name="T12" fmla="*/ 1967 w 1968"/>
                <a:gd name="T13" fmla="*/ 2077 h 2357"/>
                <a:gd name="T14" fmla="*/ 1967 w 1968"/>
                <a:gd name="T15" fmla="*/ 330 h 2357"/>
                <a:gd name="T16" fmla="*/ 946 w 1968"/>
                <a:gd name="T17" fmla="*/ 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2357">
                  <a:moveTo>
                    <a:pt x="946" y="0"/>
                  </a:moveTo>
                  <a:lnTo>
                    <a:pt x="0" y="1892"/>
                  </a:lnTo>
                  <a:lnTo>
                    <a:pt x="60" y="1900"/>
                  </a:lnTo>
                  <a:lnTo>
                    <a:pt x="1933" y="2356"/>
                  </a:lnTo>
                  <a:lnTo>
                    <a:pt x="1967" y="2348"/>
                  </a:lnTo>
                  <a:lnTo>
                    <a:pt x="1967" y="2086"/>
                  </a:lnTo>
                  <a:lnTo>
                    <a:pt x="1967" y="2077"/>
                  </a:lnTo>
                  <a:lnTo>
                    <a:pt x="1967" y="330"/>
                  </a:lnTo>
                  <a:lnTo>
                    <a:pt x="946" y="0"/>
                  </a:lnTo>
                </a:path>
              </a:pathLst>
            </a:custGeom>
            <a:solidFill>
              <a:schemeClr val="accent1">
                <a:lumMod val="75000"/>
              </a:schemeClr>
            </a:solidFill>
            <a:ln>
              <a:noFill/>
            </a:ln>
            <a:effectLst/>
          </p:spPr>
          <p:txBody>
            <a:bodyPr wrap="none" anchor="ctr"/>
            <a:lstStyle/>
            <a:p>
              <a:endParaRPr lang="es-MX" sz="900"/>
            </a:p>
          </p:txBody>
        </p:sp>
        <p:sp>
          <p:nvSpPr>
            <p:cNvPr id="13" name="Freeform 116">
              <a:extLst>
                <a:ext uri="{FF2B5EF4-FFF2-40B4-BE49-F238E27FC236}">
                  <a16:creationId xmlns:a16="http://schemas.microsoft.com/office/drawing/2014/main" id="{00372534-52D9-D480-661D-6140B6E6B9A8}"/>
                </a:ext>
              </a:extLst>
            </p:cNvPr>
            <p:cNvSpPr>
              <a:spLocks noChangeArrowheads="1"/>
            </p:cNvSpPr>
            <p:nvPr/>
          </p:nvSpPr>
          <p:spPr bwMode="auto">
            <a:xfrm>
              <a:off x="5842905" y="1712268"/>
              <a:ext cx="469687" cy="996018"/>
            </a:xfrm>
            <a:custGeom>
              <a:avLst/>
              <a:gdLst>
                <a:gd name="T0" fmla="*/ 0 w 878"/>
                <a:gd name="T1" fmla="*/ 1562 h 1859"/>
                <a:gd name="T2" fmla="*/ 0 w 878"/>
                <a:gd name="T3" fmla="*/ 1562 h 1859"/>
                <a:gd name="T4" fmla="*/ 877 w 878"/>
                <a:gd name="T5" fmla="*/ 1858 h 1859"/>
                <a:gd name="T6" fmla="*/ 877 w 878"/>
                <a:gd name="T7" fmla="*/ 1638 h 1859"/>
                <a:gd name="T8" fmla="*/ 877 w 878"/>
                <a:gd name="T9" fmla="*/ 1630 h 1859"/>
                <a:gd name="T10" fmla="*/ 877 w 878"/>
                <a:gd name="T11" fmla="*/ 0 h 1859"/>
                <a:gd name="T12" fmla="*/ 0 w 878"/>
                <a:gd name="T13" fmla="*/ 1562 h 1859"/>
              </a:gdLst>
              <a:ahLst/>
              <a:cxnLst>
                <a:cxn ang="0">
                  <a:pos x="T0" y="T1"/>
                </a:cxn>
                <a:cxn ang="0">
                  <a:pos x="T2" y="T3"/>
                </a:cxn>
                <a:cxn ang="0">
                  <a:pos x="T4" y="T5"/>
                </a:cxn>
                <a:cxn ang="0">
                  <a:pos x="T6" y="T7"/>
                </a:cxn>
                <a:cxn ang="0">
                  <a:pos x="T8" y="T9"/>
                </a:cxn>
                <a:cxn ang="0">
                  <a:pos x="T10" y="T11"/>
                </a:cxn>
                <a:cxn ang="0">
                  <a:pos x="T12" y="T13"/>
                </a:cxn>
              </a:cxnLst>
              <a:rect l="0" t="0" r="r" b="b"/>
              <a:pathLst>
                <a:path w="878" h="1859">
                  <a:moveTo>
                    <a:pt x="0" y="1562"/>
                  </a:moveTo>
                  <a:lnTo>
                    <a:pt x="0" y="1562"/>
                  </a:lnTo>
                  <a:lnTo>
                    <a:pt x="877" y="1858"/>
                  </a:lnTo>
                  <a:lnTo>
                    <a:pt x="877" y="1638"/>
                  </a:lnTo>
                  <a:lnTo>
                    <a:pt x="877" y="1630"/>
                  </a:lnTo>
                  <a:lnTo>
                    <a:pt x="877" y="0"/>
                  </a:lnTo>
                  <a:lnTo>
                    <a:pt x="0" y="1562"/>
                  </a:lnTo>
                </a:path>
              </a:pathLst>
            </a:custGeom>
            <a:solidFill>
              <a:schemeClr val="accent5">
                <a:lumMod val="75000"/>
              </a:schemeClr>
            </a:solidFill>
            <a:ln>
              <a:noFill/>
            </a:ln>
            <a:effectLst/>
          </p:spPr>
          <p:txBody>
            <a:bodyPr wrap="none" anchor="ctr"/>
            <a:lstStyle/>
            <a:p>
              <a:endParaRPr lang="es-MX" sz="900"/>
            </a:p>
          </p:txBody>
        </p:sp>
        <p:sp>
          <p:nvSpPr>
            <p:cNvPr id="14" name="Freeform 117">
              <a:extLst>
                <a:ext uri="{FF2B5EF4-FFF2-40B4-BE49-F238E27FC236}">
                  <a16:creationId xmlns:a16="http://schemas.microsoft.com/office/drawing/2014/main" id="{D8C7361A-A1DB-7947-2802-B6AF728F1A53}"/>
                </a:ext>
              </a:extLst>
            </p:cNvPr>
            <p:cNvSpPr>
              <a:spLocks noChangeArrowheads="1"/>
            </p:cNvSpPr>
            <p:nvPr/>
          </p:nvSpPr>
          <p:spPr bwMode="auto">
            <a:xfrm>
              <a:off x="6312592" y="1712268"/>
              <a:ext cx="479127" cy="996018"/>
            </a:xfrm>
            <a:custGeom>
              <a:avLst/>
              <a:gdLst>
                <a:gd name="T0" fmla="*/ 887 w 896"/>
                <a:gd name="T1" fmla="*/ 1562 h 1859"/>
                <a:gd name="T2" fmla="*/ 0 w 896"/>
                <a:gd name="T3" fmla="*/ 0 h 1859"/>
                <a:gd name="T4" fmla="*/ 0 w 896"/>
                <a:gd name="T5" fmla="*/ 0 h 1859"/>
                <a:gd name="T6" fmla="*/ 0 w 896"/>
                <a:gd name="T7" fmla="*/ 1630 h 1859"/>
                <a:gd name="T8" fmla="*/ 0 w 896"/>
                <a:gd name="T9" fmla="*/ 1638 h 1859"/>
                <a:gd name="T10" fmla="*/ 0 w 896"/>
                <a:gd name="T11" fmla="*/ 1858 h 1859"/>
                <a:gd name="T12" fmla="*/ 0 w 896"/>
                <a:gd name="T13" fmla="*/ 1858 h 1859"/>
                <a:gd name="T14" fmla="*/ 895 w 896"/>
                <a:gd name="T15" fmla="*/ 1570 h 1859"/>
                <a:gd name="T16" fmla="*/ 887 w 896"/>
                <a:gd name="T17" fmla="*/ 1562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1859">
                  <a:moveTo>
                    <a:pt x="887" y="1562"/>
                  </a:moveTo>
                  <a:lnTo>
                    <a:pt x="0" y="0"/>
                  </a:lnTo>
                  <a:lnTo>
                    <a:pt x="0" y="0"/>
                  </a:lnTo>
                  <a:lnTo>
                    <a:pt x="0" y="1630"/>
                  </a:lnTo>
                  <a:lnTo>
                    <a:pt x="0" y="1638"/>
                  </a:lnTo>
                  <a:lnTo>
                    <a:pt x="0" y="1858"/>
                  </a:lnTo>
                  <a:lnTo>
                    <a:pt x="0" y="1858"/>
                  </a:lnTo>
                  <a:lnTo>
                    <a:pt x="895" y="1570"/>
                  </a:lnTo>
                  <a:lnTo>
                    <a:pt x="887" y="1562"/>
                  </a:lnTo>
                </a:path>
              </a:pathLst>
            </a:custGeom>
            <a:solidFill>
              <a:schemeClr val="accent5"/>
            </a:solidFill>
            <a:ln>
              <a:noFill/>
            </a:ln>
            <a:effectLst/>
          </p:spPr>
          <p:txBody>
            <a:bodyPr wrap="none" anchor="ctr"/>
            <a:lstStyle/>
            <a:p>
              <a:endParaRPr lang="es-MX" sz="900"/>
            </a:p>
          </p:txBody>
        </p:sp>
        <p:sp>
          <p:nvSpPr>
            <p:cNvPr id="36" name="CuadroTexto 273">
              <a:extLst>
                <a:ext uri="{FF2B5EF4-FFF2-40B4-BE49-F238E27FC236}">
                  <a16:creationId xmlns:a16="http://schemas.microsoft.com/office/drawing/2014/main" id="{B9F6FA78-0B1F-5909-EF99-0D1A9840485E}"/>
                </a:ext>
              </a:extLst>
            </p:cNvPr>
            <p:cNvSpPr txBox="1"/>
            <p:nvPr/>
          </p:nvSpPr>
          <p:spPr>
            <a:xfrm rot="20919578">
              <a:off x="5848562" y="5467262"/>
              <a:ext cx="3140305" cy="430887"/>
            </a:xfrm>
            <a:prstGeom prst="rect">
              <a:avLst/>
            </a:prstGeom>
            <a:noFill/>
          </p:spPr>
          <p:txBody>
            <a:bodyPr wrap="square" rtlCol="0">
              <a:spAutoFit/>
            </a:bodyPr>
            <a:lstStyle/>
            <a:p>
              <a:pPr algn="ctr"/>
              <a:r>
                <a:rPr lang="en-US" sz="2200">
                  <a:solidFill>
                    <a:schemeClr val="bg1"/>
                  </a:solidFill>
                  <a:latin typeface="Arial" panose="020B0604020202020204" pitchFamily="34" charset="0"/>
                  <a:ea typeface="Lato Heavy" charset="0"/>
                  <a:cs typeface="Arial" panose="020B0604020202020204" pitchFamily="34" charset="0"/>
                </a:rPr>
                <a:t>Drug distribution</a:t>
              </a:r>
            </a:p>
          </p:txBody>
        </p:sp>
        <p:sp>
          <p:nvSpPr>
            <p:cNvPr id="48" name="CuadroTexto 273">
              <a:extLst>
                <a:ext uri="{FF2B5EF4-FFF2-40B4-BE49-F238E27FC236}">
                  <a16:creationId xmlns:a16="http://schemas.microsoft.com/office/drawing/2014/main" id="{EF2AB184-4D61-6ADD-4FC2-7203EC29B25B}"/>
                </a:ext>
              </a:extLst>
            </p:cNvPr>
            <p:cNvSpPr txBox="1"/>
            <p:nvPr/>
          </p:nvSpPr>
          <p:spPr>
            <a:xfrm rot="20919578">
              <a:off x="6116285" y="4103032"/>
              <a:ext cx="1719852" cy="646331"/>
            </a:xfrm>
            <a:prstGeom prst="rect">
              <a:avLst/>
            </a:prstGeom>
            <a:noFill/>
          </p:spPr>
          <p:txBody>
            <a:bodyPr wrap="square" rtlCol="0">
              <a:spAutoFit/>
            </a:bodyPr>
            <a:lstStyle/>
            <a:p>
              <a:pPr algn="ctr"/>
              <a:r>
                <a:rPr lang="en-US">
                  <a:solidFill>
                    <a:schemeClr val="bg1"/>
                  </a:solidFill>
                  <a:latin typeface="Arial" panose="020B0604020202020204" pitchFamily="34" charset="0"/>
                  <a:ea typeface="Lato Heavy" charset="0"/>
                  <a:cs typeface="Arial" panose="020B0604020202020204" pitchFamily="34" charset="0"/>
                </a:rPr>
                <a:t>Industry support </a:t>
              </a:r>
            </a:p>
          </p:txBody>
        </p:sp>
        <p:sp>
          <p:nvSpPr>
            <p:cNvPr id="49" name="CuadroTexto 273">
              <a:extLst>
                <a:ext uri="{FF2B5EF4-FFF2-40B4-BE49-F238E27FC236}">
                  <a16:creationId xmlns:a16="http://schemas.microsoft.com/office/drawing/2014/main" id="{8F5C1690-B1C6-735D-E83C-354A73A66124}"/>
                </a:ext>
              </a:extLst>
            </p:cNvPr>
            <p:cNvSpPr txBox="1"/>
            <p:nvPr/>
          </p:nvSpPr>
          <p:spPr>
            <a:xfrm rot="777442">
              <a:off x="4518542" y="4067884"/>
              <a:ext cx="1979557" cy="646331"/>
            </a:xfrm>
            <a:prstGeom prst="rect">
              <a:avLst/>
            </a:prstGeom>
            <a:noFill/>
          </p:spPr>
          <p:txBody>
            <a:bodyPr wrap="square" rtlCol="0">
              <a:spAutoFit/>
            </a:bodyPr>
            <a:lstStyle/>
            <a:p>
              <a:pPr algn="ctr"/>
              <a:r>
                <a:rPr lang="en-US" b="1">
                  <a:solidFill>
                    <a:schemeClr val="bg1"/>
                  </a:solidFill>
                  <a:latin typeface="Arial" panose="020B0604020202020204" pitchFamily="34" charset="0"/>
                  <a:ea typeface="Lato Heavy" charset="0"/>
                  <a:cs typeface="Arial" panose="020B0604020202020204" pitchFamily="34" charset="0"/>
                </a:rPr>
                <a:t>Scaled expansion:</a:t>
              </a:r>
            </a:p>
          </p:txBody>
        </p:sp>
        <p:sp>
          <p:nvSpPr>
            <p:cNvPr id="50" name="CuadroTexto 273">
              <a:extLst>
                <a:ext uri="{FF2B5EF4-FFF2-40B4-BE49-F238E27FC236}">
                  <a16:creationId xmlns:a16="http://schemas.microsoft.com/office/drawing/2014/main" id="{A4FAF822-0E24-04F6-0CA2-31B78CB0B134}"/>
                </a:ext>
              </a:extLst>
            </p:cNvPr>
            <p:cNvSpPr txBox="1"/>
            <p:nvPr/>
          </p:nvSpPr>
          <p:spPr>
            <a:xfrm rot="20919578">
              <a:off x="6085893" y="3049177"/>
              <a:ext cx="1271114" cy="461665"/>
            </a:xfrm>
            <a:prstGeom prst="rect">
              <a:avLst/>
            </a:prstGeom>
            <a:noFill/>
          </p:spPr>
          <p:txBody>
            <a:bodyPr wrap="square" rtlCol="0">
              <a:spAutoFit/>
            </a:bodyPr>
            <a:lstStyle/>
            <a:p>
              <a:pPr algn="ctr"/>
              <a:r>
                <a:rPr lang="en-US" sz="1200">
                  <a:solidFill>
                    <a:schemeClr val="bg1"/>
                  </a:solidFill>
                  <a:latin typeface="Arial" panose="020B0604020202020204" pitchFamily="34" charset="0"/>
                  <a:ea typeface="Lato Heavy" charset="0"/>
                  <a:cs typeface="Arial" panose="020B0604020202020204" pitchFamily="34" charset="0"/>
                </a:rPr>
                <a:t>Practice management </a:t>
              </a:r>
            </a:p>
          </p:txBody>
        </p:sp>
        <p:sp>
          <p:nvSpPr>
            <p:cNvPr id="51" name="CuadroTexto 273">
              <a:extLst>
                <a:ext uri="{FF2B5EF4-FFF2-40B4-BE49-F238E27FC236}">
                  <a16:creationId xmlns:a16="http://schemas.microsoft.com/office/drawing/2014/main" id="{D478ECC8-F401-AFC2-5CFF-8D61A5C02CB3}"/>
                </a:ext>
              </a:extLst>
            </p:cNvPr>
            <p:cNvSpPr txBox="1"/>
            <p:nvPr/>
          </p:nvSpPr>
          <p:spPr>
            <a:xfrm rot="777442">
              <a:off x="5215388" y="2960411"/>
              <a:ext cx="1350995" cy="646331"/>
            </a:xfrm>
            <a:prstGeom prst="rect">
              <a:avLst/>
            </a:prstGeom>
            <a:noFill/>
          </p:spPr>
          <p:txBody>
            <a:bodyPr wrap="square" rtlCol="0">
              <a:spAutoFit/>
            </a:bodyPr>
            <a:lstStyle/>
            <a:p>
              <a:pPr algn="ctr"/>
              <a:r>
                <a:rPr lang="en-US" sz="1200" b="1">
                  <a:solidFill>
                    <a:schemeClr val="bg1"/>
                  </a:solidFill>
                  <a:latin typeface="Arial" panose="020B0604020202020204" pitchFamily="34" charset="0"/>
                  <a:ea typeface="Lato Heavy" charset="0"/>
                  <a:cs typeface="Arial" panose="020B0604020202020204" pitchFamily="34" charset="0"/>
                </a:rPr>
                <a:t>Emerging revenue stream:</a:t>
              </a:r>
            </a:p>
          </p:txBody>
        </p:sp>
        <p:sp>
          <p:nvSpPr>
            <p:cNvPr id="52" name="TextBox 51">
              <a:extLst>
                <a:ext uri="{FF2B5EF4-FFF2-40B4-BE49-F238E27FC236}">
                  <a16:creationId xmlns:a16="http://schemas.microsoft.com/office/drawing/2014/main" id="{754ABE50-DA63-EF4E-268D-BA4E7370098A}"/>
                </a:ext>
              </a:extLst>
            </p:cNvPr>
            <p:cNvSpPr txBox="1"/>
            <p:nvPr/>
          </p:nvSpPr>
          <p:spPr>
            <a:xfrm>
              <a:off x="5786260" y="1998273"/>
              <a:ext cx="1052664" cy="461665"/>
            </a:xfrm>
            <a:prstGeom prst="rect">
              <a:avLst/>
            </a:prstGeom>
            <a:solidFill>
              <a:schemeClr val="tx2"/>
            </a:solidFill>
          </p:spPr>
          <p:txBody>
            <a:bodyPr wrap="square" rtlCol="0">
              <a:spAutoFit/>
            </a:bodyPr>
            <a:lstStyle/>
            <a:p>
              <a:pPr algn="ctr"/>
              <a:r>
                <a:rPr lang="en-US" sz="1200">
                  <a:solidFill>
                    <a:schemeClr val="bg1"/>
                  </a:solidFill>
                </a:rPr>
                <a:t>Venture fund investments </a:t>
              </a:r>
            </a:p>
          </p:txBody>
        </p:sp>
      </p:grpSp>
      <p:pic>
        <p:nvPicPr>
          <p:cNvPr id="3074" name="Picture 2" descr="AmerisourceBergen | United in our responsibility to create healthier futures">
            <a:extLst>
              <a:ext uri="{FF2B5EF4-FFF2-40B4-BE49-F238E27FC236}">
                <a16:creationId xmlns:a16="http://schemas.microsoft.com/office/drawing/2014/main" id="{88886D22-83C7-6158-6D59-8A2016CE6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262" y="601225"/>
            <a:ext cx="5114045" cy="51140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B5B5609-FE93-E2CF-231E-3F8E33DCACF4}"/>
              </a:ext>
            </a:extLst>
          </p:cNvPr>
          <p:cNvSpPr txBox="1"/>
          <p:nvPr/>
        </p:nvSpPr>
        <p:spPr>
          <a:xfrm>
            <a:off x="341656" y="4699613"/>
            <a:ext cx="2845819" cy="1169551"/>
          </a:xfrm>
          <a:prstGeom prst="rect">
            <a:avLst/>
          </a:prstGeom>
          <a:noFill/>
        </p:spPr>
        <p:txBody>
          <a:bodyPr wrap="square" rtlCol="0">
            <a:spAutoFit/>
          </a:bodyPr>
          <a:lstStyle/>
          <a:p>
            <a:r>
              <a:rPr lang="en-US" sz="1400" b="1">
                <a:solidFill>
                  <a:schemeClr val="tx2"/>
                </a:solidFill>
              </a:rPr>
              <a:t>Full year 2022 revenue: </a:t>
            </a:r>
          </a:p>
          <a:p>
            <a:r>
              <a:rPr lang="en-US" sz="1400">
                <a:solidFill>
                  <a:schemeClr val="tx2"/>
                </a:solidFill>
              </a:rPr>
              <a:t>$238.6B, #10 on the Fortune 500</a:t>
            </a:r>
            <a:endParaRPr lang="en-US" sz="1400" b="1">
              <a:solidFill>
                <a:schemeClr val="tx2"/>
              </a:solidFill>
            </a:endParaRPr>
          </a:p>
          <a:p>
            <a:r>
              <a:rPr lang="en-US" sz="1400" b="1">
                <a:solidFill>
                  <a:schemeClr val="tx2"/>
                </a:solidFill>
              </a:rPr>
              <a:t>Comparable competitors:</a:t>
            </a:r>
          </a:p>
          <a:p>
            <a:pPr marL="285750" indent="-171450">
              <a:buFont typeface="Arial" panose="020B0604020202020204" pitchFamily="34" charset="0"/>
              <a:buChar char="•"/>
            </a:pPr>
            <a:r>
              <a:rPr lang="en-US" sz="1400">
                <a:solidFill>
                  <a:schemeClr val="tx2"/>
                </a:solidFill>
              </a:rPr>
              <a:t>McKesson, $264B</a:t>
            </a:r>
          </a:p>
          <a:p>
            <a:pPr marL="285750" indent="-171450">
              <a:buFont typeface="Arial" panose="020B0604020202020204" pitchFamily="34" charset="0"/>
              <a:buChar char="•"/>
            </a:pPr>
            <a:r>
              <a:rPr lang="en-US" sz="1400">
                <a:solidFill>
                  <a:schemeClr val="tx2"/>
                </a:solidFill>
              </a:rPr>
              <a:t>Cardinal Health, $181.4B</a:t>
            </a:r>
          </a:p>
        </p:txBody>
      </p:sp>
      <p:sp>
        <p:nvSpPr>
          <p:cNvPr id="23" name="Line 1">
            <a:extLst>
              <a:ext uri="{FF2B5EF4-FFF2-40B4-BE49-F238E27FC236}">
                <a16:creationId xmlns:a16="http://schemas.microsoft.com/office/drawing/2014/main" id="{70356ADF-62C2-6139-6E25-42693D38CFB5}"/>
              </a:ext>
            </a:extLst>
          </p:cNvPr>
          <p:cNvSpPr>
            <a:spLocks noChangeShapeType="1"/>
          </p:cNvSpPr>
          <p:nvPr/>
        </p:nvSpPr>
        <p:spPr bwMode="auto">
          <a:xfrm flipV="1">
            <a:off x="6225968" y="3022875"/>
            <a:ext cx="1461520" cy="2843"/>
          </a:xfrm>
          <a:prstGeom prst="line">
            <a:avLst/>
          </a:prstGeom>
          <a:noFill/>
          <a:ln w="1270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24" name="Line 1">
            <a:extLst>
              <a:ext uri="{FF2B5EF4-FFF2-40B4-BE49-F238E27FC236}">
                <a16:creationId xmlns:a16="http://schemas.microsoft.com/office/drawing/2014/main" id="{2122BEFE-1B21-1BAE-8049-AF99637108D7}"/>
              </a:ext>
            </a:extLst>
          </p:cNvPr>
          <p:cNvSpPr>
            <a:spLocks noChangeShapeType="1"/>
          </p:cNvSpPr>
          <p:nvPr/>
        </p:nvSpPr>
        <p:spPr bwMode="auto">
          <a:xfrm>
            <a:off x="4170030" y="4144534"/>
            <a:ext cx="885928" cy="10474"/>
          </a:xfrm>
          <a:prstGeom prst="line">
            <a:avLst/>
          </a:prstGeom>
          <a:noFill/>
          <a:ln w="12700" cap="flat">
            <a:solidFill>
              <a:schemeClr val="accent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28" name="CuadroTexto 273">
            <a:extLst>
              <a:ext uri="{FF2B5EF4-FFF2-40B4-BE49-F238E27FC236}">
                <a16:creationId xmlns:a16="http://schemas.microsoft.com/office/drawing/2014/main" id="{C7B9BE2A-480D-F8A5-4F7C-A9FA913BCC8F}"/>
              </a:ext>
            </a:extLst>
          </p:cNvPr>
          <p:cNvSpPr txBox="1"/>
          <p:nvPr/>
        </p:nvSpPr>
        <p:spPr>
          <a:xfrm rot="777442">
            <a:off x="3623216" y="5393027"/>
            <a:ext cx="1979557" cy="769441"/>
          </a:xfrm>
          <a:prstGeom prst="rect">
            <a:avLst/>
          </a:prstGeom>
          <a:noFill/>
        </p:spPr>
        <p:txBody>
          <a:bodyPr wrap="square" rtlCol="0">
            <a:spAutoFit/>
          </a:bodyPr>
          <a:lstStyle/>
          <a:p>
            <a:pPr algn="ctr"/>
            <a:r>
              <a:rPr lang="en-US" sz="2200" b="1">
                <a:solidFill>
                  <a:schemeClr val="bg1"/>
                </a:solidFill>
                <a:latin typeface="Arial" panose="020B0604020202020204" pitchFamily="34" charset="0"/>
                <a:ea typeface="Lato Heavy" charset="0"/>
                <a:cs typeface="Arial" panose="020B0604020202020204" pitchFamily="34" charset="0"/>
              </a:rPr>
              <a:t>Core business:</a:t>
            </a:r>
          </a:p>
        </p:txBody>
      </p:sp>
      <p:sp>
        <p:nvSpPr>
          <p:cNvPr id="30" name="Line 1">
            <a:extLst>
              <a:ext uri="{FF2B5EF4-FFF2-40B4-BE49-F238E27FC236}">
                <a16:creationId xmlns:a16="http://schemas.microsoft.com/office/drawing/2014/main" id="{F6677A82-8B3D-5DE8-74D2-E4E8A6950282}"/>
              </a:ext>
            </a:extLst>
          </p:cNvPr>
          <p:cNvSpPr>
            <a:spLocks noChangeShapeType="1"/>
          </p:cNvSpPr>
          <p:nvPr/>
        </p:nvSpPr>
        <p:spPr bwMode="auto">
          <a:xfrm>
            <a:off x="7817435" y="5267397"/>
            <a:ext cx="792983" cy="16992"/>
          </a:xfrm>
          <a:prstGeom prst="line">
            <a:avLst/>
          </a:prstGeom>
          <a:noFill/>
          <a:ln w="127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31" name="Rectangle 56">
            <a:extLst>
              <a:ext uri="{FF2B5EF4-FFF2-40B4-BE49-F238E27FC236}">
                <a16:creationId xmlns:a16="http://schemas.microsoft.com/office/drawing/2014/main" id="{327137E4-122E-DB7D-3A62-736B28766E1A}"/>
              </a:ext>
            </a:extLst>
          </p:cNvPr>
          <p:cNvSpPr/>
          <p:nvPr/>
        </p:nvSpPr>
        <p:spPr>
          <a:xfrm>
            <a:off x="8666362" y="4814064"/>
            <a:ext cx="3163725" cy="1384995"/>
          </a:xfrm>
          <a:prstGeom prst="rect">
            <a:avLst/>
          </a:prstGeom>
          <a:noFill/>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The primary business line of drug distributers (i.e. bulk purchasing drugs from manufacturers and reselling to providers and pharmacies) has gotten a boost as pharmaceutical purchases increase.</a:t>
            </a:r>
          </a:p>
        </p:txBody>
      </p:sp>
    </p:spTree>
    <p:extLst>
      <p:ext uri="{BB962C8B-B14F-4D97-AF65-F5344CB8AC3E}">
        <p14:creationId xmlns:p14="http://schemas.microsoft.com/office/powerpoint/2010/main" val="2654999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1183-F124-9D10-DB9C-C4B4390ABF48}"/>
              </a:ext>
            </a:extLst>
          </p:cNvPr>
          <p:cNvSpPr>
            <a:spLocks noGrp="1"/>
          </p:cNvSpPr>
          <p:nvPr>
            <p:ph type="title"/>
          </p:nvPr>
        </p:nvSpPr>
        <p:spPr/>
        <p:txBody>
          <a:bodyPr/>
          <a:lstStyle/>
          <a:p>
            <a:r>
              <a:rPr lang="en-US"/>
              <a:t>Inside a conglomerate:</a:t>
            </a:r>
          </a:p>
        </p:txBody>
      </p:sp>
      <p:sp>
        <p:nvSpPr>
          <p:cNvPr id="11" name="Rounded Rectangle 10">
            <a:extLst>
              <a:ext uri="{FF2B5EF4-FFF2-40B4-BE49-F238E27FC236}">
                <a16:creationId xmlns:a16="http://schemas.microsoft.com/office/drawing/2014/main" id="{5451E24C-422E-F47A-24DA-7245A2AAEF4B}"/>
              </a:ext>
            </a:extLst>
          </p:cNvPr>
          <p:cNvSpPr/>
          <p:nvPr/>
        </p:nvSpPr>
        <p:spPr>
          <a:xfrm>
            <a:off x="1003451" y="1438930"/>
            <a:ext cx="10185099" cy="80082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29AFC71-D6BC-4D75-1603-BA6792A7A732}"/>
              </a:ext>
            </a:extLst>
          </p:cNvPr>
          <p:cNvSpPr txBox="1"/>
          <p:nvPr/>
        </p:nvSpPr>
        <p:spPr>
          <a:xfrm>
            <a:off x="1446102" y="1558613"/>
            <a:ext cx="9344944" cy="738664"/>
          </a:xfrm>
          <a:prstGeom prst="rect">
            <a:avLst/>
          </a:prstGeom>
          <a:noFill/>
        </p:spPr>
        <p:txBody>
          <a:bodyPr wrap="square" rtlCol="0">
            <a:spAutoFit/>
          </a:bodyPr>
          <a:lstStyle/>
          <a:p>
            <a:pPr defTabSz="914217"/>
            <a:r>
              <a:rPr lang="en-US" sz="1400" dirty="0">
                <a:latin typeface="Arial" panose="020B0604020202020204" pitchFamily="34" charset="0"/>
                <a:ea typeface="Lato Light" panose="020F0502020204030203" pitchFamily="34" charset="0"/>
                <a:cs typeface="Arial" panose="020B0604020202020204" pitchFamily="34" charset="0"/>
              </a:rPr>
              <a:t>CVS was founded in 1963 as a health and beauty retailor, and opened its pharmacy in 1967; as of 2022 it was ranked </a:t>
            </a:r>
            <a:r>
              <a:rPr lang="en-US" sz="1400" b="1" dirty="0">
                <a:latin typeface="Arial" panose="020B0604020202020204" pitchFamily="34" charset="0"/>
                <a:ea typeface="Lato Light" panose="020F0502020204030203" pitchFamily="34" charset="0"/>
                <a:cs typeface="Arial" panose="020B0604020202020204" pitchFamily="34" charset="0"/>
              </a:rPr>
              <a:t>4</a:t>
            </a:r>
            <a:r>
              <a:rPr lang="en-US" sz="1400" b="1" baseline="30000" dirty="0">
                <a:latin typeface="Arial" panose="020B0604020202020204" pitchFamily="34" charset="0"/>
                <a:ea typeface="Lato Light" panose="020F0502020204030203" pitchFamily="34" charset="0"/>
                <a:cs typeface="Arial" panose="020B0604020202020204" pitchFamily="34" charset="0"/>
              </a:rPr>
              <a:t>th</a:t>
            </a:r>
            <a:r>
              <a:rPr lang="en-US" sz="1400" b="1" dirty="0">
                <a:latin typeface="Arial" panose="020B0604020202020204" pitchFamily="34" charset="0"/>
                <a:ea typeface="Lato Light" panose="020F0502020204030203" pitchFamily="34" charset="0"/>
                <a:cs typeface="Arial" panose="020B0604020202020204" pitchFamily="34" charset="0"/>
              </a:rPr>
              <a:t> on the Fortune 500 </a:t>
            </a:r>
            <a:r>
              <a:rPr lang="en-US" sz="1400" dirty="0">
                <a:latin typeface="Arial" panose="020B0604020202020204" pitchFamily="34" charset="0"/>
                <a:ea typeface="Lato Light" panose="020F0502020204030203" pitchFamily="34" charset="0"/>
                <a:cs typeface="Arial" panose="020B0604020202020204" pitchFamily="34" charset="0"/>
              </a:rPr>
              <a:t>with an annual revenue of $322.5 billion. </a:t>
            </a:r>
            <a:r>
              <a:rPr lang="en-US" sz="1400" b="1" dirty="0">
                <a:latin typeface="Arial" panose="020B0604020202020204" pitchFamily="34" charset="0"/>
                <a:ea typeface="Lato Light" panose="020F0502020204030203" pitchFamily="34" charset="0"/>
                <a:cs typeface="Arial" panose="020B0604020202020204" pitchFamily="34" charset="0"/>
              </a:rPr>
              <a:t>NOTE</a:t>
            </a:r>
            <a:r>
              <a:rPr lang="en-US" sz="1400" dirty="0">
                <a:latin typeface="Arial" panose="020B0604020202020204" pitchFamily="34" charset="0"/>
                <a:ea typeface="Lato Light" panose="020F0502020204030203" pitchFamily="34" charset="0"/>
                <a:cs typeface="Arial" panose="020B0604020202020204" pitchFamily="34" charset="0"/>
              </a:rPr>
              <a:t>: In December, 2023 it made headlines by announcing it would adopt a new ‘cost </a:t>
            </a:r>
            <a:r>
              <a:rPr lang="en-US" sz="1400" dirty="0" err="1">
                <a:latin typeface="Arial" panose="020B0604020202020204" pitchFamily="34" charset="0"/>
                <a:ea typeface="Lato Light" panose="020F0502020204030203" pitchFamily="34" charset="0"/>
                <a:cs typeface="Arial" panose="020B0604020202020204" pitchFamily="34" charset="0"/>
              </a:rPr>
              <a:t>plus’</a:t>
            </a:r>
            <a:r>
              <a:rPr lang="en-US" sz="1400" dirty="0">
                <a:latin typeface="Arial" panose="020B0604020202020204" pitchFamily="34" charset="0"/>
                <a:ea typeface="Lato Light" panose="020F0502020204030203" pitchFamily="34" charset="0"/>
                <a:cs typeface="Arial" panose="020B0604020202020204" pitchFamily="34" charset="0"/>
              </a:rPr>
              <a:t> model for its pharmacies and PBM   </a:t>
            </a:r>
          </a:p>
        </p:txBody>
      </p:sp>
      <p:sp>
        <p:nvSpPr>
          <p:cNvPr id="36" name="Rounded Rectangle 35">
            <a:extLst>
              <a:ext uri="{FF2B5EF4-FFF2-40B4-BE49-F238E27FC236}">
                <a16:creationId xmlns:a16="http://schemas.microsoft.com/office/drawing/2014/main" id="{F6C68A6E-F3FB-AAFD-2F5C-8CF7FCFEA1F5}"/>
              </a:ext>
            </a:extLst>
          </p:cNvPr>
          <p:cNvSpPr/>
          <p:nvPr/>
        </p:nvSpPr>
        <p:spPr>
          <a:xfrm>
            <a:off x="725071" y="2718100"/>
            <a:ext cx="3474137" cy="2516787"/>
          </a:xfrm>
          <a:prstGeom prst="roundRect">
            <a:avLst>
              <a:gd name="adj" fmla="val 4565"/>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Rounded Rectangle 36">
            <a:extLst>
              <a:ext uri="{FF2B5EF4-FFF2-40B4-BE49-F238E27FC236}">
                <a16:creationId xmlns:a16="http://schemas.microsoft.com/office/drawing/2014/main" id="{6FEFF2DD-92D7-CE87-6750-7D95716EDF5E}"/>
              </a:ext>
            </a:extLst>
          </p:cNvPr>
          <p:cNvSpPr/>
          <p:nvPr/>
        </p:nvSpPr>
        <p:spPr>
          <a:xfrm>
            <a:off x="4421562" y="2718100"/>
            <a:ext cx="3474137" cy="2516787"/>
          </a:xfrm>
          <a:prstGeom prst="roundRect">
            <a:avLst>
              <a:gd name="adj" fmla="val 4565"/>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ounded Rectangle 37">
            <a:extLst>
              <a:ext uri="{FF2B5EF4-FFF2-40B4-BE49-F238E27FC236}">
                <a16:creationId xmlns:a16="http://schemas.microsoft.com/office/drawing/2014/main" id="{A1DD86B0-B6D8-8641-CCEF-C3F4CCD10AFA}"/>
              </a:ext>
            </a:extLst>
          </p:cNvPr>
          <p:cNvSpPr/>
          <p:nvPr/>
        </p:nvSpPr>
        <p:spPr>
          <a:xfrm>
            <a:off x="8118053" y="2718100"/>
            <a:ext cx="3474137" cy="2516787"/>
          </a:xfrm>
          <a:prstGeom prst="roundRect">
            <a:avLst>
              <a:gd name="adj" fmla="val 4565"/>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56">
            <a:extLst>
              <a:ext uri="{FF2B5EF4-FFF2-40B4-BE49-F238E27FC236}">
                <a16:creationId xmlns:a16="http://schemas.microsoft.com/office/drawing/2014/main" id="{98225B56-7584-41E9-29D4-98AF41D20F12}"/>
              </a:ext>
            </a:extLst>
          </p:cNvPr>
          <p:cNvSpPr/>
          <p:nvPr/>
        </p:nvSpPr>
        <p:spPr>
          <a:xfrm>
            <a:off x="856177" y="3111333"/>
            <a:ext cx="2882966" cy="523220"/>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2022 revenue: $91.4 billion </a:t>
            </a:r>
          </a:p>
          <a:p>
            <a:r>
              <a:rPr lang="en-US" sz="1400">
                <a:latin typeface="Arial" panose="020B0604020202020204" pitchFamily="34" charset="0"/>
                <a:ea typeface="Lato Light" panose="020F0502020204030203" pitchFamily="34" charset="0"/>
                <a:cs typeface="Arial" panose="020B0604020202020204" pitchFamily="34" charset="0"/>
              </a:rPr>
              <a:t>2022 operating income: $5 billion </a:t>
            </a:r>
          </a:p>
        </p:txBody>
      </p:sp>
      <p:sp>
        <p:nvSpPr>
          <p:cNvPr id="46" name="Rectangle 56">
            <a:extLst>
              <a:ext uri="{FF2B5EF4-FFF2-40B4-BE49-F238E27FC236}">
                <a16:creationId xmlns:a16="http://schemas.microsoft.com/office/drawing/2014/main" id="{E2C3249E-9490-1915-E31A-61B697A53F08}"/>
              </a:ext>
            </a:extLst>
          </p:cNvPr>
          <p:cNvSpPr/>
          <p:nvPr/>
        </p:nvSpPr>
        <p:spPr>
          <a:xfrm>
            <a:off x="937300" y="3912652"/>
            <a:ext cx="3011394" cy="954107"/>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Acquired health insurance company Aetna in 2018, making it the third largest health plan by membership in 2022   </a:t>
            </a:r>
          </a:p>
        </p:txBody>
      </p:sp>
      <p:cxnSp>
        <p:nvCxnSpPr>
          <p:cNvPr id="48" name="Straight Connector 47">
            <a:extLst>
              <a:ext uri="{FF2B5EF4-FFF2-40B4-BE49-F238E27FC236}">
                <a16:creationId xmlns:a16="http://schemas.microsoft.com/office/drawing/2014/main" id="{6B2C36BA-3B70-3D4E-8C93-EB716ABD23ED}"/>
              </a:ext>
            </a:extLst>
          </p:cNvPr>
          <p:cNvCxnSpPr>
            <a:cxnSpLocks/>
          </p:cNvCxnSpPr>
          <p:nvPr/>
        </p:nvCxnSpPr>
        <p:spPr>
          <a:xfrm>
            <a:off x="2377318" y="3809957"/>
            <a:ext cx="299731"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EF2788-5D90-7DF6-C11B-AC86BFAD9589}"/>
              </a:ext>
            </a:extLst>
          </p:cNvPr>
          <p:cNvCxnSpPr>
            <a:cxnSpLocks/>
          </p:cNvCxnSpPr>
          <p:nvPr/>
        </p:nvCxnSpPr>
        <p:spPr>
          <a:xfrm>
            <a:off x="6077998" y="3809957"/>
            <a:ext cx="29973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470B33-416D-278D-8028-BA88E38FDB34}"/>
              </a:ext>
            </a:extLst>
          </p:cNvPr>
          <p:cNvCxnSpPr>
            <a:cxnSpLocks/>
          </p:cNvCxnSpPr>
          <p:nvPr/>
        </p:nvCxnSpPr>
        <p:spPr>
          <a:xfrm>
            <a:off x="9747630" y="3809957"/>
            <a:ext cx="299731"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BFD0E708-FBFC-7C62-91D8-9237AE427D40}"/>
              </a:ext>
            </a:extLst>
          </p:cNvPr>
          <p:cNvSpPr/>
          <p:nvPr/>
        </p:nvSpPr>
        <p:spPr>
          <a:xfrm>
            <a:off x="1468803" y="2538935"/>
            <a:ext cx="1986671" cy="48851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7" name="TextBox 66">
            <a:extLst>
              <a:ext uri="{FF2B5EF4-FFF2-40B4-BE49-F238E27FC236}">
                <a16:creationId xmlns:a16="http://schemas.microsoft.com/office/drawing/2014/main" id="{DEEC6AC4-A7A6-E168-8DBA-07C6DF3A4E80}"/>
              </a:ext>
            </a:extLst>
          </p:cNvPr>
          <p:cNvSpPr txBox="1"/>
          <p:nvPr/>
        </p:nvSpPr>
        <p:spPr>
          <a:xfrm>
            <a:off x="1468802" y="2580872"/>
            <a:ext cx="1986671" cy="369332"/>
          </a:xfrm>
          <a:prstGeom prst="rect">
            <a:avLst/>
          </a:prstGeom>
          <a:noFill/>
        </p:spPr>
        <p:txBody>
          <a:bodyPr wrap="square" rtlCol="0">
            <a:spAutoFit/>
          </a:bodyPr>
          <a:lstStyle/>
          <a:p>
            <a:pPr algn="ctr"/>
            <a:r>
              <a:rPr lang="en-US">
                <a:solidFill>
                  <a:schemeClr val="bg1"/>
                </a:solidFill>
              </a:rPr>
              <a:t>Health benefits </a:t>
            </a:r>
          </a:p>
        </p:txBody>
      </p:sp>
      <p:sp>
        <p:nvSpPr>
          <p:cNvPr id="68" name="Rounded Rectangle 67">
            <a:extLst>
              <a:ext uri="{FF2B5EF4-FFF2-40B4-BE49-F238E27FC236}">
                <a16:creationId xmlns:a16="http://schemas.microsoft.com/office/drawing/2014/main" id="{A61E2C6C-D2EE-5B45-4FFC-5B101C34E6E2}"/>
              </a:ext>
            </a:extLst>
          </p:cNvPr>
          <p:cNvSpPr/>
          <p:nvPr/>
        </p:nvSpPr>
        <p:spPr>
          <a:xfrm>
            <a:off x="5084662" y="2538935"/>
            <a:ext cx="1986671" cy="48851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9" name="TextBox 68">
            <a:extLst>
              <a:ext uri="{FF2B5EF4-FFF2-40B4-BE49-F238E27FC236}">
                <a16:creationId xmlns:a16="http://schemas.microsoft.com/office/drawing/2014/main" id="{277AD817-17F9-9592-F546-A222755A8B86}"/>
              </a:ext>
            </a:extLst>
          </p:cNvPr>
          <p:cNvSpPr txBox="1"/>
          <p:nvPr/>
        </p:nvSpPr>
        <p:spPr>
          <a:xfrm>
            <a:off x="5084661" y="2580872"/>
            <a:ext cx="1986671" cy="369332"/>
          </a:xfrm>
          <a:prstGeom prst="rect">
            <a:avLst/>
          </a:prstGeom>
          <a:solidFill>
            <a:schemeClr val="accent2"/>
          </a:solidFill>
          <a:ln>
            <a:solidFill>
              <a:schemeClr val="accent2"/>
            </a:solidFill>
          </a:ln>
        </p:spPr>
        <p:txBody>
          <a:bodyPr wrap="square" rtlCol="0">
            <a:spAutoFit/>
          </a:bodyPr>
          <a:lstStyle/>
          <a:p>
            <a:pPr algn="ctr"/>
            <a:r>
              <a:rPr lang="en-US">
                <a:solidFill>
                  <a:schemeClr val="bg1"/>
                </a:solidFill>
              </a:rPr>
              <a:t>Retail </a:t>
            </a:r>
          </a:p>
        </p:txBody>
      </p:sp>
      <p:sp>
        <p:nvSpPr>
          <p:cNvPr id="70" name="Rectangle 56">
            <a:extLst>
              <a:ext uri="{FF2B5EF4-FFF2-40B4-BE49-F238E27FC236}">
                <a16:creationId xmlns:a16="http://schemas.microsoft.com/office/drawing/2014/main" id="{BC45EB59-221F-8E07-AFFC-A6DA4A885840}"/>
              </a:ext>
            </a:extLst>
          </p:cNvPr>
          <p:cNvSpPr/>
          <p:nvPr/>
        </p:nvSpPr>
        <p:spPr>
          <a:xfrm>
            <a:off x="4565487" y="3106916"/>
            <a:ext cx="3037811" cy="523220"/>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2022 revenue: $106.6 billion </a:t>
            </a:r>
          </a:p>
          <a:p>
            <a:r>
              <a:rPr lang="en-US" sz="1400">
                <a:latin typeface="Arial" panose="020B0604020202020204" pitchFamily="34" charset="0"/>
                <a:ea typeface="Lato Light" panose="020F0502020204030203" pitchFamily="34" charset="0"/>
                <a:cs typeface="Arial" panose="020B0604020202020204" pitchFamily="34" charset="0"/>
              </a:rPr>
              <a:t>2022 operating income: $6.7 billion </a:t>
            </a:r>
          </a:p>
        </p:txBody>
      </p:sp>
      <p:sp>
        <p:nvSpPr>
          <p:cNvPr id="71" name="Rectangle 56">
            <a:extLst>
              <a:ext uri="{FF2B5EF4-FFF2-40B4-BE49-F238E27FC236}">
                <a16:creationId xmlns:a16="http://schemas.microsoft.com/office/drawing/2014/main" id="{FA0BFAF6-8F9A-95D6-7531-7B102829C258}"/>
              </a:ext>
            </a:extLst>
          </p:cNvPr>
          <p:cNvSpPr/>
          <p:nvPr/>
        </p:nvSpPr>
        <p:spPr>
          <a:xfrm>
            <a:off x="4573575" y="3909340"/>
            <a:ext cx="3154983" cy="954107"/>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Operates nearly 10,000 retail locations, which employ ~30,000 pharmacists; over 1,000 sites include a MinuteClinic   </a:t>
            </a:r>
          </a:p>
        </p:txBody>
      </p:sp>
      <p:sp>
        <p:nvSpPr>
          <p:cNvPr id="72" name="Rounded Rectangle 71">
            <a:extLst>
              <a:ext uri="{FF2B5EF4-FFF2-40B4-BE49-F238E27FC236}">
                <a16:creationId xmlns:a16="http://schemas.microsoft.com/office/drawing/2014/main" id="{CAAF0FB2-055C-F652-BD6C-F42F7959E813}"/>
              </a:ext>
            </a:extLst>
          </p:cNvPr>
          <p:cNvSpPr/>
          <p:nvPr/>
        </p:nvSpPr>
        <p:spPr>
          <a:xfrm>
            <a:off x="8797980" y="2538935"/>
            <a:ext cx="1986671" cy="488515"/>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3" name="TextBox 72">
            <a:extLst>
              <a:ext uri="{FF2B5EF4-FFF2-40B4-BE49-F238E27FC236}">
                <a16:creationId xmlns:a16="http://schemas.microsoft.com/office/drawing/2014/main" id="{45DFB067-A043-D8A7-712D-7E153D6434C6}"/>
              </a:ext>
            </a:extLst>
          </p:cNvPr>
          <p:cNvSpPr txBox="1"/>
          <p:nvPr/>
        </p:nvSpPr>
        <p:spPr>
          <a:xfrm>
            <a:off x="8804375" y="2580872"/>
            <a:ext cx="1986671" cy="369332"/>
          </a:xfrm>
          <a:prstGeom prst="rect">
            <a:avLst/>
          </a:prstGeom>
          <a:noFill/>
          <a:ln>
            <a:noFill/>
          </a:ln>
        </p:spPr>
        <p:txBody>
          <a:bodyPr wrap="square" rtlCol="0">
            <a:spAutoFit/>
          </a:bodyPr>
          <a:lstStyle/>
          <a:p>
            <a:pPr algn="ctr"/>
            <a:r>
              <a:rPr lang="en-US">
                <a:solidFill>
                  <a:schemeClr val="bg1"/>
                </a:solidFill>
              </a:rPr>
              <a:t>PBM </a:t>
            </a:r>
          </a:p>
        </p:txBody>
      </p:sp>
      <p:sp>
        <p:nvSpPr>
          <p:cNvPr id="74" name="Rectangle 56">
            <a:extLst>
              <a:ext uri="{FF2B5EF4-FFF2-40B4-BE49-F238E27FC236}">
                <a16:creationId xmlns:a16="http://schemas.microsoft.com/office/drawing/2014/main" id="{1896F069-6596-C72A-D04E-5A8E931C3674}"/>
              </a:ext>
            </a:extLst>
          </p:cNvPr>
          <p:cNvSpPr/>
          <p:nvPr/>
        </p:nvSpPr>
        <p:spPr>
          <a:xfrm>
            <a:off x="8278806" y="3148853"/>
            <a:ext cx="3037811" cy="523220"/>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2022 revenue: </a:t>
            </a:r>
            <a:r>
              <a:rPr lang="en-US" sz="1400" b="1">
                <a:latin typeface="Arial" panose="020B0604020202020204" pitchFamily="34" charset="0"/>
                <a:ea typeface="Lato Light" panose="020F0502020204030203" pitchFamily="34" charset="0"/>
                <a:cs typeface="Arial" panose="020B0604020202020204" pitchFamily="34" charset="0"/>
              </a:rPr>
              <a:t>$169.2 billion </a:t>
            </a:r>
          </a:p>
          <a:p>
            <a:r>
              <a:rPr lang="en-US" sz="1400">
                <a:latin typeface="Arial" panose="020B0604020202020204" pitchFamily="34" charset="0"/>
                <a:ea typeface="Lato Light" panose="020F0502020204030203" pitchFamily="34" charset="0"/>
                <a:cs typeface="Arial" panose="020B0604020202020204" pitchFamily="34" charset="0"/>
              </a:rPr>
              <a:t>2022 operating income: </a:t>
            </a:r>
            <a:r>
              <a:rPr lang="en-US" sz="1400" b="1">
                <a:latin typeface="Arial" panose="020B0604020202020204" pitchFamily="34" charset="0"/>
                <a:ea typeface="Lato Light" panose="020F0502020204030203" pitchFamily="34" charset="0"/>
                <a:cs typeface="Arial" panose="020B0604020202020204" pitchFamily="34" charset="0"/>
              </a:rPr>
              <a:t>$7.4 billion </a:t>
            </a:r>
          </a:p>
        </p:txBody>
      </p:sp>
      <p:sp>
        <p:nvSpPr>
          <p:cNvPr id="75" name="Rectangle 56">
            <a:extLst>
              <a:ext uri="{FF2B5EF4-FFF2-40B4-BE49-F238E27FC236}">
                <a16:creationId xmlns:a16="http://schemas.microsoft.com/office/drawing/2014/main" id="{A023F18B-7456-E94B-4796-8ED05B5C975A}"/>
              </a:ext>
            </a:extLst>
          </p:cNvPr>
          <p:cNvSpPr/>
          <p:nvPr/>
        </p:nvSpPr>
        <p:spPr>
          <a:xfrm>
            <a:off x="8286894" y="3951277"/>
            <a:ext cx="3154983" cy="1169551"/>
          </a:xfrm>
          <a:prstGeom prst="rect">
            <a:avLst/>
          </a:prstGeom>
        </p:spPr>
        <p:txBody>
          <a:bodyPr wrap="square">
            <a:spAutoFit/>
          </a:bodyPr>
          <a:lstStyle/>
          <a:p>
            <a:r>
              <a:rPr lang="en-US" sz="1400">
                <a:latin typeface="Arial" panose="020B0604020202020204" pitchFamily="34" charset="0"/>
                <a:ea typeface="Lato Light" panose="020F0502020204030203" pitchFamily="34" charset="0"/>
                <a:cs typeface="Arial" panose="020B0604020202020204" pitchFamily="34" charset="0"/>
              </a:rPr>
              <a:t>As the largest business line, PBM services began when CVS launched its own PBM in 1994 and grew significantly with the 2007 acquisition of Caremark </a:t>
            </a:r>
          </a:p>
        </p:txBody>
      </p:sp>
      <p:sp>
        <p:nvSpPr>
          <p:cNvPr id="76" name="Rounded Rectangle 75">
            <a:extLst>
              <a:ext uri="{FF2B5EF4-FFF2-40B4-BE49-F238E27FC236}">
                <a16:creationId xmlns:a16="http://schemas.microsoft.com/office/drawing/2014/main" id="{F0C391D6-AE74-F2FC-2647-21AEDB9E7FF0}"/>
              </a:ext>
            </a:extLst>
          </p:cNvPr>
          <p:cNvSpPr/>
          <p:nvPr/>
        </p:nvSpPr>
        <p:spPr>
          <a:xfrm>
            <a:off x="1168701" y="5468261"/>
            <a:ext cx="10185099" cy="116387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F509B8D0-E10A-E37D-A864-BB6FB38513A5}"/>
              </a:ext>
            </a:extLst>
          </p:cNvPr>
          <p:cNvSpPr txBox="1"/>
          <p:nvPr/>
        </p:nvSpPr>
        <p:spPr>
          <a:xfrm>
            <a:off x="3468002" y="5636574"/>
            <a:ext cx="5381255" cy="954107"/>
          </a:xfrm>
          <a:prstGeom prst="rect">
            <a:avLst/>
          </a:prstGeom>
          <a:noFill/>
        </p:spPr>
        <p:txBody>
          <a:bodyPr wrap="square" rtlCol="0">
            <a:spAutoFit/>
          </a:bodyPr>
          <a:lstStyle/>
          <a:p>
            <a:pPr algn="ctr" defTabSz="914217"/>
            <a:r>
              <a:rPr lang="en-US" sz="1400">
                <a:latin typeface="Arial" panose="020B0604020202020204" pitchFamily="34" charset="0"/>
                <a:ea typeface="Lato Light" panose="020F0502020204030203" pitchFamily="34" charset="0"/>
                <a:cs typeface="Arial" panose="020B0604020202020204" pitchFamily="34" charset="0"/>
              </a:rPr>
              <a:t>Pivoting to providers: In March, CVS completed its acquisition of provider-enablement platform Signify Health for $8B and in May finalized the $10.6B purchase of primary-care company Oak Street Health</a:t>
            </a:r>
          </a:p>
        </p:txBody>
      </p:sp>
      <p:pic>
        <p:nvPicPr>
          <p:cNvPr id="1028" name="Picture 4" descr="API Case Studies – Humana Data Exchange">
            <a:extLst>
              <a:ext uri="{FF2B5EF4-FFF2-40B4-BE49-F238E27FC236}">
                <a16:creationId xmlns:a16="http://schemas.microsoft.com/office/drawing/2014/main" id="{58992E46-0327-CBA3-E0FB-B2D3B996B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102" y="5076982"/>
            <a:ext cx="1784208" cy="17842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ak Street Health - Wikipedia">
            <a:extLst>
              <a:ext uri="{FF2B5EF4-FFF2-40B4-BE49-F238E27FC236}">
                <a16:creationId xmlns:a16="http://schemas.microsoft.com/office/drawing/2014/main" id="{4A906CED-0F61-7A86-B456-CAC637ADF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705" y="5745778"/>
            <a:ext cx="1771594" cy="58753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D22CA478-7FF9-EDC5-D054-1D513DCB8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311" y="432451"/>
            <a:ext cx="5587306" cy="74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9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22B5-1763-0DEB-37E8-971DBD2E1D84}"/>
              </a:ext>
            </a:extLst>
          </p:cNvPr>
          <p:cNvSpPr>
            <a:spLocks noGrp="1"/>
          </p:cNvSpPr>
          <p:nvPr>
            <p:ph type="title"/>
          </p:nvPr>
        </p:nvSpPr>
        <p:spPr/>
        <p:txBody>
          <a:bodyPr/>
          <a:lstStyle/>
          <a:p>
            <a:r>
              <a:rPr lang="en-US"/>
              <a:t>A drug channel disruptor:</a:t>
            </a:r>
          </a:p>
        </p:txBody>
      </p:sp>
      <p:sp>
        <p:nvSpPr>
          <p:cNvPr id="4" name="Freeform 1">
            <a:extLst>
              <a:ext uri="{FF2B5EF4-FFF2-40B4-BE49-F238E27FC236}">
                <a16:creationId xmlns:a16="http://schemas.microsoft.com/office/drawing/2014/main" id="{15DA0BF6-BBAA-72E9-EFF6-F021B1D76324}"/>
              </a:ext>
            </a:extLst>
          </p:cNvPr>
          <p:cNvSpPr>
            <a:spLocks noChangeArrowheads="1"/>
          </p:cNvSpPr>
          <p:nvPr/>
        </p:nvSpPr>
        <p:spPr bwMode="auto">
          <a:xfrm>
            <a:off x="1757026" y="1852862"/>
            <a:ext cx="26323" cy="1880"/>
          </a:xfrm>
          <a:custGeom>
            <a:avLst/>
            <a:gdLst>
              <a:gd name="T0" fmla="*/ 0 w 60"/>
              <a:gd name="T1" fmla="*/ 0 h 1"/>
              <a:gd name="T2" fmla="*/ 0 w 60"/>
              <a:gd name="T3" fmla="*/ 0 h 1"/>
              <a:gd name="T4" fmla="*/ 59 w 60"/>
              <a:gd name="T5" fmla="*/ 0 h 1"/>
            </a:gdLst>
            <a:ahLst/>
            <a:cxnLst>
              <a:cxn ang="0">
                <a:pos x="T0" y="T1"/>
              </a:cxn>
              <a:cxn ang="0">
                <a:pos x="T2" y="T3"/>
              </a:cxn>
              <a:cxn ang="0">
                <a:pos x="T4" y="T5"/>
              </a:cxn>
            </a:cxnLst>
            <a:rect l="0" t="0" r="r" b="b"/>
            <a:pathLst>
              <a:path w="60" h="1">
                <a:moveTo>
                  <a:pt x="0" y="0"/>
                </a:moveTo>
                <a:lnTo>
                  <a:pt x="0" y="0"/>
                </a:lnTo>
                <a:cubicBezTo>
                  <a:pt x="19" y="0"/>
                  <a:pt x="39" y="0"/>
                  <a:pt x="59" y="0"/>
                </a:cubicBezTo>
              </a:path>
            </a:pathLst>
          </a:custGeom>
          <a:noFill/>
          <a:ln w="76200" cap="flat">
            <a:solidFill>
              <a:srgbClr val="2323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 name="Line 2">
            <a:extLst>
              <a:ext uri="{FF2B5EF4-FFF2-40B4-BE49-F238E27FC236}">
                <a16:creationId xmlns:a16="http://schemas.microsoft.com/office/drawing/2014/main" id="{449ECD9E-662D-6A8C-AB55-772FA8898CB3}"/>
              </a:ext>
            </a:extLst>
          </p:cNvPr>
          <p:cNvSpPr>
            <a:spLocks noChangeShapeType="1"/>
          </p:cNvSpPr>
          <p:nvPr/>
        </p:nvSpPr>
        <p:spPr bwMode="auto">
          <a:xfrm>
            <a:off x="1839755" y="1862262"/>
            <a:ext cx="5076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 name="Line 3">
            <a:extLst>
              <a:ext uri="{FF2B5EF4-FFF2-40B4-BE49-F238E27FC236}">
                <a16:creationId xmlns:a16="http://schemas.microsoft.com/office/drawing/2014/main" id="{37045296-B273-83A8-4F8A-570ACB1649D2}"/>
              </a:ext>
            </a:extLst>
          </p:cNvPr>
          <p:cNvSpPr>
            <a:spLocks noChangeShapeType="1"/>
          </p:cNvSpPr>
          <p:nvPr/>
        </p:nvSpPr>
        <p:spPr bwMode="auto">
          <a:xfrm>
            <a:off x="1948806" y="1862262"/>
            <a:ext cx="58287"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 name="Line 4">
            <a:extLst>
              <a:ext uri="{FF2B5EF4-FFF2-40B4-BE49-F238E27FC236}">
                <a16:creationId xmlns:a16="http://schemas.microsoft.com/office/drawing/2014/main" id="{F572E306-CC7A-5A0D-9589-24219D425FE5}"/>
              </a:ext>
            </a:extLst>
          </p:cNvPr>
          <p:cNvSpPr>
            <a:spLocks noChangeShapeType="1"/>
          </p:cNvSpPr>
          <p:nvPr/>
        </p:nvSpPr>
        <p:spPr bwMode="auto">
          <a:xfrm>
            <a:off x="2057857" y="1869783"/>
            <a:ext cx="58287"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 name="Line 5">
            <a:extLst>
              <a:ext uri="{FF2B5EF4-FFF2-40B4-BE49-F238E27FC236}">
                <a16:creationId xmlns:a16="http://schemas.microsoft.com/office/drawing/2014/main" id="{E1DB79FA-E452-401B-57E5-2A5D5BDEC955}"/>
              </a:ext>
            </a:extLst>
          </p:cNvPr>
          <p:cNvSpPr>
            <a:spLocks noChangeShapeType="1"/>
          </p:cNvSpPr>
          <p:nvPr/>
        </p:nvSpPr>
        <p:spPr bwMode="auto">
          <a:xfrm>
            <a:off x="2174429" y="1869783"/>
            <a:ext cx="50766" cy="9402"/>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 name="Line 6">
            <a:extLst>
              <a:ext uri="{FF2B5EF4-FFF2-40B4-BE49-F238E27FC236}">
                <a16:creationId xmlns:a16="http://schemas.microsoft.com/office/drawing/2014/main" id="{EE6AF155-A314-0A97-C6C6-64BE3505D20C}"/>
              </a:ext>
            </a:extLst>
          </p:cNvPr>
          <p:cNvSpPr>
            <a:spLocks noChangeShapeType="1"/>
          </p:cNvSpPr>
          <p:nvPr/>
        </p:nvSpPr>
        <p:spPr bwMode="auto">
          <a:xfrm>
            <a:off x="2283480" y="1879184"/>
            <a:ext cx="58287"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E5F2DBD4-CAAA-0A9D-2191-B8A5522B1279}"/>
              </a:ext>
            </a:extLst>
          </p:cNvPr>
          <p:cNvSpPr>
            <a:spLocks noChangeShapeType="1"/>
          </p:cNvSpPr>
          <p:nvPr/>
        </p:nvSpPr>
        <p:spPr bwMode="auto">
          <a:xfrm>
            <a:off x="2390652" y="1886705"/>
            <a:ext cx="5828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1" name="Line 8">
            <a:extLst>
              <a:ext uri="{FF2B5EF4-FFF2-40B4-BE49-F238E27FC236}">
                <a16:creationId xmlns:a16="http://schemas.microsoft.com/office/drawing/2014/main" id="{BC698FCA-5DA6-8104-9059-0E9D83D7A775}"/>
              </a:ext>
            </a:extLst>
          </p:cNvPr>
          <p:cNvSpPr>
            <a:spLocks noChangeShapeType="1"/>
          </p:cNvSpPr>
          <p:nvPr/>
        </p:nvSpPr>
        <p:spPr bwMode="auto">
          <a:xfrm>
            <a:off x="2509103" y="1886705"/>
            <a:ext cx="50766" cy="752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2" name="Line 9">
            <a:extLst>
              <a:ext uri="{FF2B5EF4-FFF2-40B4-BE49-F238E27FC236}">
                <a16:creationId xmlns:a16="http://schemas.microsoft.com/office/drawing/2014/main" id="{9EC4BDC7-78F7-01B2-5439-442A099BBF9D}"/>
              </a:ext>
            </a:extLst>
          </p:cNvPr>
          <p:cNvSpPr>
            <a:spLocks noChangeShapeType="1"/>
          </p:cNvSpPr>
          <p:nvPr/>
        </p:nvSpPr>
        <p:spPr bwMode="auto">
          <a:xfrm>
            <a:off x="2616275" y="1896106"/>
            <a:ext cx="5828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3" name="Freeform 10">
            <a:extLst>
              <a:ext uri="{FF2B5EF4-FFF2-40B4-BE49-F238E27FC236}">
                <a16:creationId xmlns:a16="http://schemas.microsoft.com/office/drawing/2014/main" id="{07C6D171-1348-E930-9D49-06C034C42B97}"/>
              </a:ext>
            </a:extLst>
          </p:cNvPr>
          <p:cNvSpPr>
            <a:spLocks noChangeArrowheads="1"/>
          </p:cNvSpPr>
          <p:nvPr/>
        </p:nvSpPr>
        <p:spPr bwMode="auto">
          <a:xfrm>
            <a:off x="2725326" y="1903626"/>
            <a:ext cx="50765" cy="26323"/>
          </a:xfrm>
          <a:custGeom>
            <a:avLst/>
            <a:gdLst>
              <a:gd name="T0" fmla="*/ 0 w 119"/>
              <a:gd name="T1" fmla="*/ 0 h 60"/>
              <a:gd name="T2" fmla="*/ 40 w 119"/>
              <a:gd name="T3" fmla="*/ 0 h 60"/>
              <a:gd name="T4" fmla="*/ 118 w 119"/>
              <a:gd name="T5" fmla="*/ 59 h 60"/>
            </a:gdLst>
            <a:ahLst/>
            <a:cxnLst>
              <a:cxn ang="0">
                <a:pos x="T0" y="T1"/>
              </a:cxn>
              <a:cxn ang="0">
                <a:pos x="T2" y="T3"/>
              </a:cxn>
              <a:cxn ang="0">
                <a:pos x="T4" y="T5"/>
              </a:cxn>
            </a:cxnLst>
            <a:rect l="0" t="0" r="r" b="b"/>
            <a:pathLst>
              <a:path w="119" h="60">
                <a:moveTo>
                  <a:pt x="0" y="0"/>
                </a:moveTo>
                <a:lnTo>
                  <a:pt x="40" y="0"/>
                </a:lnTo>
                <a:lnTo>
                  <a:pt x="118" y="59"/>
                </a:lnTo>
              </a:path>
            </a:pathLst>
          </a:custGeom>
          <a:noFill/>
          <a:ln w="7620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 name="Line 11">
            <a:extLst>
              <a:ext uri="{FF2B5EF4-FFF2-40B4-BE49-F238E27FC236}">
                <a16:creationId xmlns:a16="http://schemas.microsoft.com/office/drawing/2014/main" id="{9E0200EC-74E6-FF23-C4D8-DE39762BE485}"/>
              </a:ext>
            </a:extLst>
          </p:cNvPr>
          <p:cNvSpPr>
            <a:spLocks noChangeShapeType="1"/>
          </p:cNvSpPr>
          <p:nvPr/>
        </p:nvSpPr>
        <p:spPr bwMode="auto">
          <a:xfrm>
            <a:off x="2808054" y="1969434"/>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 name="Line 12">
            <a:extLst>
              <a:ext uri="{FF2B5EF4-FFF2-40B4-BE49-F238E27FC236}">
                <a16:creationId xmlns:a16="http://schemas.microsoft.com/office/drawing/2014/main" id="{E4CB1216-E8B9-1E3E-33DF-6B9A74A2FDA0}"/>
              </a:ext>
            </a:extLst>
          </p:cNvPr>
          <p:cNvSpPr>
            <a:spLocks noChangeShapeType="1"/>
          </p:cNvSpPr>
          <p:nvPr/>
        </p:nvSpPr>
        <p:spPr bwMode="auto">
          <a:xfrm>
            <a:off x="2892662" y="2044641"/>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6" name="Line 13">
            <a:extLst>
              <a:ext uri="{FF2B5EF4-FFF2-40B4-BE49-F238E27FC236}">
                <a16:creationId xmlns:a16="http://schemas.microsoft.com/office/drawing/2014/main" id="{088DB73D-25A5-4C10-F793-B27B15ECB6DE}"/>
              </a:ext>
            </a:extLst>
          </p:cNvPr>
          <p:cNvSpPr>
            <a:spLocks noChangeShapeType="1"/>
          </p:cNvSpPr>
          <p:nvPr/>
        </p:nvSpPr>
        <p:spPr bwMode="auto">
          <a:xfrm>
            <a:off x="2967870" y="2129249"/>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7" name="Line 14">
            <a:extLst>
              <a:ext uri="{FF2B5EF4-FFF2-40B4-BE49-F238E27FC236}">
                <a16:creationId xmlns:a16="http://schemas.microsoft.com/office/drawing/2014/main" id="{19FA7CC7-1C2F-9BA4-99F4-29828B4552B2}"/>
              </a:ext>
            </a:extLst>
          </p:cNvPr>
          <p:cNvSpPr>
            <a:spLocks noChangeShapeType="1"/>
          </p:cNvSpPr>
          <p:nvPr/>
        </p:nvSpPr>
        <p:spPr bwMode="auto">
          <a:xfrm>
            <a:off x="3043078" y="2211978"/>
            <a:ext cx="41364"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8" name="Line 15">
            <a:extLst>
              <a:ext uri="{FF2B5EF4-FFF2-40B4-BE49-F238E27FC236}">
                <a16:creationId xmlns:a16="http://schemas.microsoft.com/office/drawing/2014/main" id="{B7033424-AE90-ADDA-1360-0B9D7E534A41}"/>
              </a:ext>
            </a:extLst>
          </p:cNvPr>
          <p:cNvSpPr>
            <a:spLocks noChangeShapeType="1"/>
          </p:cNvSpPr>
          <p:nvPr/>
        </p:nvSpPr>
        <p:spPr bwMode="auto">
          <a:xfrm>
            <a:off x="3118285" y="2287185"/>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9" name="Line 16">
            <a:extLst>
              <a:ext uri="{FF2B5EF4-FFF2-40B4-BE49-F238E27FC236}">
                <a16:creationId xmlns:a16="http://schemas.microsoft.com/office/drawing/2014/main" id="{8324B54F-BDD9-2CF0-6A80-7CC652528F6B}"/>
              </a:ext>
            </a:extLst>
          </p:cNvPr>
          <p:cNvSpPr>
            <a:spLocks noChangeShapeType="1"/>
          </p:cNvSpPr>
          <p:nvPr/>
        </p:nvSpPr>
        <p:spPr bwMode="auto">
          <a:xfrm>
            <a:off x="3201014" y="2371795"/>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0" name="Line 17">
            <a:extLst>
              <a:ext uri="{FF2B5EF4-FFF2-40B4-BE49-F238E27FC236}">
                <a16:creationId xmlns:a16="http://schemas.microsoft.com/office/drawing/2014/main" id="{974BDF7D-CFEE-9B9E-056F-2B9D6E064D91}"/>
              </a:ext>
            </a:extLst>
          </p:cNvPr>
          <p:cNvSpPr>
            <a:spLocks noChangeShapeType="1"/>
          </p:cNvSpPr>
          <p:nvPr/>
        </p:nvSpPr>
        <p:spPr bwMode="auto">
          <a:xfrm>
            <a:off x="3276221" y="2447002"/>
            <a:ext cx="3384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1" name="Line 18">
            <a:extLst>
              <a:ext uri="{FF2B5EF4-FFF2-40B4-BE49-F238E27FC236}">
                <a16:creationId xmlns:a16="http://schemas.microsoft.com/office/drawing/2014/main" id="{E7BF3E0F-F1FF-54FB-E124-87458826E265}"/>
              </a:ext>
            </a:extLst>
          </p:cNvPr>
          <p:cNvSpPr>
            <a:spLocks noChangeShapeType="1"/>
          </p:cNvSpPr>
          <p:nvPr/>
        </p:nvSpPr>
        <p:spPr bwMode="auto">
          <a:xfrm>
            <a:off x="3351429" y="2529731"/>
            <a:ext cx="4136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2" name="Freeform 19">
            <a:extLst>
              <a:ext uri="{FF2B5EF4-FFF2-40B4-BE49-F238E27FC236}">
                <a16:creationId xmlns:a16="http://schemas.microsoft.com/office/drawing/2014/main" id="{F9C62193-4C27-90D2-F258-28971C7B272A}"/>
              </a:ext>
            </a:extLst>
          </p:cNvPr>
          <p:cNvSpPr>
            <a:spLocks noChangeArrowheads="1"/>
          </p:cNvSpPr>
          <p:nvPr/>
        </p:nvSpPr>
        <p:spPr bwMode="auto">
          <a:xfrm>
            <a:off x="3426637" y="2612459"/>
            <a:ext cx="41364" cy="33844"/>
          </a:xfrm>
          <a:custGeom>
            <a:avLst/>
            <a:gdLst>
              <a:gd name="T0" fmla="*/ 0 w 98"/>
              <a:gd name="T1" fmla="*/ 0 h 80"/>
              <a:gd name="T2" fmla="*/ 97 w 98"/>
              <a:gd name="T3" fmla="*/ 79 h 80"/>
              <a:gd name="T4" fmla="*/ 97 w 98"/>
              <a:gd name="T5" fmla="*/ 79 h 80"/>
            </a:gdLst>
            <a:ahLst/>
            <a:cxnLst>
              <a:cxn ang="0">
                <a:pos x="T0" y="T1"/>
              </a:cxn>
              <a:cxn ang="0">
                <a:pos x="T2" y="T3"/>
              </a:cxn>
              <a:cxn ang="0">
                <a:pos x="T4" y="T5"/>
              </a:cxn>
            </a:cxnLst>
            <a:rect l="0" t="0" r="r" b="b"/>
            <a:pathLst>
              <a:path w="98" h="80">
                <a:moveTo>
                  <a:pt x="0" y="0"/>
                </a:moveTo>
                <a:lnTo>
                  <a:pt x="97" y="79"/>
                </a:lnTo>
                <a:lnTo>
                  <a:pt x="97" y="79"/>
                </a:lnTo>
              </a:path>
            </a:pathLst>
          </a:custGeom>
          <a:noFill/>
          <a:ln w="2124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3" name="Line 20">
            <a:extLst>
              <a:ext uri="{FF2B5EF4-FFF2-40B4-BE49-F238E27FC236}">
                <a16:creationId xmlns:a16="http://schemas.microsoft.com/office/drawing/2014/main" id="{C532E75A-E8E4-6B42-A827-E1DB8EFDB29F}"/>
              </a:ext>
            </a:extLst>
          </p:cNvPr>
          <p:cNvSpPr>
            <a:spLocks noChangeShapeType="1"/>
          </p:cNvSpPr>
          <p:nvPr/>
        </p:nvSpPr>
        <p:spPr bwMode="auto">
          <a:xfrm>
            <a:off x="3468001" y="2704588"/>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4" name="Line 21">
            <a:extLst>
              <a:ext uri="{FF2B5EF4-FFF2-40B4-BE49-F238E27FC236}">
                <a16:creationId xmlns:a16="http://schemas.microsoft.com/office/drawing/2014/main" id="{CADA1073-D37F-49F1-FA24-181911224B84}"/>
              </a:ext>
            </a:extLst>
          </p:cNvPr>
          <p:cNvSpPr>
            <a:spLocks noChangeShapeType="1"/>
          </p:cNvSpPr>
          <p:nvPr/>
        </p:nvSpPr>
        <p:spPr bwMode="auto">
          <a:xfrm>
            <a:off x="3468001" y="2813639"/>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5" name="Line 22">
            <a:extLst>
              <a:ext uri="{FF2B5EF4-FFF2-40B4-BE49-F238E27FC236}">
                <a16:creationId xmlns:a16="http://schemas.microsoft.com/office/drawing/2014/main" id="{B213A595-CF04-0F4E-7235-32B00904AE6A}"/>
              </a:ext>
            </a:extLst>
          </p:cNvPr>
          <p:cNvSpPr>
            <a:spLocks noChangeShapeType="1"/>
          </p:cNvSpPr>
          <p:nvPr/>
        </p:nvSpPr>
        <p:spPr bwMode="auto">
          <a:xfrm>
            <a:off x="3468001" y="2930211"/>
            <a:ext cx="1881" cy="5076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6" name="Line 23">
            <a:extLst>
              <a:ext uri="{FF2B5EF4-FFF2-40B4-BE49-F238E27FC236}">
                <a16:creationId xmlns:a16="http://schemas.microsoft.com/office/drawing/2014/main" id="{F3C1363E-B198-8DAB-64E1-599C396AC2EA}"/>
              </a:ext>
            </a:extLst>
          </p:cNvPr>
          <p:cNvSpPr>
            <a:spLocks noChangeShapeType="1"/>
          </p:cNvSpPr>
          <p:nvPr/>
        </p:nvSpPr>
        <p:spPr bwMode="auto">
          <a:xfrm>
            <a:off x="3468001" y="3039262"/>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7" name="Line 24">
            <a:extLst>
              <a:ext uri="{FF2B5EF4-FFF2-40B4-BE49-F238E27FC236}">
                <a16:creationId xmlns:a16="http://schemas.microsoft.com/office/drawing/2014/main" id="{43C7FC62-F5E2-A105-13BD-1F2187E872CC}"/>
              </a:ext>
            </a:extLst>
          </p:cNvPr>
          <p:cNvSpPr>
            <a:spLocks noChangeShapeType="1"/>
          </p:cNvSpPr>
          <p:nvPr/>
        </p:nvSpPr>
        <p:spPr bwMode="auto">
          <a:xfrm>
            <a:off x="3468001" y="3148313"/>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8" name="Line 25">
            <a:extLst>
              <a:ext uri="{FF2B5EF4-FFF2-40B4-BE49-F238E27FC236}">
                <a16:creationId xmlns:a16="http://schemas.microsoft.com/office/drawing/2014/main" id="{E6042B43-8F8D-4C72-8D9C-4B42847CEDB8}"/>
              </a:ext>
            </a:extLst>
          </p:cNvPr>
          <p:cNvSpPr>
            <a:spLocks noChangeShapeType="1"/>
          </p:cNvSpPr>
          <p:nvPr/>
        </p:nvSpPr>
        <p:spPr bwMode="auto">
          <a:xfrm>
            <a:off x="3468001" y="3264885"/>
            <a:ext cx="1881" cy="5076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9" name="Line 26">
            <a:extLst>
              <a:ext uri="{FF2B5EF4-FFF2-40B4-BE49-F238E27FC236}">
                <a16:creationId xmlns:a16="http://schemas.microsoft.com/office/drawing/2014/main" id="{A2B3E974-54C5-1DDE-1256-A8508EB75C71}"/>
              </a:ext>
            </a:extLst>
          </p:cNvPr>
          <p:cNvSpPr>
            <a:spLocks noChangeShapeType="1"/>
          </p:cNvSpPr>
          <p:nvPr/>
        </p:nvSpPr>
        <p:spPr bwMode="auto">
          <a:xfrm>
            <a:off x="3468001" y="3373936"/>
            <a:ext cx="1881" cy="58287"/>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0" name="Line 27">
            <a:extLst>
              <a:ext uri="{FF2B5EF4-FFF2-40B4-BE49-F238E27FC236}">
                <a16:creationId xmlns:a16="http://schemas.microsoft.com/office/drawing/2014/main" id="{0EBA683C-EF0F-C3AC-9360-844B9D8F72D8}"/>
              </a:ext>
            </a:extLst>
          </p:cNvPr>
          <p:cNvSpPr>
            <a:spLocks noChangeShapeType="1"/>
          </p:cNvSpPr>
          <p:nvPr/>
        </p:nvSpPr>
        <p:spPr bwMode="auto">
          <a:xfrm>
            <a:off x="3468001" y="3481108"/>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1" name="Line 28">
            <a:extLst>
              <a:ext uri="{FF2B5EF4-FFF2-40B4-BE49-F238E27FC236}">
                <a16:creationId xmlns:a16="http://schemas.microsoft.com/office/drawing/2014/main" id="{6CE32FCE-1FD3-FCFD-023B-03153B335E93}"/>
              </a:ext>
            </a:extLst>
          </p:cNvPr>
          <p:cNvSpPr>
            <a:spLocks noChangeShapeType="1"/>
          </p:cNvSpPr>
          <p:nvPr/>
        </p:nvSpPr>
        <p:spPr bwMode="auto">
          <a:xfrm>
            <a:off x="3468001" y="3597680"/>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2" name="Line 29">
            <a:extLst>
              <a:ext uri="{FF2B5EF4-FFF2-40B4-BE49-F238E27FC236}">
                <a16:creationId xmlns:a16="http://schemas.microsoft.com/office/drawing/2014/main" id="{47BF317E-3D21-20EA-EFCB-547C8F61A227}"/>
              </a:ext>
            </a:extLst>
          </p:cNvPr>
          <p:cNvSpPr>
            <a:spLocks noChangeShapeType="1"/>
          </p:cNvSpPr>
          <p:nvPr/>
        </p:nvSpPr>
        <p:spPr bwMode="auto">
          <a:xfrm>
            <a:off x="3468001" y="3706731"/>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3" name="Line 30">
            <a:extLst>
              <a:ext uri="{FF2B5EF4-FFF2-40B4-BE49-F238E27FC236}">
                <a16:creationId xmlns:a16="http://schemas.microsoft.com/office/drawing/2014/main" id="{276FBE19-47D0-E736-6E2F-44EADCE44C93}"/>
              </a:ext>
            </a:extLst>
          </p:cNvPr>
          <p:cNvSpPr>
            <a:spLocks noChangeShapeType="1"/>
          </p:cNvSpPr>
          <p:nvPr/>
        </p:nvSpPr>
        <p:spPr bwMode="auto">
          <a:xfrm>
            <a:off x="3468001" y="3815782"/>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4" name="Line 31">
            <a:extLst>
              <a:ext uri="{FF2B5EF4-FFF2-40B4-BE49-F238E27FC236}">
                <a16:creationId xmlns:a16="http://schemas.microsoft.com/office/drawing/2014/main" id="{999FEF1D-269D-4924-6525-16CDDC745ACF}"/>
              </a:ext>
            </a:extLst>
          </p:cNvPr>
          <p:cNvSpPr>
            <a:spLocks noChangeShapeType="1"/>
          </p:cNvSpPr>
          <p:nvPr/>
        </p:nvSpPr>
        <p:spPr bwMode="auto">
          <a:xfrm>
            <a:off x="3468001" y="3932354"/>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5" name="Line 32">
            <a:extLst>
              <a:ext uri="{FF2B5EF4-FFF2-40B4-BE49-F238E27FC236}">
                <a16:creationId xmlns:a16="http://schemas.microsoft.com/office/drawing/2014/main" id="{9C00E636-5654-0BAA-29EA-2F17CD6A554D}"/>
              </a:ext>
            </a:extLst>
          </p:cNvPr>
          <p:cNvSpPr>
            <a:spLocks noChangeShapeType="1"/>
          </p:cNvSpPr>
          <p:nvPr/>
        </p:nvSpPr>
        <p:spPr bwMode="auto">
          <a:xfrm>
            <a:off x="3468001" y="4041405"/>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6" name="Line 33">
            <a:extLst>
              <a:ext uri="{FF2B5EF4-FFF2-40B4-BE49-F238E27FC236}">
                <a16:creationId xmlns:a16="http://schemas.microsoft.com/office/drawing/2014/main" id="{287411BC-B8F9-7CDD-6343-659ACC99B601}"/>
              </a:ext>
            </a:extLst>
          </p:cNvPr>
          <p:cNvSpPr>
            <a:spLocks noChangeShapeType="1"/>
          </p:cNvSpPr>
          <p:nvPr/>
        </p:nvSpPr>
        <p:spPr bwMode="auto">
          <a:xfrm>
            <a:off x="3468001" y="4150456"/>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7" name="Line 34">
            <a:extLst>
              <a:ext uri="{FF2B5EF4-FFF2-40B4-BE49-F238E27FC236}">
                <a16:creationId xmlns:a16="http://schemas.microsoft.com/office/drawing/2014/main" id="{D13937DF-26F3-F672-7AED-BD769A4631C6}"/>
              </a:ext>
            </a:extLst>
          </p:cNvPr>
          <p:cNvSpPr>
            <a:spLocks noChangeShapeType="1"/>
          </p:cNvSpPr>
          <p:nvPr/>
        </p:nvSpPr>
        <p:spPr bwMode="auto">
          <a:xfrm>
            <a:off x="3468001" y="4267028"/>
            <a:ext cx="1881" cy="50765"/>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8" name="Line 35">
            <a:extLst>
              <a:ext uri="{FF2B5EF4-FFF2-40B4-BE49-F238E27FC236}">
                <a16:creationId xmlns:a16="http://schemas.microsoft.com/office/drawing/2014/main" id="{842DE605-CECE-35B1-3AA8-95230BDFC334}"/>
              </a:ext>
            </a:extLst>
          </p:cNvPr>
          <p:cNvSpPr>
            <a:spLocks noChangeShapeType="1"/>
          </p:cNvSpPr>
          <p:nvPr/>
        </p:nvSpPr>
        <p:spPr bwMode="auto">
          <a:xfrm>
            <a:off x="3468001" y="4376079"/>
            <a:ext cx="1881" cy="58286"/>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39" name="Freeform 36">
            <a:extLst>
              <a:ext uri="{FF2B5EF4-FFF2-40B4-BE49-F238E27FC236}">
                <a16:creationId xmlns:a16="http://schemas.microsoft.com/office/drawing/2014/main" id="{6694E9F3-10BE-74D7-95DE-870260267391}"/>
              </a:ext>
            </a:extLst>
          </p:cNvPr>
          <p:cNvSpPr>
            <a:spLocks noChangeArrowheads="1"/>
          </p:cNvSpPr>
          <p:nvPr/>
        </p:nvSpPr>
        <p:spPr bwMode="auto">
          <a:xfrm>
            <a:off x="3436038" y="4483249"/>
            <a:ext cx="33844" cy="50766"/>
          </a:xfrm>
          <a:custGeom>
            <a:avLst/>
            <a:gdLst>
              <a:gd name="T0" fmla="*/ 78 w 79"/>
              <a:gd name="T1" fmla="*/ 0 h 119"/>
              <a:gd name="T2" fmla="*/ 78 w 79"/>
              <a:gd name="T3" fmla="*/ 19 h 119"/>
              <a:gd name="T4" fmla="*/ 0 w 79"/>
              <a:gd name="T5" fmla="*/ 118 h 119"/>
            </a:gdLst>
            <a:ahLst/>
            <a:cxnLst>
              <a:cxn ang="0">
                <a:pos x="T0" y="T1"/>
              </a:cxn>
              <a:cxn ang="0">
                <a:pos x="T2" y="T3"/>
              </a:cxn>
              <a:cxn ang="0">
                <a:pos x="T4" y="T5"/>
              </a:cxn>
            </a:cxnLst>
            <a:rect l="0" t="0" r="r" b="b"/>
            <a:pathLst>
              <a:path w="79" h="119">
                <a:moveTo>
                  <a:pt x="78" y="0"/>
                </a:moveTo>
                <a:lnTo>
                  <a:pt x="78" y="19"/>
                </a:lnTo>
                <a:lnTo>
                  <a:pt x="0" y="118"/>
                </a:lnTo>
              </a:path>
            </a:pathLst>
          </a:custGeom>
          <a:noFill/>
          <a:ln w="76200" cap="flat">
            <a:solidFill>
              <a:schemeClr val="bg1">
                <a:lumMod val="9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0" name="Line 37">
            <a:extLst>
              <a:ext uri="{FF2B5EF4-FFF2-40B4-BE49-F238E27FC236}">
                <a16:creationId xmlns:a16="http://schemas.microsoft.com/office/drawing/2014/main" id="{DD72D3CA-9CD4-7192-2EAF-1559F30BDB9E}"/>
              </a:ext>
            </a:extLst>
          </p:cNvPr>
          <p:cNvSpPr>
            <a:spLocks noChangeShapeType="1"/>
          </p:cNvSpPr>
          <p:nvPr/>
        </p:nvSpPr>
        <p:spPr bwMode="auto">
          <a:xfrm flipH="1">
            <a:off x="3357070" y="4567858"/>
            <a:ext cx="3760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1" name="Line 38">
            <a:extLst>
              <a:ext uri="{FF2B5EF4-FFF2-40B4-BE49-F238E27FC236}">
                <a16:creationId xmlns:a16="http://schemas.microsoft.com/office/drawing/2014/main" id="{5EC7DAD8-A023-4A5E-5E6E-687DC652E580}"/>
              </a:ext>
            </a:extLst>
          </p:cNvPr>
          <p:cNvSpPr>
            <a:spLocks noChangeShapeType="1"/>
          </p:cNvSpPr>
          <p:nvPr/>
        </p:nvSpPr>
        <p:spPr bwMode="auto">
          <a:xfrm flipH="1">
            <a:off x="3274342" y="4650587"/>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2" name="Line 39">
            <a:extLst>
              <a:ext uri="{FF2B5EF4-FFF2-40B4-BE49-F238E27FC236}">
                <a16:creationId xmlns:a16="http://schemas.microsoft.com/office/drawing/2014/main" id="{0F617DEA-3C50-FE9E-038D-B2700143A199}"/>
              </a:ext>
            </a:extLst>
          </p:cNvPr>
          <p:cNvSpPr>
            <a:spLocks noChangeShapeType="1"/>
          </p:cNvSpPr>
          <p:nvPr/>
        </p:nvSpPr>
        <p:spPr bwMode="auto">
          <a:xfrm flipH="1">
            <a:off x="3199134" y="4725794"/>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3" name="Line 40">
            <a:extLst>
              <a:ext uri="{FF2B5EF4-FFF2-40B4-BE49-F238E27FC236}">
                <a16:creationId xmlns:a16="http://schemas.microsoft.com/office/drawing/2014/main" id="{9050428F-411A-FE2A-2FFE-F45DBA358872}"/>
              </a:ext>
            </a:extLst>
          </p:cNvPr>
          <p:cNvSpPr>
            <a:spLocks noChangeShapeType="1"/>
          </p:cNvSpPr>
          <p:nvPr/>
        </p:nvSpPr>
        <p:spPr bwMode="auto">
          <a:xfrm flipH="1">
            <a:off x="3123926" y="4810402"/>
            <a:ext cx="37604"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4" name="Line 41">
            <a:extLst>
              <a:ext uri="{FF2B5EF4-FFF2-40B4-BE49-F238E27FC236}">
                <a16:creationId xmlns:a16="http://schemas.microsoft.com/office/drawing/2014/main" id="{F8B3BD61-68DA-2351-9DE7-58C02BFC66F7}"/>
              </a:ext>
            </a:extLst>
          </p:cNvPr>
          <p:cNvSpPr>
            <a:spLocks noChangeShapeType="1"/>
          </p:cNvSpPr>
          <p:nvPr/>
        </p:nvSpPr>
        <p:spPr bwMode="auto">
          <a:xfrm flipH="1">
            <a:off x="3041198" y="4883731"/>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5" name="Line 42">
            <a:extLst>
              <a:ext uri="{FF2B5EF4-FFF2-40B4-BE49-F238E27FC236}">
                <a16:creationId xmlns:a16="http://schemas.microsoft.com/office/drawing/2014/main" id="{933FF1EB-B626-A066-F7B3-B6A52D85E83F}"/>
              </a:ext>
            </a:extLst>
          </p:cNvPr>
          <p:cNvSpPr>
            <a:spLocks noChangeShapeType="1"/>
          </p:cNvSpPr>
          <p:nvPr/>
        </p:nvSpPr>
        <p:spPr bwMode="auto">
          <a:xfrm flipH="1">
            <a:off x="2965990" y="4968339"/>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6" name="Line 43">
            <a:extLst>
              <a:ext uri="{FF2B5EF4-FFF2-40B4-BE49-F238E27FC236}">
                <a16:creationId xmlns:a16="http://schemas.microsoft.com/office/drawing/2014/main" id="{B552161E-1BAD-933E-0AA9-F8542D07077A}"/>
              </a:ext>
            </a:extLst>
          </p:cNvPr>
          <p:cNvSpPr>
            <a:spLocks noChangeShapeType="1"/>
          </p:cNvSpPr>
          <p:nvPr/>
        </p:nvSpPr>
        <p:spPr bwMode="auto">
          <a:xfrm flipH="1">
            <a:off x="2890783" y="5051067"/>
            <a:ext cx="37604"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7" name="Line 44">
            <a:extLst>
              <a:ext uri="{FF2B5EF4-FFF2-40B4-BE49-F238E27FC236}">
                <a16:creationId xmlns:a16="http://schemas.microsoft.com/office/drawing/2014/main" id="{66B482A8-736F-E496-8D08-4AFAABF7D4ED}"/>
              </a:ext>
            </a:extLst>
          </p:cNvPr>
          <p:cNvSpPr>
            <a:spLocks noChangeShapeType="1"/>
          </p:cNvSpPr>
          <p:nvPr/>
        </p:nvSpPr>
        <p:spPr bwMode="auto">
          <a:xfrm flipH="1">
            <a:off x="2808054" y="5126275"/>
            <a:ext cx="45125" cy="4136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8" name="Line 45">
            <a:extLst>
              <a:ext uri="{FF2B5EF4-FFF2-40B4-BE49-F238E27FC236}">
                <a16:creationId xmlns:a16="http://schemas.microsoft.com/office/drawing/2014/main" id="{A90FB162-60BA-5C69-A603-294719BF7A31}"/>
              </a:ext>
            </a:extLst>
          </p:cNvPr>
          <p:cNvSpPr>
            <a:spLocks noChangeShapeType="1"/>
          </p:cNvSpPr>
          <p:nvPr/>
        </p:nvSpPr>
        <p:spPr bwMode="auto">
          <a:xfrm flipH="1">
            <a:off x="2732846" y="5210884"/>
            <a:ext cx="45125" cy="33844"/>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49" name="Line 46">
            <a:extLst>
              <a:ext uri="{FF2B5EF4-FFF2-40B4-BE49-F238E27FC236}">
                <a16:creationId xmlns:a16="http://schemas.microsoft.com/office/drawing/2014/main" id="{1A797CCD-0848-7621-4776-51F4327E8866}"/>
              </a:ext>
            </a:extLst>
          </p:cNvPr>
          <p:cNvSpPr>
            <a:spLocks noChangeShapeType="1"/>
          </p:cNvSpPr>
          <p:nvPr/>
        </p:nvSpPr>
        <p:spPr bwMode="auto">
          <a:xfrm flipH="1">
            <a:off x="2623795" y="5252248"/>
            <a:ext cx="6204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0" name="Line 47">
            <a:extLst>
              <a:ext uri="{FF2B5EF4-FFF2-40B4-BE49-F238E27FC236}">
                <a16:creationId xmlns:a16="http://schemas.microsoft.com/office/drawing/2014/main" id="{F860C4FE-F090-52AA-7188-56821ECEB1DA}"/>
              </a:ext>
            </a:extLst>
          </p:cNvPr>
          <p:cNvSpPr>
            <a:spLocks noChangeShapeType="1"/>
          </p:cNvSpPr>
          <p:nvPr/>
        </p:nvSpPr>
        <p:spPr bwMode="auto">
          <a:xfrm flipH="1">
            <a:off x="2514744" y="5252248"/>
            <a:ext cx="54525" cy="940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1" name="Line 48">
            <a:extLst>
              <a:ext uri="{FF2B5EF4-FFF2-40B4-BE49-F238E27FC236}">
                <a16:creationId xmlns:a16="http://schemas.microsoft.com/office/drawing/2014/main" id="{3631D489-7A55-3592-BB7B-F1F97BA71654}"/>
              </a:ext>
            </a:extLst>
          </p:cNvPr>
          <p:cNvSpPr>
            <a:spLocks noChangeShapeType="1"/>
          </p:cNvSpPr>
          <p:nvPr/>
        </p:nvSpPr>
        <p:spPr bwMode="auto">
          <a:xfrm flipH="1">
            <a:off x="2398172" y="5259769"/>
            <a:ext cx="62046" cy="1880"/>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2" name="Line 49">
            <a:extLst>
              <a:ext uri="{FF2B5EF4-FFF2-40B4-BE49-F238E27FC236}">
                <a16:creationId xmlns:a16="http://schemas.microsoft.com/office/drawing/2014/main" id="{FF381762-573B-B12D-4616-D383C9C351F4}"/>
              </a:ext>
            </a:extLst>
          </p:cNvPr>
          <p:cNvSpPr>
            <a:spLocks noChangeShapeType="1"/>
          </p:cNvSpPr>
          <p:nvPr/>
        </p:nvSpPr>
        <p:spPr bwMode="auto">
          <a:xfrm flipH="1">
            <a:off x="2289121" y="5259769"/>
            <a:ext cx="62046" cy="940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3" name="Line 50">
            <a:extLst>
              <a:ext uri="{FF2B5EF4-FFF2-40B4-BE49-F238E27FC236}">
                <a16:creationId xmlns:a16="http://schemas.microsoft.com/office/drawing/2014/main" id="{4D56B2CF-4D2C-A778-868B-627BF948D5DF}"/>
              </a:ext>
            </a:extLst>
          </p:cNvPr>
          <p:cNvSpPr>
            <a:spLocks noChangeShapeType="1"/>
          </p:cNvSpPr>
          <p:nvPr/>
        </p:nvSpPr>
        <p:spPr bwMode="auto">
          <a:xfrm flipH="1">
            <a:off x="2180070" y="5269169"/>
            <a:ext cx="54525"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4" name="Line 51">
            <a:extLst>
              <a:ext uri="{FF2B5EF4-FFF2-40B4-BE49-F238E27FC236}">
                <a16:creationId xmlns:a16="http://schemas.microsoft.com/office/drawing/2014/main" id="{0F88612E-F933-BE1D-89DF-4DBFBFCC7663}"/>
              </a:ext>
            </a:extLst>
          </p:cNvPr>
          <p:cNvSpPr>
            <a:spLocks noChangeShapeType="1"/>
          </p:cNvSpPr>
          <p:nvPr/>
        </p:nvSpPr>
        <p:spPr bwMode="auto">
          <a:xfrm flipH="1">
            <a:off x="2063498" y="5269169"/>
            <a:ext cx="6204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5" name="Line 52">
            <a:extLst>
              <a:ext uri="{FF2B5EF4-FFF2-40B4-BE49-F238E27FC236}">
                <a16:creationId xmlns:a16="http://schemas.microsoft.com/office/drawing/2014/main" id="{A45B4311-84B7-0D3E-5FC9-EEF687EB4D7F}"/>
              </a:ext>
            </a:extLst>
          </p:cNvPr>
          <p:cNvSpPr>
            <a:spLocks noChangeShapeType="1"/>
          </p:cNvSpPr>
          <p:nvPr/>
        </p:nvSpPr>
        <p:spPr bwMode="auto">
          <a:xfrm flipH="1">
            <a:off x="1954447" y="5276690"/>
            <a:ext cx="62046"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6" name="Line 53">
            <a:extLst>
              <a:ext uri="{FF2B5EF4-FFF2-40B4-BE49-F238E27FC236}">
                <a16:creationId xmlns:a16="http://schemas.microsoft.com/office/drawing/2014/main" id="{2BF06EAB-391B-A05D-ABF4-7B4EA04798D1}"/>
              </a:ext>
            </a:extLst>
          </p:cNvPr>
          <p:cNvSpPr>
            <a:spLocks noChangeShapeType="1"/>
          </p:cNvSpPr>
          <p:nvPr/>
        </p:nvSpPr>
        <p:spPr bwMode="auto">
          <a:xfrm flipH="1">
            <a:off x="1845396" y="5276690"/>
            <a:ext cx="54525" cy="1881"/>
          </a:xfrm>
          <a:prstGeom prst="line">
            <a:avLst/>
          </a:prstGeom>
          <a:noFill/>
          <a:ln w="76200" cap="flat">
            <a:solidFill>
              <a:schemeClr val="bg1">
                <a:lumMod val="9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7" name="Freeform 54">
            <a:extLst>
              <a:ext uri="{FF2B5EF4-FFF2-40B4-BE49-F238E27FC236}">
                <a16:creationId xmlns:a16="http://schemas.microsoft.com/office/drawing/2014/main" id="{DF518E3B-8278-B67B-F977-DFBF1A9F7803}"/>
              </a:ext>
            </a:extLst>
          </p:cNvPr>
          <p:cNvSpPr>
            <a:spLocks noChangeArrowheads="1"/>
          </p:cNvSpPr>
          <p:nvPr/>
        </p:nvSpPr>
        <p:spPr bwMode="auto">
          <a:xfrm>
            <a:off x="1757026" y="5276690"/>
            <a:ext cx="26323" cy="1881"/>
          </a:xfrm>
          <a:custGeom>
            <a:avLst/>
            <a:gdLst>
              <a:gd name="T0" fmla="*/ 59 w 60"/>
              <a:gd name="T1" fmla="*/ 0 h 1"/>
              <a:gd name="T2" fmla="*/ 59 w 60"/>
              <a:gd name="T3" fmla="*/ 0 h 1"/>
              <a:gd name="T4" fmla="*/ 0 w 60"/>
              <a:gd name="T5" fmla="*/ 0 h 1"/>
            </a:gdLst>
            <a:ahLst/>
            <a:cxnLst>
              <a:cxn ang="0">
                <a:pos x="T0" y="T1"/>
              </a:cxn>
              <a:cxn ang="0">
                <a:pos x="T2" y="T3"/>
              </a:cxn>
              <a:cxn ang="0">
                <a:pos x="T4" y="T5"/>
              </a:cxn>
            </a:cxnLst>
            <a:rect l="0" t="0" r="r" b="b"/>
            <a:pathLst>
              <a:path w="60" h="1">
                <a:moveTo>
                  <a:pt x="59" y="0"/>
                </a:moveTo>
                <a:lnTo>
                  <a:pt x="59" y="0"/>
                </a:lnTo>
                <a:cubicBezTo>
                  <a:pt x="39" y="0"/>
                  <a:pt x="19" y="0"/>
                  <a:pt x="0" y="0"/>
                </a:cubicBezTo>
              </a:path>
            </a:pathLst>
          </a:custGeom>
          <a:noFill/>
          <a:ln w="21240" cap="flat">
            <a:solidFill>
              <a:srgbClr val="2323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8" name="Freeform 55">
            <a:extLst>
              <a:ext uri="{FF2B5EF4-FFF2-40B4-BE49-F238E27FC236}">
                <a16:creationId xmlns:a16="http://schemas.microsoft.com/office/drawing/2014/main" id="{A641599C-5618-F0DF-DE37-D03DB4397633}"/>
              </a:ext>
            </a:extLst>
          </p:cNvPr>
          <p:cNvSpPr>
            <a:spLocks noChangeArrowheads="1"/>
          </p:cNvSpPr>
          <p:nvPr/>
        </p:nvSpPr>
        <p:spPr bwMode="auto">
          <a:xfrm>
            <a:off x="1715662" y="1794575"/>
            <a:ext cx="116572" cy="116572"/>
          </a:xfrm>
          <a:custGeom>
            <a:avLst/>
            <a:gdLst>
              <a:gd name="T0" fmla="*/ 0 w 275"/>
              <a:gd name="T1" fmla="*/ 137 h 275"/>
              <a:gd name="T2" fmla="*/ 0 w 275"/>
              <a:gd name="T3" fmla="*/ 137 h 275"/>
              <a:gd name="T4" fmla="*/ 137 w 275"/>
              <a:gd name="T5" fmla="*/ 0 h 275"/>
              <a:gd name="T6" fmla="*/ 274 w 275"/>
              <a:gd name="T7" fmla="*/ 137 h 275"/>
              <a:gd name="T8" fmla="*/ 137 w 275"/>
              <a:gd name="T9" fmla="*/ 274 h 275"/>
              <a:gd name="T10" fmla="*/ 0 w 275"/>
              <a:gd name="T11" fmla="*/ 137 h 275"/>
            </a:gdLst>
            <a:ahLst/>
            <a:cxnLst>
              <a:cxn ang="0">
                <a:pos x="T0" y="T1"/>
              </a:cxn>
              <a:cxn ang="0">
                <a:pos x="T2" y="T3"/>
              </a:cxn>
              <a:cxn ang="0">
                <a:pos x="T4" y="T5"/>
              </a:cxn>
              <a:cxn ang="0">
                <a:pos x="T6" y="T7"/>
              </a:cxn>
              <a:cxn ang="0">
                <a:pos x="T8" y="T9"/>
              </a:cxn>
              <a:cxn ang="0">
                <a:pos x="T10" y="T11"/>
              </a:cxn>
            </a:cxnLst>
            <a:rect l="0" t="0" r="r" b="b"/>
            <a:pathLst>
              <a:path w="275" h="275">
                <a:moveTo>
                  <a:pt x="0" y="137"/>
                </a:moveTo>
                <a:lnTo>
                  <a:pt x="0" y="137"/>
                </a:lnTo>
                <a:cubicBezTo>
                  <a:pt x="0" y="59"/>
                  <a:pt x="59" y="0"/>
                  <a:pt x="137" y="0"/>
                </a:cubicBezTo>
                <a:cubicBezTo>
                  <a:pt x="196" y="0"/>
                  <a:pt x="274" y="59"/>
                  <a:pt x="274" y="137"/>
                </a:cubicBezTo>
                <a:cubicBezTo>
                  <a:pt x="274" y="216"/>
                  <a:pt x="196" y="274"/>
                  <a:pt x="137" y="274"/>
                </a:cubicBezTo>
                <a:cubicBezTo>
                  <a:pt x="59" y="274"/>
                  <a:pt x="0" y="216"/>
                  <a:pt x="0" y="137"/>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9" name="Freeform 56">
            <a:extLst>
              <a:ext uri="{FF2B5EF4-FFF2-40B4-BE49-F238E27FC236}">
                <a16:creationId xmlns:a16="http://schemas.microsoft.com/office/drawing/2014/main" id="{39C18E30-241E-EB30-E8A3-D65B34E74006}"/>
              </a:ext>
            </a:extLst>
          </p:cNvPr>
          <p:cNvSpPr>
            <a:spLocks noChangeArrowheads="1"/>
          </p:cNvSpPr>
          <p:nvPr/>
        </p:nvSpPr>
        <p:spPr bwMode="auto">
          <a:xfrm>
            <a:off x="1715662" y="5210884"/>
            <a:ext cx="116572" cy="118452"/>
          </a:xfrm>
          <a:custGeom>
            <a:avLst/>
            <a:gdLst>
              <a:gd name="T0" fmla="*/ 0 w 275"/>
              <a:gd name="T1" fmla="*/ 138 h 276"/>
              <a:gd name="T2" fmla="*/ 0 w 275"/>
              <a:gd name="T3" fmla="*/ 138 h 276"/>
              <a:gd name="T4" fmla="*/ 137 w 275"/>
              <a:gd name="T5" fmla="*/ 0 h 276"/>
              <a:gd name="T6" fmla="*/ 274 w 275"/>
              <a:gd name="T7" fmla="*/ 138 h 276"/>
              <a:gd name="T8" fmla="*/ 137 w 275"/>
              <a:gd name="T9" fmla="*/ 275 h 276"/>
              <a:gd name="T10" fmla="*/ 0 w 275"/>
              <a:gd name="T11" fmla="*/ 138 h 276"/>
            </a:gdLst>
            <a:ahLst/>
            <a:cxnLst>
              <a:cxn ang="0">
                <a:pos x="T0" y="T1"/>
              </a:cxn>
              <a:cxn ang="0">
                <a:pos x="T2" y="T3"/>
              </a:cxn>
              <a:cxn ang="0">
                <a:pos x="T4" y="T5"/>
              </a:cxn>
              <a:cxn ang="0">
                <a:pos x="T6" y="T7"/>
              </a:cxn>
              <a:cxn ang="0">
                <a:pos x="T8" y="T9"/>
              </a:cxn>
              <a:cxn ang="0">
                <a:pos x="T10" y="T11"/>
              </a:cxn>
            </a:cxnLst>
            <a:rect l="0" t="0" r="r" b="b"/>
            <a:pathLst>
              <a:path w="275" h="276">
                <a:moveTo>
                  <a:pt x="0" y="138"/>
                </a:moveTo>
                <a:lnTo>
                  <a:pt x="0" y="138"/>
                </a:lnTo>
                <a:cubicBezTo>
                  <a:pt x="0" y="59"/>
                  <a:pt x="59" y="0"/>
                  <a:pt x="137" y="0"/>
                </a:cubicBezTo>
                <a:cubicBezTo>
                  <a:pt x="196" y="0"/>
                  <a:pt x="274" y="59"/>
                  <a:pt x="274" y="138"/>
                </a:cubicBezTo>
                <a:cubicBezTo>
                  <a:pt x="274" y="216"/>
                  <a:pt x="196" y="275"/>
                  <a:pt x="137" y="275"/>
                </a:cubicBezTo>
                <a:cubicBezTo>
                  <a:pt x="59" y="275"/>
                  <a:pt x="0" y="216"/>
                  <a:pt x="0" y="138"/>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0" name="Freeform 58">
            <a:extLst>
              <a:ext uri="{FF2B5EF4-FFF2-40B4-BE49-F238E27FC236}">
                <a16:creationId xmlns:a16="http://schemas.microsoft.com/office/drawing/2014/main" id="{371BCFC3-212B-0EDE-DB62-C5DE94596441}"/>
              </a:ext>
            </a:extLst>
          </p:cNvPr>
          <p:cNvSpPr>
            <a:spLocks noChangeArrowheads="1"/>
          </p:cNvSpPr>
          <p:nvPr/>
        </p:nvSpPr>
        <p:spPr bwMode="auto">
          <a:xfrm>
            <a:off x="3276221" y="1435459"/>
            <a:ext cx="2276188" cy="693790"/>
          </a:xfrm>
          <a:custGeom>
            <a:avLst/>
            <a:gdLst>
              <a:gd name="T0" fmla="*/ 4955 w 5779"/>
              <a:gd name="T1" fmla="*/ 0 h 1627"/>
              <a:gd name="T2" fmla="*/ 4955 w 5779"/>
              <a:gd name="T3" fmla="*/ 0 h 1627"/>
              <a:gd name="T4" fmla="*/ 823 w 5779"/>
              <a:gd name="T5" fmla="*/ 0 h 1627"/>
              <a:gd name="T6" fmla="*/ 0 w 5779"/>
              <a:gd name="T7" fmla="*/ 823 h 1627"/>
              <a:gd name="T8" fmla="*/ 0 w 5779"/>
              <a:gd name="T9" fmla="*/ 823 h 1627"/>
              <a:gd name="T10" fmla="*/ 823 w 5779"/>
              <a:gd name="T11" fmla="*/ 1626 h 1627"/>
              <a:gd name="T12" fmla="*/ 4955 w 5779"/>
              <a:gd name="T13" fmla="*/ 1626 h 1627"/>
              <a:gd name="T14" fmla="*/ 5778 w 5779"/>
              <a:gd name="T15" fmla="*/ 823 h 1627"/>
              <a:gd name="T16" fmla="*/ 5778 w 5779"/>
              <a:gd name="T17" fmla="*/ 823 h 1627"/>
              <a:gd name="T18" fmla="*/ 4955 w 5779"/>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79" h="1627">
                <a:moveTo>
                  <a:pt x="4955" y="0"/>
                </a:moveTo>
                <a:lnTo>
                  <a:pt x="4955" y="0"/>
                </a:lnTo>
                <a:cubicBezTo>
                  <a:pt x="823" y="0"/>
                  <a:pt x="823" y="0"/>
                  <a:pt x="823" y="0"/>
                </a:cubicBezTo>
                <a:cubicBezTo>
                  <a:pt x="372" y="0"/>
                  <a:pt x="0" y="372"/>
                  <a:pt x="0" y="823"/>
                </a:cubicBezTo>
                <a:lnTo>
                  <a:pt x="0" y="823"/>
                </a:lnTo>
                <a:cubicBezTo>
                  <a:pt x="0" y="1273"/>
                  <a:pt x="372" y="1626"/>
                  <a:pt x="823" y="1626"/>
                </a:cubicBezTo>
                <a:cubicBezTo>
                  <a:pt x="4955" y="1626"/>
                  <a:pt x="4955" y="1626"/>
                  <a:pt x="4955" y="1626"/>
                </a:cubicBezTo>
                <a:cubicBezTo>
                  <a:pt x="5406" y="1626"/>
                  <a:pt x="5778" y="1273"/>
                  <a:pt x="5778" y="823"/>
                </a:cubicBezTo>
                <a:lnTo>
                  <a:pt x="5778" y="823"/>
                </a:lnTo>
                <a:cubicBezTo>
                  <a:pt x="5778" y="372"/>
                  <a:pt x="5406" y="0"/>
                  <a:pt x="4955" y="0"/>
                </a:cubicBezTo>
              </a:path>
            </a:pathLst>
          </a:custGeom>
          <a:solidFill>
            <a:schemeClr val="accent1"/>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1" name="Freeform 59">
            <a:extLst>
              <a:ext uri="{FF2B5EF4-FFF2-40B4-BE49-F238E27FC236}">
                <a16:creationId xmlns:a16="http://schemas.microsoft.com/office/drawing/2014/main" id="{03F1FB2C-4CD9-F0B3-5ECB-6608D63E5186}"/>
              </a:ext>
            </a:extLst>
          </p:cNvPr>
          <p:cNvSpPr>
            <a:spLocks noChangeArrowheads="1"/>
          </p:cNvSpPr>
          <p:nvPr/>
        </p:nvSpPr>
        <p:spPr bwMode="auto">
          <a:xfrm>
            <a:off x="2808054" y="1811498"/>
            <a:ext cx="359116" cy="458767"/>
          </a:xfrm>
          <a:custGeom>
            <a:avLst/>
            <a:gdLst>
              <a:gd name="T0" fmla="*/ 39 w 843"/>
              <a:gd name="T1" fmla="*/ 1077 h 1078"/>
              <a:gd name="T2" fmla="*/ 0 w 843"/>
              <a:gd name="T3" fmla="*/ 1039 h 1078"/>
              <a:gd name="T4" fmla="*/ 803 w 843"/>
              <a:gd name="T5" fmla="*/ 0 h 1078"/>
              <a:gd name="T6" fmla="*/ 842 w 843"/>
              <a:gd name="T7" fmla="*/ 20 h 1078"/>
              <a:gd name="T8" fmla="*/ 39 w 843"/>
              <a:gd name="T9" fmla="*/ 1077 h 1078"/>
            </a:gdLst>
            <a:ahLst/>
            <a:cxnLst>
              <a:cxn ang="0">
                <a:pos x="T0" y="T1"/>
              </a:cxn>
              <a:cxn ang="0">
                <a:pos x="T2" y="T3"/>
              </a:cxn>
              <a:cxn ang="0">
                <a:pos x="T4" y="T5"/>
              </a:cxn>
              <a:cxn ang="0">
                <a:pos x="T6" y="T7"/>
              </a:cxn>
              <a:cxn ang="0">
                <a:pos x="T8" y="T9"/>
              </a:cxn>
            </a:cxnLst>
            <a:rect l="0" t="0" r="r" b="b"/>
            <a:pathLst>
              <a:path w="843" h="1078">
                <a:moveTo>
                  <a:pt x="39" y="1077"/>
                </a:moveTo>
                <a:lnTo>
                  <a:pt x="0" y="1039"/>
                </a:lnTo>
                <a:lnTo>
                  <a:pt x="803" y="0"/>
                </a:lnTo>
                <a:lnTo>
                  <a:pt x="842" y="20"/>
                </a:lnTo>
                <a:lnTo>
                  <a:pt x="39" y="1077"/>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2" name="Freeform 60">
            <a:extLst>
              <a:ext uri="{FF2B5EF4-FFF2-40B4-BE49-F238E27FC236}">
                <a16:creationId xmlns:a16="http://schemas.microsoft.com/office/drawing/2014/main" id="{F2A991B2-2D46-B9A7-4790-21DBDA6D0881}"/>
              </a:ext>
            </a:extLst>
          </p:cNvPr>
          <p:cNvSpPr>
            <a:spLocks noChangeArrowheads="1"/>
          </p:cNvSpPr>
          <p:nvPr/>
        </p:nvSpPr>
        <p:spPr bwMode="auto">
          <a:xfrm>
            <a:off x="2708403" y="2163093"/>
            <a:ext cx="191780" cy="193661"/>
          </a:xfrm>
          <a:custGeom>
            <a:avLst/>
            <a:gdLst>
              <a:gd name="T0" fmla="*/ 235 w 451"/>
              <a:gd name="T1" fmla="*/ 451 h 452"/>
              <a:gd name="T2" fmla="*/ 235 w 451"/>
              <a:gd name="T3" fmla="*/ 451 h 452"/>
              <a:gd name="T4" fmla="*/ 0 w 451"/>
              <a:gd name="T5" fmla="*/ 216 h 452"/>
              <a:gd name="T6" fmla="*/ 235 w 451"/>
              <a:gd name="T7" fmla="*/ 0 h 452"/>
              <a:gd name="T8" fmla="*/ 450 w 451"/>
              <a:gd name="T9" fmla="*/ 216 h 452"/>
              <a:gd name="T10" fmla="*/ 235 w 451"/>
              <a:gd name="T11" fmla="*/ 451 h 452"/>
            </a:gdLst>
            <a:ahLst/>
            <a:cxnLst>
              <a:cxn ang="0">
                <a:pos x="T0" y="T1"/>
              </a:cxn>
              <a:cxn ang="0">
                <a:pos x="T2" y="T3"/>
              </a:cxn>
              <a:cxn ang="0">
                <a:pos x="T4" y="T5"/>
              </a:cxn>
              <a:cxn ang="0">
                <a:pos x="T6" y="T7"/>
              </a:cxn>
              <a:cxn ang="0">
                <a:pos x="T8" y="T9"/>
              </a:cxn>
              <a:cxn ang="0">
                <a:pos x="T10" y="T11"/>
              </a:cxn>
            </a:cxnLst>
            <a:rect l="0" t="0" r="r" b="b"/>
            <a:pathLst>
              <a:path w="451" h="452">
                <a:moveTo>
                  <a:pt x="235" y="451"/>
                </a:moveTo>
                <a:lnTo>
                  <a:pt x="235" y="451"/>
                </a:lnTo>
                <a:cubicBezTo>
                  <a:pt x="118" y="451"/>
                  <a:pt x="0" y="352"/>
                  <a:pt x="0" y="216"/>
                </a:cubicBezTo>
                <a:cubicBezTo>
                  <a:pt x="0" y="98"/>
                  <a:pt x="118" y="0"/>
                  <a:pt x="235" y="0"/>
                </a:cubicBezTo>
                <a:cubicBezTo>
                  <a:pt x="353" y="0"/>
                  <a:pt x="450" y="98"/>
                  <a:pt x="450" y="216"/>
                </a:cubicBezTo>
                <a:cubicBezTo>
                  <a:pt x="450" y="352"/>
                  <a:pt x="353" y="451"/>
                  <a:pt x="235" y="451"/>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3" name="Freeform 61">
            <a:extLst>
              <a:ext uri="{FF2B5EF4-FFF2-40B4-BE49-F238E27FC236}">
                <a16:creationId xmlns:a16="http://schemas.microsoft.com/office/drawing/2014/main" id="{C33C794D-28DD-E092-C23C-44E81DC53576}"/>
              </a:ext>
            </a:extLst>
          </p:cNvPr>
          <p:cNvSpPr>
            <a:spLocks noChangeArrowheads="1"/>
          </p:cNvSpPr>
          <p:nvPr/>
        </p:nvSpPr>
        <p:spPr bwMode="auto">
          <a:xfrm>
            <a:off x="2749768" y="2204457"/>
            <a:ext cx="109051" cy="109051"/>
          </a:xfrm>
          <a:custGeom>
            <a:avLst/>
            <a:gdLst>
              <a:gd name="T0" fmla="*/ 0 w 256"/>
              <a:gd name="T1" fmla="*/ 118 h 255"/>
              <a:gd name="T2" fmla="*/ 0 w 256"/>
              <a:gd name="T3" fmla="*/ 118 h 255"/>
              <a:gd name="T4" fmla="*/ 137 w 256"/>
              <a:gd name="T5" fmla="*/ 0 h 255"/>
              <a:gd name="T6" fmla="*/ 255 w 256"/>
              <a:gd name="T7" fmla="*/ 118 h 255"/>
              <a:gd name="T8" fmla="*/ 137 w 256"/>
              <a:gd name="T9" fmla="*/ 254 h 255"/>
              <a:gd name="T10" fmla="*/ 0 w 256"/>
              <a:gd name="T11" fmla="*/ 118 h 255"/>
            </a:gdLst>
            <a:ahLst/>
            <a:cxnLst>
              <a:cxn ang="0">
                <a:pos x="T0" y="T1"/>
              </a:cxn>
              <a:cxn ang="0">
                <a:pos x="T2" y="T3"/>
              </a:cxn>
              <a:cxn ang="0">
                <a:pos x="T4" y="T5"/>
              </a:cxn>
              <a:cxn ang="0">
                <a:pos x="T6" y="T7"/>
              </a:cxn>
              <a:cxn ang="0">
                <a:pos x="T8" y="T9"/>
              </a:cxn>
              <a:cxn ang="0">
                <a:pos x="T10" y="T11"/>
              </a:cxn>
            </a:cxnLst>
            <a:rect l="0" t="0" r="r" b="b"/>
            <a:pathLst>
              <a:path w="256" h="255">
                <a:moveTo>
                  <a:pt x="0" y="118"/>
                </a:moveTo>
                <a:lnTo>
                  <a:pt x="0" y="118"/>
                </a:lnTo>
                <a:cubicBezTo>
                  <a:pt x="0" y="59"/>
                  <a:pt x="59" y="0"/>
                  <a:pt x="137" y="0"/>
                </a:cubicBezTo>
                <a:cubicBezTo>
                  <a:pt x="196" y="0"/>
                  <a:pt x="255" y="59"/>
                  <a:pt x="255" y="118"/>
                </a:cubicBezTo>
                <a:cubicBezTo>
                  <a:pt x="255" y="196"/>
                  <a:pt x="196" y="254"/>
                  <a:pt x="137" y="254"/>
                </a:cubicBezTo>
                <a:cubicBezTo>
                  <a:pt x="59" y="254"/>
                  <a:pt x="0" y="196"/>
                  <a:pt x="0" y="118"/>
                </a:cubicBezTo>
              </a:path>
            </a:pathLst>
          </a:custGeom>
          <a:solidFill>
            <a:schemeClr val="accent1"/>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4" name="Freeform 62">
            <a:extLst>
              <a:ext uri="{FF2B5EF4-FFF2-40B4-BE49-F238E27FC236}">
                <a16:creationId xmlns:a16="http://schemas.microsoft.com/office/drawing/2014/main" id="{2A59E984-70CC-3F9C-600B-8FF6A4B089D2}"/>
              </a:ext>
            </a:extLst>
          </p:cNvPr>
          <p:cNvSpPr>
            <a:spLocks noChangeArrowheads="1"/>
          </p:cNvSpPr>
          <p:nvPr/>
        </p:nvSpPr>
        <p:spPr bwMode="auto">
          <a:xfrm>
            <a:off x="2926506" y="1536990"/>
            <a:ext cx="535855" cy="533975"/>
          </a:xfrm>
          <a:custGeom>
            <a:avLst/>
            <a:gdLst>
              <a:gd name="T0" fmla="*/ 0 w 1255"/>
              <a:gd name="T1" fmla="*/ 626 h 1254"/>
              <a:gd name="T2" fmla="*/ 0 w 1255"/>
              <a:gd name="T3" fmla="*/ 626 h 1254"/>
              <a:gd name="T4" fmla="*/ 627 w 1255"/>
              <a:gd name="T5" fmla="*/ 0 h 1254"/>
              <a:gd name="T6" fmla="*/ 1254 w 1255"/>
              <a:gd name="T7" fmla="*/ 626 h 1254"/>
              <a:gd name="T8" fmla="*/ 627 w 1255"/>
              <a:gd name="T9" fmla="*/ 1253 h 1254"/>
              <a:gd name="T10" fmla="*/ 0 w 1255"/>
              <a:gd name="T11" fmla="*/ 626 h 1254"/>
            </a:gdLst>
            <a:ahLst/>
            <a:cxnLst>
              <a:cxn ang="0">
                <a:pos x="T0" y="T1"/>
              </a:cxn>
              <a:cxn ang="0">
                <a:pos x="T2" y="T3"/>
              </a:cxn>
              <a:cxn ang="0">
                <a:pos x="T4" y="T5"/>
              </a:cxn>
              <a:cxn ang="0">
                <a:pos x="T6" y="T7"/>
              </a:cxn>
              <a:cxn ang="0">
                <a:pos x="T8" y="T9"/>
              </a:cxn>
              <a:cxn ang="0">
                <a:pos x="T10" y="T11"/>
              </a:cxn>
            </a:cxnLst>
            <a:rect l="0" t="0" r="r" b="b"/>
            <a:pathLst>
              <a:path w="1255" h="1254">
                <a:moveTo>
                  <a:pt x="0" y="626"/>
                </a:moveTo>
                <a:lnTo>
                  <a:pt x="0" y="626"/>
                </a:lnTo>
                <a:cubicBezTo>
                  <a:pt x="0" y="294"/>
                  <a:pt x="275" y="0"/>
                  <a:pt x="627" y="0"/>
                </a:cubicBezTo>
                <a:cubicBezTo>
                  <a:pt x="980" y="0"/>
                  <a:pt x="1254" y="294"/>
                  <a:pt x="1254" y="626"/>
                </a:cubicBezTo>
                <a:cubicBezTo>
                  <a:pt x="1254" y="979"/>
                  <a:pt x="980" y="1253"/>
                  <a:pt x="627" y="1253"/>
                </a:cubicBezTo>
                <a:cubicBezTo>
                  <a:pt x="275" y="1253"/>
                  <a:pt x="0" y="979"/>
                  <a:pt x="0" y="62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65" name="Freeform 63">
            <a:extLst>
              <a:ext uri="{FF2B5EF4-FFF2-40B4-BE49-F238E27FC236}">
                <a16:creationId xmlns:a16="http://schemas.microsoft.com/office/drawing/2014/main" id="{A509C465-221E-B939-6587-EAA6EB5E81D2}"/>
              </a:ext>
            </a:extLst>
          </p:cNvPr>
          <p:cNvSpPr>
            <a:spLocks noChangeArrowheads="1"/>
          </p:cNvSpPr>
          <p:nvPr/>
        </p:nvSpPr>
        <p:spPr bwMode="auto">
          <a:xfrm>
            <a:off x="4001975" y="2330430"/>
            <a:ext cx="2267506" cy="693790"/>
          </a:xfrm>
          <a:custGeom>
            <a:avLst/>
            <a:gdLst>
              <a:gd name="T0" fmla="*/ 4957 w 5761"/>
              <a:gd name="T1" fmla="*/ 0 h 1627"/>
              <a:gd name="T2" fmla="*/ 4957 w 5761"/>
              <a:gd name="T3" fmla="*/ 0 h 1627"/>
              <a:gd name="T4" fmla="*/ 804 w 5761"/>
              <a:gd name="T5" fmla="*/ 0 h 1627"/>
              <a:gd name="T6" fmla="*/ 0 w 5761"/>
              <a:gd name="T7" fmla="*/ 803 h 1627"/>
              <a:gd name="T8" fmla="*/ 0 w 5761"/>
              <a:gd name="T9" fmla="*/ 803 h 1627"/>
              <a:gd name="T10" fmla="*/ 804 w 5761"/>
              <a:gd name="T11" fmla="*/ 1626 h 1627"/>
              <a:gd name="T12" fmla="*/ 4957 w 5761"/>
              <a:gd name="T13" fmla="*/ 1626 h 1627"/>
              <a:gd name="T14" fmla="*/ 5760 w 5761"/>
              <a:gd name="T15" fmla="*/ 803 h 1627"/>
              <a:gd name="T16" fmla="*/ 5760 w 5761"/>
              <a:gd name="T17" fmla="*/ 803 h 1627"/>
              <a:gd name="T18" fmla="*/ 4957 w 5761"/>
              <a:gd name="T19" fmla="*/ 0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1" h="1627">
                <a:moveTo>
                  <a:pt x="4957" y="0"/>
                </a:moveTo>
                <a:lnTo>
                  <a:pt x="4957" y="0"/>
                </a:lnTo>
                <a:cubicBezTo>
                  <a:pt x="804" y="0"/>
                  <a:pt x="804" y="0"/>
                  <a:pt x="804" y="0"/>
                </a:cubicBezTo>
                <a:cubicBezTo>
                  <a:pt x="373" y="0"/>
                  <a:pt x="0" y="352"/>
                  <a:pt x="0" y="803"/>
                </a:cubicBezTo>
                <a:lnTo>
                  <a:pt x="0" y="803"/>
                </a:lnTo>
                <a:cubicBezTo>
                  <a:pt x="0" y="1253"/>
                  <a:pt x="373" y="1626"/>
                  <a:pt x="804" y="1626"/>
                </a:cubicBezTo>
                <a:cubicBezTo>
                  <a:pt x="4957" y="1626"/>
                  <a:pt x="4957" y="1626"/>
                  <a:pt x="4957" y="1626"/>
                </a:cubicBezTo>
                <a:cubicBezTo>
                  <a:pt x="5407" y="1626"/>
                  <a:pt x="5760" y="1253"/>
                  <a:pt x="5760" y="803"/>
                </a:cubicBezTo>
                <a:lnTo>
                  <a:pt x="5760" y="803"/>
                </a:lnTo>
                <a:cubicBezTo>
                  <a:pt x="5760" y="352"/>
                  <a:pt x="5407" y="0"/>
                  <a:pt x="4957" y="0"/>
                </a:cubicBezTo>
              </a:path>
            </a:pathLst>
          </a:custGeom>
          <a:solidFill>
            <a:schemeClr val="accent2"/>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6" name="Freeform 64">
            <a:extLst>
              <a:ext uri="{FF2B5EF4-FFF2-40B4-BE49-F238E27FC236}">
                <a16:creationId xmlns:a16="http://schemas.microsoft.com/office/drawing/2014/main" id="{833E5388-DBC1-BE15-DE26-EC1DE551BEE9}"/>
              </a:ext>
            </a:extLst>
          </p:cNvPr>
          <p:cNvSpPr>
            <a:spLocks noChangeArrowheads="1"/>
          </p:cNvSpPr>
          <p:nvPr/>
        </p:nvSpPr>
        <p:spPr bwMode="auto">
          <a:xfrm>
            <a:off x="3310065" y="2680146"/>
            <a:ext cx="601662" cy="266987"/>
          </a:xfrm>
          <a:custGeom>
            <a:avLst/>
            <a:gdLst>
              <a:gd name="T0" fmla="*/ 19 w 1410"/>
              <a:gd name="T1" fmla="*/ 627 h 628"/>
              <a:gd name="T2" fmla="*/ 0 w 1410"/>
              <a:gd name="T3" fmla="*/ 569 h 628"/>
              <a:gd name="T4" fmla="*/ 1389 w 1410"/>
              <a:gd name="T5" fmla="*/ 0 h 628"/>
              <a:gd name="T6" fmla="*/ 1409 w 1410"/>
              <a:gd name="T7" fmla="*/ 40 h 628"/>
              <a:gd name="T8" fmla="*/ 19 w 1410"/>
              <a:gd name="T9" fmla="*/ 627 h 628"/>
            </a:gdLst>
            <a:ahLst/>
            <a:cxnLst>
              <a:cxn ang="0">
                <a:pos x="T0" y="T1"/>
              </a:cxn>
              <a:cxn ang="0">
                <a:pos x="T2" y="T3"/>
              </a:cxn>
              <a:cxn ang="0">
                <a:pos x="T4" y="T5"/>
              </a:cxn>
              <a:cxn ang="0">
                <a:pos x="T6" y="T7"/>
              </a:cxn>
              <a:cxn ang="0">
                <a:pos x="T8" y="T9"/>
              </a:cxn>
            </a:cxnLst>
            <a:rect l="0" t="0" r="r" b="b"/>
            <a:pathLst>
              <a:path w="1410" h="628">
                <a:moveTo>
                  <a:pt x="19" y="627"/>
                </a:moveTo>
                <a:lnTo>
                  <a:pt x="0" y="569"/>
                </a:lnTo>
                <a:lnTo>
                  <a:pt x="1389" y="0"/>
                </a:lnTo>
                <a:lnTo>
                  <a:pt x="1409" y="40"/>
                </a:lnTo>
                <a:lnTo>
                  <a:pt x="19" y="627"/>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7" name="Freeform 65">
            <a:extLst>
              <a:ext uri="{FF2B5EF4-FFF2-40B4-BE49-F238E27FC236}">
                <a16:creationId xmlns:a16="http://schemas.microsoft.com/office/drawing/2014/main" id="{FF929D38-1456-5D75-640B-13A7CDA94724}"/>
              </a:ext>
            </a:extLst>
          </p:cNvPr>
          <p:cNvSpPr>
            <a:spLocks noChangeArrowheads="1"/>
          </p:cNvSpPr>
          <p:nvPr/>
        </p:nvSpPr>
        <p:spPr bwMode="auto">
          <a:xfrm>
            <a:off x="3234857" y="2838082"/>
            <a:ext cx="193661" cy="193659"/>
          </a:xfrm>
          <a:custGeom>
            <a:avLst/>
            <a:gdLst>
              <a:gd name="T0" fmla="*/ 235 w 452"/>
              <a:gd name="T1" fmla="*/ 451 h 452"/>
              <a:gd name="T2" fmla="*/ 235 w 452"/>
              <a:gd name="T3" fmla="*/ 451 h 452"/>
              <a:gd name="T4" fmla="*/ 0 w 452"/>
              <a:gd name="T5" fmla="*/ 216 h 452"/>
              <a:gd name="T6" fmla="*/ 235 w 452"/>
              <a:gd name="T7" fmla="*/ 0 h 452"/>
              <a:gd name="T8" fmla="*/ 451 w 452"/>
              <a:gd name="T9" fmla="*/ 216 h 452"/>
              <a:gd name="T10" fmla="*/ 235 w 452"/>
              <a:gd name="T11" fmla="*/ 451 h 452"/>
            </a:gdLst>
            <a:ahLst/>
            <a:cxnLst>
              <a:cxn ang="0">
                <a:pos x="T0" y="T1"/>
              </a:cxn>
              <a:cxn ang="0">
                <a:pos x="T2" y="T3"/>
              </a:cxn>
              <a:cxn ang="0">
                <a:pos x="T4" y="T5"/>
              </a:cxn>
              <a:cxn ang="0">
                <a:pos x="T6" y="T7"/>
              </a:cxn>
              <a:cxn ang="0">
                <a:pos x="T8" y="T9"/>
              </a:cxn>
              <a:cxn ang="0">
                <a:pos x="T10" y="T11"/>
              </a:cxn>
            </a:cxnLst>
            <a:rect l="0" t="0" r="r" b="b"/>
            <a:pathLst>
              <a:path w="452" h="452">
                <a:moveTo>
                  <a:pt x="235" y="451"/>
                </a:moveTo>
                <a:lnTo>
                  <a:pt x="235" y="451"/>
                </a:lnTo>
                <a:cubicBezTo>
                  <a:pt x="98" y="451"/>
                  <a:pt x="0" y="353"/>
                  <a:pt x="0" y="216"/>
                </a:cubicBezTo>
                <a:cubicBezTo>
                  <a:pt x="0" y="98"/>
                  <a:pt x="98" y="0"/>
                  <a:pt x="235" y="0"/>
                </a:cubicBezTo>
                <a:cubicBezTo>
                  <a:pt x="353" y="0"/>
                  <a:pt x="451" y="98"/>
                  <a:pt x="451" y="216"/>
                </a:cubicBezTo>
                <a:cubicBezTo>
                  <a:pt x="451" y="353"/>
                  <a:pt x="353" y="451"/>
                  <a:pt x="235" y="451"/>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8" name="Freeform 66">
            <a:extLst>
              <a:ext uri="{FF2B5EF4-FFF2-40B4-BE49-F238E27FC236}">
                <a16:creationId xmlns:a16="http://schemas.microsoft.com/office/drawing/2014/main" id="{405DA038-0835-D76F-E662-BA1A60859828}"/>
              </a:ext>
            </a:extLst>
          </p:cNvPr>
          <p:cNvSpPr>
            <a:spLocks noChangeArrowheads="1"/>
          </p:cNvSpPr>
          <p:nvPr/>
        </p:nvSpPr>
        <p:spPr bwMode="auto">
          <a:xfrm>
            <a:off x="3276221" y="2881326"/>
            <a:ext cx="109051" cy="109051"/>
          </a:xfrm>
          <a:custGeom>
            <a:avLst/>
            <a:gdLst>
              <a:gd name="T0" fmla="*/ 0 w 256"/>
              <a:gd name="T1" fmla="*/ 118 h 256"/>
              <a:gd name="T2" fmla="*/ 0 w 256"/>
              <a:gd name="T3" fmla="*/ 118 h 256"/>
              <a:gd name="T4" fmla="*/ 137 w 256"/>
              <a:gd name="T5" fmla="*/ 0 h 256"/>
              <a:gd name="T6" fmla="*/ 255 w 256"/>
              <a:gd name="T7" fmla="*/ 118 h 256"/>
              <a:gd name="T8" fmla="*/ 137 w 256"/>
              <a:gd name="T9" fmla="*/ 255 h 256"/>
              <a:gd name="T10" fmla="*/ 0 w 256"/>
              <a:gd name="T11" fmla="*/ 118 h 256"/>
            </a:gdLst>
            <a:ahLst/>
            <a:cxnLst>
              <a:cxn ang="0">
                <a:pos x="T0" y="T1"/>
              </a:cxn>
              <a:cxn ang="0">
                <a:pos x="T2" y="T3"/>
              </a:cxn>
              <a:cxn ang="0">
                <a:pos x="T4" y="T5"/>
              </a:cxn>
              <a:cxn ang="0">
                <a:pos x="T6" y="T7"/>
              </a:cxn>
              <a:cxn ang="0">
                <a:pos x="T8" y="T9"/>
              </a:cxn>
              <a:cxn ang="0">
                <a:pos x="T10" y="T11"/>
              </a:cxn>
            </a:cxnLst>
            <a:rect l="0" t="0" r="r" b="b"/>
            <a:pathLst>
              <a:path w="256" h="256">
                <a:moveTo>
                  <a:pt x="0" y="118"/>
                </a:moveTo>
                <a:lnTo>
                  <a:pt x="0" y="118"/>
                </a:lnTo>
                <a:cubicBezTo>
                  <a:pt x="0" y="59"/>
                  <a:pt x="59" y="0"/>
                  <a:pt x="137" y="0"/>
                </a:cubicBezTo>
                <a:cubicBezTo>
                  <a:pt x="196" y="0"/>
                  <a:pt x="255" y="59"/>
                  <a:pt x="255" y="118"/>
                </a:cubicBezTo>
                <a:cubicBezTo>
                  <a:pt x="255" y="196"/>
                  <a:pt x="196" y="255"/>
                  <a:pt x="137" y="255"/>
                </a:cubicBezTo>
                <a:cubicBezTo>
                  <a:pt x="59" y="255"/>
                  <a:pt x="0" y="196"/>
                  <a:pt x="0" y="118"/>
                </a:cubicBezTo>
              </a:path>
            </a:pathLst>
          </a:custGeom>
          <a:solidFill>
            <a:schemeClr val="accent2"/>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9" name="Freeform 67">
            <a:extLst>
              <a:ext uri="{FF2B5EF4-FFF2-40B4-BE49-F238E27FC236}">
                <a16:creationId xmlns:a16="http://schemas.microsoft.com/office/drawing/2014/main" id="{5047B8B3-8A8D-73C8-7CB3-03792022B290}"/>
              </a:ext>
            </a:extLst>
          </p:cNvPr>
          <p:cNvSpPr>
            <a:spLocks noChangeArrowheads="1"/>
          </p:cNvSpPr>
          <p:nvPr/>
        </p:nvSpPr>
        <p:spPr bwMode="auto">
          <a:xfrm>
            <a:off x="3652260" y="2430080"/>
            <a:ext cx="526454" cy="533975"/>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74"/>
                  <a:pt x="274" y="0"/>
                  <a:pt x="626" y="0"/>
                </a:cubicBezTo>
                <a:cubicBezTo>
                  <a:pt x="958" y="0"/>
                  <a:pt x="1233" y="274"/>
                  <a:pt x="1233" y="627"/>
                </a:cubicBezTo>
                <a:cubicBezTo>
                  <a:pt x="1233" y="959"/>
                  <a:pt x="958" y="1253"/>
                  <a:pt x="626" y="1253"/>
                </a:cubicBezTo>
                <a:cubicBezTo>
                  <a:pt x="274" y="1253"/>
                  <a:pt x="0" y="95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70" name="Freeform 68">
            <a:extLst>
              <a:ext uri="{FF2B5EF4-FFF2-40B4-BE49-F238E27FC236}">
                <a16:creationId xmlns:a16="http://schemas.microsoft.com/office/drawing/2014/main" id="{96C12B15-3DC3-6BF7-0AE0-D3EECBD1CA1A}"/>
              </a:ext>
            </a:extLst>
          </p:cNvPr>
          <p:cNvSpPr>
            <a:spLocks noChangeArrowheads="1"/>
          </p:cNvSpPr>
          <p:nvPr/>
        </p:nvSpPr>
        <p:spPr bwMode="auto">
          <a:xfrm>
            <a:off x="4152391" y="3214120"/>
            <a:ext cx="2267506" cy="693790"/>
          </a:xfrm>
          <a:custGeom>
            <a:avLst/>
            <a:gdLst>
              <a:gd name="T0" fmla="*/ 4956 w 5760"/>
              <a:gd name="T1" fmla="*/ 0 h 1626"/>
              <a:gd name="T2" fmla="*/ 4956 w 5760"/>
              <a:gd name="T3" fmla="*/ 0 h 1626"/>
              <a:gd name="T4" fmla="*/ 803 w 5760"/>
              <a:gd name="T5" fmla="*/ 0 h 1626"/>
              <a:gd name="T6" fmla="*/ 0 w 5760"/>
              <a:gd name="T7" fmla="*/ 822 h 1626"/>
              <a:gd name="T8" fmla="*/ 0 w 5760"/>
              <a:gd name="T9" fmla="*/ 822 h 1626"/>
              <a:gd name="T10" fmla="*/ 803 w 5760"/>
              <a:gd name="T11" fmla="*/ 1625 h 1626"/>
              <a:gd name="T12" fmla="*/ 4956 w 5760"/>
              <a:gd name="T13" fmla="*/ 1625 h 1626"/>
              <a:gd name="T14" fmla="*/ 5759 w 5760"/>
              <a:gd name="T15" fmla="*/ 822 h 1626"/>
              <a:gd name="T16" fmla="*/ 5759 w 5760"/>
              <a:gd name="T17" fmla="*/ 822 h 1626"/>
              <a:gd name="T18" fmla="*/ 4956 w 5760"/>
              <a:gd name="T19"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1626">
                <a:moveTo>
                  <a:pt x="4956" y="0"/>
                </a:moveTo>
                <a:lnTo>
                  <a:pt x="4956" y="0"/>
                </a:lnTo>
                <a:cubicBezTo>
                  <a:pt x="803" y="0"/>
                  <a:pt x="803" y="0"/>
                  <a:pt x="803" y="0"/>
                </a:cubicBezTo>
                <a:cubicBezTo>
                  <a:pt x="372" y="0"/>
                  <a:pt x="0" y="371"/>
                  <a:pt x="0" y="822"/>
                </a:cubicBezTo>
                <a:lnTo>
                  <a:pt x="0" y="822"/>
                </a:lnTo>
                <a:cubicBezTo>
                  <a:pt x="0" y="1252"/>
                  <a:pt x="372" y="1625"/>
                  <a:pt x="803" y="1625"/>
                </a:cubicBezTo>
                <a:cubicBezTo>
                  <a:pt x="4956" y="1625"/>
                  <a:pt x="4956" y="1625"/>
                  <a:pt x="4956" y="1625"/>
                </a:cubicBezTo>
                <a:cubicBezTo>
                  <a:pt x="5407" y="1625"/>
                  <a:pt x="5759" y="1252"/>
                  <a:pt x="5759" y="822"/>
                </a:cubicBezTo>
                <a:lnTo>
                  <a:pt x="5759" y="822"/>
                </a:lnTo>
                <a:cubicBezTo>
                  <a:pt x="5759" y="371"/>
                  <a:pt x="5407" y="0"/>
                  <a:pt x="4956" y="0"/>
                </a:cubicBezTo>
              </a:path>
            </a:pathLst>
          </a:custGeom>
          <a:solidFill>
            <a:schemeClr val="accent3"/>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1" name="Freeform 69">
            <a:extLst>
              <a:ext uri="{FF2B5EF4-FFF2-40B4-BE49-F238E27FC236}">
                <a16:creationId xmlns:a16="http://schemas.microsoft.com/office/drawing/2014/main" id="{D05C72E9-0A6D-60B8-A400-4465DA17C8D2}"/>
              </a:ext>
            </a:extLst>
          </p:cNvPr>
          <p:cNvSpPr>
            <a:spLocks noChangeArrowheads="1"/>
          </p:cNvSpPr>
          <p:nvPr/>
        </p:nvSpPr>
        <p:spPr bwMode="auto">
          <a:xfrm>
            <a:off x="3426637" y="3556315"/>
            <a:ext cx="609182" cy="26323"/>
          </a:xfrm>
          <a:custGeom>
            <a:avLst/>
            <a:gdLst>
              <a:gd name="T0" fmla="*/ 1429 w 1430"/>
              <a:gd name="T1" fmla="*/ 59 h 60"/>
              <a:gd name="T2" fmla="*/ 0 w 1430"/>
              <a:gd name="T3" fmla="*/ 59 h 60"/>
              <a:gd name="T4" fmla="*/ 0 w 1430"/>
              <a:gd name="T5" fmla="*/ 0 h 60"/>
              <a:gd name="T6" fmla="*/ 1429 w 1430"/>
              <a:gd name="T7" fmla="*/ 0 h 60"/>
              <a:gd name="T8" fmla="*/ 1429 w 1430"/>
              <a:gd name="T9" fmla="*/ 59 h 60"/>
            </a:gdLst>
            <a:ahLst/>
            <a:cxnLst>
              <a:cxn ang="0">
                <a:pos x="T0" y="T1"/>
              </a:cxn>
              <a:cxn ang="0">
                <a:pos x="T2" y="T3"/>
              </a:cxn>
              <a:cxn ang="0">
                <a:pos x="T4" y="T5"/>
              </a:cxn>
              <a:cxn ang="0">
                <a:pos x="T6" y="T7"/>
              </a:cxn>
              <a:cxn ang="0">
                <a:pos x="T8" y="T9"/>
              </a:cxn>
            </a:cxnLst>
            <a:rect l="0" t="0" r="r" b="b"/>
            <a:pathLst>
              <a:path w="1430" h="60">
                <a:moveTo>
                  <a:pt x="1429" y="59"/>
                </a:moveTo>
                <a:lnTo>
                  <a:pt x="0" y="59"/>
                </a:lnTo>
                <a:lnTo>
                  <a:pt x="0" y="0"/>
                </a:lnTo>
                <a:lnTo>
                  <a:pt x="1429" y="0"/>
                </a:lnTo>
                <a:lnTo>
                  <a:pt x="1429" y="59"/>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2" name="Freeform 70">
            <a:extLst>
              <a:ext uri="{FF2B5EF4-FFF2-40B4-BE49-F238E27FC236}">
                <a16:creationId xmlns:a16="http://schemas.microsoft.com/office/drawing/2014/main" id="{C41E8F0C-4F0E-A23C-649B-81D35D9437E1}"/>
              </a:ext>
            </a:extLst>
          </p:cNvPr>
          <p:cNvSpPr>
            <a:spLocks noChangeArrowheads="1"/>
          </p:cNvSpPr>
          <p:nvPr/>
        </p:nvSpPr>
        <p:spPr bwMode="auto">
          <a:xfrm>
            <a:off x="3360830" y="3473587"/>
            <a:ext cx="193659" cy="193659"/>
          </a:xfrm>
          <a:custGeom>
            <a:avLst/>
            <a:gdLst>
              <a:gd name="T0" fmla="*/ 235 w 452"/>
              <a:gd name="T1" fmla="*/ 451 h 452"/>
              <a:gd name="T2" fmla="*/ 235 w 452"/>
              <a:gd name="T3" fmla="*/ 451 h 452"/>
              <a:gd name="T4" fmla="*/ 0 w 452"/>
              <a:gd name="T5" fmla="*/ 216 h 452"/>
              <a:gd name="T6" fmla="*/ 235 w 452"/>
              <a:gd name="T7" fmla="*/ 0 h 452"/>
              <a:gd name="T8" fmla="*/ 451 w 452"/>
              <a:gd name="T9" fmla="*/ 216 h 452"/>
              <a:gd name="T10" fmla="*/ 235 w 452"/>
              <a:gd name="T11" fmla="*/ 451 h 452"/>
            </a:gdLst>
            <a:ahLst/>
            <a:cxnLst>
              <a:cxn ang="0">
                <a:pos x="T0" y="T1"/>
              </a:cxn>
              <a:cxn ang="0">
                <a:pos x="T2" y="T3"/>
              </a:cxn>
              <a:cxn ang="0">
                <a:pos x="T4" y="T5"/>
              </a:cxn>
              <a:cxn ang="0">
                <a:pos x="T6" y="T7"/>
              </a:cxn>
              <a:cxn ang="0">
                <a:pos x="T8" y="T9"/>
              </a:cxn>
              <a:cxn ang="0">
                <a:pos x="T10" y="T11"/>
              </a:cxn>
            </a:cxnLst>
            <a:rect l="0" t="0" r="r" b="b"/>
            <a:pathLst>
              <a:path w="452" h="452">
                <a:moveTo>
                  <a:pt x="235" y="451"/>
                </a:moveTo>
                <a:lnTo>
                  <a:pt x="235" y="451"/>
                </a:lnTo>
                <a:cubicBezTo>
                  <a:pt x="118" y="451"/>
                  <a:pt x="0" y="353"/>
                  <a:pt x="0" y="216"/>
                </a:cubicBezTo>
                <a:cubicBezTo>
                  <a:pt x="0" y="98"/>
                  <a:pt x="118" y="0"/>
                  <a:pt x="235" y="0"/>
                </a:cubicBezTo>
                <a:cubicBezTo>
                  <a:pt x="353" y="0"/>
                  <a:pt x="451" y="98"/>
                  <a:pt x="451" y="216"/>
                </a:cubicBezTo>
                <a:cubicBezTo>
                  <a:pt x="451" y="353"/>
                  <a:pt x="353" y="451"/>
                  <a:pt x="235" y="451"/>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3" name="Freeform 71">
            <a:extLst>
              <a:ext uri="{FF2B5EF4-FFF2-40B4-BE49-F238E27FC236}">
                <a16:creationId xmlns:a16="http://schemas.microsoft.com/office/drawing/2014/main" id="{B868D388-451F-8492-F9A6-C7D055D6B2B8}"/>
              </a:ext>
            </a:extLst>
          </p:cNvPr>
          <p:cNvSpPr>
            <a:spLocks noChangeArrowheads="1"/>
          </p:cNvSpPr>
          <p:nvPr/>
        </p:nvSpPr>
        <p:spPr bwMode="auto">
          <a:xfrm>
            <a:off x="3402195" y="3514951"/>
            <a:ext cx="109051" cy="109051"/>
          </a:xfrm>
          <a:custGeom>
            <a:avLst/>
            <a:gdLst>
              <a:gd name="T0" fmla="*/ 0 w 256"/>
              <a:gd name="T1" fmla="*/ 118 h 256"/>
              <a:gd name="T2" fmla="*/ 0 w 256"/>
              <a:gd name="T3" fmla="*/ 118 h 256"/>
              <a:gd name="T4" fmla="*/ 137 w 256"/>
              <a:gd name="T5" fmla="*/ 0 h 256"/>
              <a:gd name="T6" fmla="*/ 255 w 256"/>
              <a:gd name="T7" fmla="*/ 118 h 256"/>
              <a:gd name="T8" fmla="*/ 137 w 256"/>
              <a:gd name="T9" fmla="*/ 255 h 256"/>
              <a:gd name="T10" fmla="*/ 0 w 256"/>
              <a:gd name="T11" fmla="*/ 118 h 256"/>
            </a:gdLst>
            <a:ahLst/>
            <a:cxnLst>
              <a:cxn ang="0">
                <a:pos x="T0" y="T1"/>
              </a:cxn>
              <a:cxn ang="0">
                <a:pos x="T2" y="T3"/>
              </a:cxn>
              <a:cxn ang="0">
                <a:pos x="T4" y="T5"/>
              </a:cxn>
              <a:cxn ang="0">
                <a:pos x="T6" y="T7"/>
              </a:cxn>
              <a:cxn ang="0">
                <a:pos x="T8" y="T9"/>
              </a:cxn>
              <a:cxn ang="0">
                <a:pos x="T10" y="T11"/>
              </a:cxn>
            </a:cxnLst>
            <a:rect l="0" t="0" r="r" b="b"/>
            <a:pathLst>
              <a:path w="256" h="256">
                <a:moveTo>
                  <a:pt x="0" y="118"/>
                </a:moveTo>
                <a:lnTo>
                  <a:pt x="0" y="118"/>
                </a:lnTo>
                <a:cubicBezTo>
                  <a:pt x="0" y="59"/>
                  <a:pt x="59" y="0"/>
                  <a:pt x="137" y="0"/>
                </a:cubicBezTo>
                <a:cubicBezTo>
                  <a:pt x="196" y="0"/>
                  <a:pt x="255" y="59"/>
                  <a:pt x="255" y="118"/>
                </a:cubicBezTo>
                <a:cubicBezTo>
                  <a:pt x="255" y="196"/>
                  <a:pt x="196" y="255"/>
                  <a:pt x="137" y="255"/>
                </a:cubicBezTo>
                <a:cubicBezTo>
                  <a:pt x="59" y="255"/>
                  <a:pt x="0" y="196"/>
                  <a:pt x="0" y="118"/>
                </a:cubicBezTo>
              </a:path>
            </a:pathLst>
          </a:custGeom>
          <a:solidFill>
            <a:schemeClr val="accent3"/>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4" name="Freeform 72">
            <a:extLst>
              <a:ext uri="{FF2B5EF4-FFF2-40B4-BE49-F238E27FC236}">
                <a16:creationId xmlns:a16="http://schemas.microsoft.com/office/drawing/2014/main" id="{F26F00F6-EC88-E783-7ADD-D8F148CC32E3}"/>
              </a:ext>
            </a:extLst>
          </p:cNvPr>
          <p:cNvSpPr>
            <a:spLocks noChangeArrowheads="1"/>
          </p:cNvSpPr>
          <p:nvPr/>
        </p:nvSpPr>
        <p:spPr bwMode="auto">
          <a:xfrm>
            <a:off x="3802675" y="3313770"/>
            <a:ext cx="526454" cy="533975"/>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75" name="Freeform 73">
            <a:extLst>
              <a:ext uri="{FF2B5EF4-FFF2-40B4-BE49-F238E27FC236}">
                <a16:creationId xmlns:a16="http://schemas.microsoft.com/office/drawing/2014/main" id="{7B7E5600-5035-C4A8-8C4C-1012E1515A65}"/>
              </a:ext>
            </a:extLst>
          </p:cNvPr>
          <p:cNvSpPr>
            <a:spLocks noChangeArrowheads="1"/>
          </p:cNvSpPr>
          <p:nvPr/>
        </p:nvSpPr>
        <p:spPr bwMode="auto">
          <a:xfrm>
            <a:off x="3960611" y="4107211"/>
            <a:ext cx="2276188" cy="684390"/>
          </a:xfrm>
          <a:custGeom>
            <a:avLst/>
            <a:gdLst>
              <a:gd name="T0" fmla="*/ 4956 w 5780"/>
              <a:gd name="T1" fmla="*/ 0 h 1607"/>
              <a:gd name="T2" fmla="*/ 4956 w 5780"/>
              <a:gd name="T3" fmla="*/ 0 h 1607"/>
              <a:gd name="T4" fmla="*/ 823 w 5780"/>
              <a:gd name="T5" fmla="*/ 0 h 1607"/>
              <a:gd name="T6" fmla="*/ 0 w 5780"/>
              <a:gd name="T7" fmla="*/ 803 h 1607"/>
              <a:gd name="T8" fmla="*/ 0 w 5780"/>
              <a:gd name="T9" fmla="*/ 803 h 1607"/>
              <a:gd name="T10" fmla="*/ 823 w 5780"/>
              <a:gd name="T11" fmla="*/ 1606 h 1607"/>
              <a:gd name="T12" fmla="*/ 4956 w 5780"/>
              <a:gd name="T13" fmla="*/ 1606 h 1607"/>
              <a:gd name="T14" fmla="*/ 5779 w 5780"/>
              <a:gd name="T15" fmla="*/ 803 h 1607"/>
              <a:gd name="T16" fmla="*/ 5779 w 5780"/>
              <a:gd name="T17" fmla="*/ 803 h 1607"/>
              <a:gd name="T18" fmla="*/ 4956 w 5780"/>
              <a:gd name="T19" fmla="*/ 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0" h="1607">
                <a:moveTo>
                  <a:pt x="4956" y="0"/>
                </a:moveTo>
                <a:lnTo>
                  <a:pt x="4956" y="0"/>
                </a:lnTo>
                <a:cubicBezTo>
                  <a:pt x="823" y="0"/>
                  <a:pt x="823" y="0"/>
                  <a:pt x="823" y="0"/>
                </a:cubicBezTo>
                <a:cubicBezTo>
                  <a:pt x="373" y="0"/>
                  <a:pt x="0" y="353"/>
                  <a:pt x="0" y="803"/>
                </a:cubicBezTo>
                <a:lnTo>
                  <a:pt x="0" y="803"/>
                </a:lnTo>
                <a:cubicBezTo>
                  <a:pt x="0" y="1253"/>
                  <a:pt x="373" y="1606"/>
                  <a:pt x="823" y="1606"/>
                </a:cubicBezTo>
                <a:cubicBezTo>
                  <a:pt x="4956" y="1606"/>
                  <a:pt x="4956" y="1606"/>
                  <a:pt x="4956" y="1606"/>
                </a:cubicBezTo>
                <a:cubicBezTo>
                  <a:pt x="5407" y="1606"/>
                  <a:pt x="5779" y="1253"/>
                  <a:pt x="5779" y="803"/>
                </a:cubicBezTo>
                <a:lnTo>
                  <a:pt x="5779" y="803"/>
                </a:lnTo>
                <a:cubicBezTo>
                  <a:pt x="5779" y="353"/>
                  <a:pt x="5407" y="0"/>
                  <a:pt x="4956" y="0"/>
                </a:cubicBezTo>
              </a:path>
            </a:pathLst>
          </a:custGeom>
          <a:solidFill>
            <a:schemeClr val="accent4"/>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6" name="Freeform 74">
            <a:extLst>
              <a:ext uri="{FF2B5EF4-FFF2-40B4-BE49-F238E27FC236}">
                <a16:creationId xmlns:a16="http://schemas.microsoft.com/office/drawing/2014/main" id="{2461DF58-C43E-F9DB-4FBE-CA04A1F1DD2A}"/>
              </a:ext>
            </a:extLst>
          </p:cNvPr>
          <p:cNvSpPr>
            <a:spLocks noChangeArrowheads="1"/>
          </p:cNvSpPr>
          <p:nvPr/>
        </p:nvSpPr>
        <p:spPr bwMode="auto">
          <a:xfrm>
            <a:off x="3293144" y="4191820"/>
            <a:ext cx="618583" cy="276388"/>
          </a:xfrm>
          <a:custGeom>
            <a:avLst/>
            <a:gdLst>
              <a:gd name="T0" fmla="*/ 1429 w 1450"/>
              <a:gd name="T1" fmla="*/ 646 h 647"/>
              <a:gd name="T2" fmla="*/ 0 w 1450"/>
              <a:gd name="T3" fmla="*/ 39 h 647"/>
              <a:gd name="T4" fmla="*/ 20 w 1450"/>
              <a:gd name="T5" fmla="*/ 0 h 647"/>
              <a:gd name="T6" fmla="*/ 1449 w 1450"/>
              <a:gd name="T7" fmla="*/ 587 h 647"/>
              <a:gd name="T8" fmla="*/ 1429 w 1450"/>
              <a:gd name="T9" fmla="*/ 646 h 647"/>
            </a:gdLst>
            <a:ahLst/>
            <a:cxnLst>
              <a:cxn ang="0">
                <a:pos x="T0" y="T1"/>
              </a:cxn>
              <a:cxn ang="0">
                <a:pos x="T2" y="T3"/>
              </a:cxn>
              <a:cxn ang="0">
                <a:pos x="T4" y="T5"/>
              </a:cxn>
              <a:cxn ang="0">
                <a:pos x="T6" y="T7"/>
              </a:cxn>
              <a:cxn ang="0">
                <a:pos x="T8" y="T9"/>
              </a:cxn>
            </a:cxnLst>
            <a:rect l="0" t="0" r="r" b="b"/>
            <a:pathLst>
              <a:path w="1450" h="647">
                <a:moveTo>
                  <a:pt x="1429" y="646"/>
                </a:moveTo>
                <a:lnTo>
                  <a:pt x="0" y="39"/>
                </a:lnTo>
                <a:lnTo>
                  <a:pt x="20" y="0"/>
                </a:lnTo>
                <a:lnTo>
                  <a:pt x="1449" y="587"/>
                </a:lnTo>
                <a:lnTo>
                  <a:pt x="1429" y="646"/>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7" name="Freeform 75">
            <a:extLst>
              <a:ext uri="{FF2B5EF4-FFF2-40B4-BE49-F238E27FC236}">
                <a16:creationId xmlns:a16="http://schemas.microsoft.com/office/drawing/2014/main" id="{DB70D36A-BDE5-296B-2D82-023437ED944E}"/>
              </a:ext>
            </a:extLst>
          </p:cNvPr>
          <p:cNvSpPr>
            <a:spLocks noChangeArrowheads="1"/>
          </p:cNvSpPr>
          <p:nvPr/>
        </p:nvSpPr>
        <p:spPr bwMode="auto">
          <a:xfrm>
            <a:off x="3234857" y="4116612"/>
            <a:ext cx="193661" cy="193659"/>
          </a:xfrm>
          <a:custGeom>
            <a:avLst/>
            <a:gdLst>
              <a:gd name="T0" fmla="*/ 216 w 452"/>
              <a:gd name="T1" fmla="*/ 451 h 452"/>
              <a:gd name="T2" fmla="*/ 216 w 452"/>
              <a:gd name="T3" fmla="*/ 451 h 452"/>
              <a:gd name="T4" fmla="*/ 0 w 452"/>
              <a:gd name="T5" fmla="*/ 235 h 452"/>
              <a:gd name="T6" fmla="*/ 216 w 452"/>
              <a:gd name="T7" fmla="*/ 0 h 452"/>
              <a:gd name="T8" fmla="*/ 451 w 452"/>
              <a:gd name="T9" fmla="*/ 235 h 452"/>
              <a:gd name="T10" fmla="*/ 216 w 452"/>
              <a:gd name="T11" fmla="*/ 451 h 452"/>
            </a:gdLst>
            <a:ahLst/>
            <a:cxnLst>
              <a:cxn ang="0">
                <a:pos x="T0" y="T1"/>
              </a:cxn>
              <a:cxn ang="0">
                <a:pos x="T2" y="T3"/>
              </a:cxn>
              <a:cxn ang="0">
                <a:pos x="T4" y="T5"/>
              </a:cxn>
              <a:cxn ang="0">
                <a:pos x="T6" y="T7"/>
              </a:cxn>
              <a:cxn ang="0">
                <a:pos x="T8" y="T9"/>
              </a:cxn>
              <a:cxn ang="0">
                <a:pos x="T10" y="T11"/>
              </a:cxn>
            </a:cxnLst>
            <a:rect l="0" t="0" r="r" b="b"/>
            <a:pathLst>
              <a:path w="452" h="452">
                <a:moveTo>
                  <a:pt x="216" y="451"/>
                </a:moveTo>
                <a:lnTo>
                  <a:pt x="216" y="451"/>
                </a:lnTo>
                <a:cubicBezTo>
                  <a:pt x="98" y="451"/>
                  <a:pt x="0" y="353"/>
                  <a:pt x="0" y="235"/>
                </a:cubicBezTo>
                <a:cubicBezTo>
                  <a:pt x="0" y="118"/>
                  <a:pt x="98" y="0"/>
                  <a:pt x="216" y="0"/>
                </a:cubicBezTo>
                <a:cubicBezTo>
                  <a:pt x="353" y="0"/>
                  <a:pt x="451" y="118"/>
                  <a:pt x="451" y="235"/>
                </a:cubicBezTo>
                <a:cubicBezTo>
                  <a:pt x="451" y="353"/>
                  <a:pt x="353" y="451"/>
                  <a:pt x="216" y="451"/>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8" name="Freeform 76">
            <a:extLst>
              <a:ext uri="{FF2B5EF4-FFF2-40B4-BE49-F238E27FC236}">
                <a16:creationId xmlns:a16="http://schemas.microsoft.com/office/drawing/2014/main" id="{9754C2C4-D45B-166F-F8C9-69FB7F8DFD7C}"/>
              </a:ext>
            </a:extLst>
          </p:cNvPr>
          <p:cNvSpPr>
            <a:spLocks noChangeArrowheads="1"/>
          </p:cNvSpPr>
          <p:nvPr/>
        </p:nvSpPr>
        <p:spPr bwMode="auto">
          <a:xfrm>
            <a:off x="3276221" y="4157977"/>
            <a:ext cx="109051" cy="109051"/>
          </a:xfrm>
          <a:custGeom>
            <a:avLst/>
            <a:gdLst>
              <a:gd name="T0" fmla="*/ 0 w 256"/>
              <a:gd name="T1" fmla="*/ 136 h 255"/>
              <a:gd name="T2" fmla="*/ 0 w 256"/>
              <a:gd name="T3" fmla="*/ 136 h 255"/>
              <a:gd name="T4" fmla="*/ 118 w 256"/>
              <a:gd name="T5" fmla="*/ 0 h 255"/>
              <a:gd name="T6" fmla="*/ 255 w 256"/>
              <a:gd name="T7" fmla="*/ 136 h 255"/>
              <a:gd name="T8" fmla="*/ 118 w 256"/>
              <a:gd name="T9" fmla="*/ 254 h 255"/>
              <a:gd name="T10" fmla="*/ 0 w 256"/>
              <a:gd name="T11" fmla="*/ 136 h 255"/>
            </a:gdLst>
            <a:ahLst/>
            <a:cxnLst>
              <a:cxn ang="0">
                <a:pos x="T0" y="T1"/>
              </a:cxn>
              <a:cxn ang="0">
                <a:pos x="T2" y="T3"/>
              </a:cxn>
              <a:cxn ang="0">
                <a:pos x="T4" y="T5"/>
              </a:cxn>
              <a:cxn ang="0">
                <a:pos x="T6" y="T7"/>
              </a:cxn>
              <a:cxn ang="0">
                <a:pos x="T8" y="T9"/>
              </a:cxn>
              <a:cxn ang="0">
                <a:pos x="T10" y="T11"/>
              </a:cxn>
            </a:cxnLst>
            <a:rect l="0" t="0" r="r" b="b"/>
            <a:pathLst>
              <a:path w="256" h="255">
                <a:moveTo>
                  <a:pt x="0" y="136"/>
                </a:moveTo>
                <a:lnTo>
                  <a:pt x="0" y="136"/>
                </a:lnTo>
                <a:cubicBezTo>
                  <a:pt x="0" y="58"/>
                  <a:pt x="59" y="0"/>
                  <a:pt x="118" y="0"/>
                </a:cubicBezTo>
                <a:cubicBezTo>
                  <a:pt x="196" y="0"/>
                  <a:pt x="255" y="58"/>
                  <a:pt x="255" y="136"/>
                </a:cubicBezTo>
                <a:cubicBezTo>
                  <a:pt x="255" y="195"/>
                  <a:pt x="196" y="254"/>
                  <a:pt x="118" y="254"/>
                </a:cubicBezTo>
                <a:cubicBezTo>
                  <a:pt x="59" y="254"/>
                  <a:pt x="0" y="195"/>
                  <a:pt x="0" y="136"/>
                </a:cubicBezTo>
              </a:path>
            </a:pathLst>
          </a:custGeom>
          <a:solidFill>
            <a:schemeClr val="accent4"/>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79" name="Freeform 77">
            <a:extLst>
              <a:ext uri="{FF2B5EF4-FFF2-40B4-BE49-F238E27FC236}">
                <a16:creationId xmlns:a16="http://schemas.microsoft.com/office/drawing/2014/main" id="{083C33CD-194F-DEB3-F8AC-E599C5B2AFDD}"/>
              </a:ext>
            </a:extLst>
          </p:cNvPr>
          <p:cNvSpPr>
            <a:spLocks noChangeArrowheads="1"/>
          </p:cNvSpPr>
          <p:nvPr/>
        </p:nvSpPr>
        <p:spPr bwMode="auto">
          <a:xfrm>
            <a:off x="3610895" y="4208741"/>
            <a:ext cx="533975" cy="533975"/>
          </a:xfrm>
          <a:custGeom>
            <a:avLst/>
            <a:gdLst>
              <a:gd name="T0" fmla="*/ 0 w 1254"/>
              <a:gd name="T1" fmla="*/ 627 h 1254"/>
              <a:gd name="T2" fmla="*/ 0 w 1254"/>
              <a:gd name="T3" fmla="*/ 627 h 1254"/>
              <a:gd name="T4" fmla="*/ 627 w 1254"/>
              <a:gd name="T5" fmla="*/ 0 h 1254"/>
              <a:gd name="T6" fmla="*/ 1253 w 1254"/>
              <a:gd name="T7" fmla="*/ 627 h 1254"/>
              <a:gd name="T8" fmla="*/ 627 w 1254"/>
              <a:gd name="T9" fmla="*/ 1253 h 1254"/>
              <a:gd name="T10" fmla="*/ 0 w 1254"/>
              <a:gd name="T11" fmla="*/ 627 h 1254"/>
            </a:gdLst>
            <a:ahLst/>
            <a:cxnLst>
              <a:cxn ang="0">
                <a:pos x="T0" y="T1"/>
              </a:cxn>
              <a:cxn ang="0">
                <a:pos x="T2" y="T3"/>
              </a:cxn>
              <a:cxn ang="0">
                <a:pos x="T4" y="T5"/>
              </a:cxn>
              <a:cxn ang="0">
                <a:pos x="T6" y="T7"/>
              </a:cxn>
              <a:cxn ang="0">
                <a:pos x="T8" y="T9"/>
              </a:cxn>
              <a:cxn ang="0">
                <a:pos x="T10" y="T11"/>
              </a:cxn>
            </a:cxnLst>
            <a:rect l="0" t="0" r="r" b="b"/>
            <a:pathLst>
              <a:path w="1254" h="1254">
                <a:moveTo>
                  <a:pt x="0" y="627"/>
                </a:moveTo>
                <a:lnTo>
                  <a:pt x="0" y="627"/>
                </a:lnTo>
                <a:cubicBezTo>
                  <a:pt x="0" y="274"/>
                  <a:pt x="274" y="0"/>
                  <a:pt x="627" y="0"/>
                </a:cubicBezTo>
                <a:cubicBezTo>
                  <a:pt x="959" y="0"/>
                  <a:pt x="1253" y="274"/>
                  <a:pt x="1253" y="627"/>
                </a:cubicBezTo>
                <a:cubicBezTo>
                  <a:pt x="1253" y="959"/>
                  <a:pt x="959" y="1253"/>
                  <a:pt x="627" y="1253"/>
                </a:cubicBezTo>
                <a:cubicBezTo>
                  <a:pt x="274" y="1253"/>
                  <a:pt x="0" y="95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81" name="Freeform 79">
            <a:extLst>
              <a:ext uri="{FF2B5EF4-FFF2-40B4-BE49-F238E27FC236}">
                <a16:creationId xmlns:a16="http://schemas.microsoft.com/office/drawing/2014/main" id="{CE73BB8D-FD27-E9E4-1F1B-30ADEE48B0CC}"/>
              </a:ext>
            </a:extLst>
          </p:cNvPr>
          <p:cNvSpPr>
            <a:spLocks noChangeArrowheads="1"/>
          </p:cNvSpPr>
          <p:nvPr/>
        </p:nvSpPr>
        <p:spPr bwMode="auto">
          <a:xfrm>
            <a:off x="2783611" y="4851767"/>
            <a:ext cx="385440" cy="485090"/>
          </a:xfrm>
          <a:custGeom>
            <a:avLst/>
            <a:gdLst>
              <a:gd name="T0" fmla="*/ 862 w 902"/>
              <a:gd name="T1" fmla="*/ 1136 h 1137"/>
              <a:gd name="T2" fmla="*/ 0 w 902"/>
              <a:gd name="T3" fmla="*/ 20 h 1137"/>
              <a:gd name="T4" fmla="*/ 39 w 902"/>
              <a:gd name="T5" fmla="*/ 0 h 1137"/>
              <a:gd name="T6" fmla="*/ 901 w 902"/>
              <a:gd name="T7" fmla="*/ 1117 h 1137"/>
              <a:gd name="T8" fmla="*/ 862 w 902"/>
              <a:gd name="T9" fmla="*/ 1136 h 1137"/>
            </a:gdLst>
            <a:ahLst/>
            <a:cxnLst>
              <a:cxn ang="0">
                <a:pos x="T0" y="T1"/>
              </a:cxn>
              <a:cxn ang="0">
                <a:pos x="T2" y="T3"/>
              </a:cxn>
              <a:cxn ang="0">
                <a:pos x="T4" y="T5"/>
              </a:cxn>
              <a:cxn ang="0">
                <a:pos x="T6" y="T7"/>
              </a:cxn>
              <a:cxn ang="0">
                <a:pos x="T8" y="T9"/>
              </a:cxn>
            </a:cxnLst>
            <a:rect l="0" t="0" r="r" b="b"/>
            <a:pathLst>
              <a:path w="902" h="1137">
                <a:moveTo>
                  <a:pt x="862" y="1136"/>
                </a:moveTo>
                <a:lnTo>
                  <a:pt x="0" y="20"/>
                </a:lnTo>
                <a:lnTo>
                  <a:pt x="39" y="0"/>
                </a:lnTo>
                <a:lnTo>
                  <a:pt x="901" y="1117"/>
                </a:lnTo>
                <a:lnTo>
                  <a:pt x="862" y="1136"/>
                </a:lnTo>
              </a:path>
            </a:pathLst>
          </a:custGeom>
          <a:solidFill>
            <a:schemeClr val="bg1">
              <a:lumMod val="95000"/>
            </a:schemeClr>
          </a:solidFill>
          <a:ln w="9525" cap="flat">
            <a:solidFill>
              <a:schemeClr val="bg1"/>
            </a:solidFill>
            <a:bevel/>
            <a:headEnd/>
            <a:tailEnd/>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2" name="Freeform 80">
            <a:extLst>
              <a:ext uri="{FF2B5EF4-FFF2-40B4-BE49-F238E27FC236}">
                <a16:creationId xmlns:a16="http://schemas.microsoft.com/office/drawing/2014/main" id="{612F75D1-FCCF-8135-64EC-46838795A8BD}"/>
              </a:ext>
            </a:extLst>
          </p:cNvPr>
          <p:cNvSpPr>
            <a:spLocks noChangeArrowheads="1"/>
          </p:cNvSpPr>
          <p:nvPr/>
        </p:nvSpPr>
        <p:spPr bwMode="auto">
          <a:xfrm>
            <a:off x="2708403" y="4784080"/>
            <a:ext cx="191780" cy="193661"/>
          </a:xfrm>
          <a:custGeom>
            <a:avLst/>
            <a:gdLst>
              <a:gd name="T0" fmla="*/ 235 w 451"/>
              <a:gd name="T1" fmla="*/ 451 h 452"/>
              <a:gd name="T2" fmla="*/ 235 w 451"/>
              <a:gd name="T3" fmla="*/ 451 h 452"/>
              <a:gd name="T4" fmla="*/ 0 w 451"/>
              <a:gd name="T5" fmla="*/ 235 h 452"/>
              <a:gd name="T6" fmla="*/ 235 w 451"/>
              <a:gd name="T7" fmla="*/ 0 h 452"/>
              <a:gd name="T8" fmla="*/ 450 w 451"/>
              <a:gd name="T9" fmla="*/ 235 h 452"/>
              <a:gd name="T10" fmla="*/ 235 w 451"/>
              <a:gd name="T11" fmla="*/ 451 h 452"/>
            </a:gdLst>
            <a:ahLst/>
            <a:cxnLst>
              <a:cxn ang="0">
                <a:pos x="T0" y="T1"/>
              </a:cxn>
              <a:cxn ang="0">
                <a:pos x="T2" y="T3"/>
              </a:cxn>
              <a:cxn ang="0">
                <a:pos x="T4" y="T5"/>
              </a:cxn>
              <a:cxn ang="0">
                <a:pos x="T6" y="T7"/>
              </a:cxn>
              <a:cxn ang="0">
                <a:pos x="T8" y="T9"/>
              </a:cxn>
              <a:cxn ang="0">
                <a:pos x="T10" y="T11"/>
              </a:cxn>
            </a:cxnLst>
            <a:rect l="0" t="0" r="r" b="b"/>
            <a:pathLst>
              <a:path w="451" h="452">
                <a:moveTo>
                  <a:pt x="235" y="451"/>
                </a:moveTo>
                <a:lnTo>
                  <a:pt x="235" y="451"/>
                </a:lnTo>
                <a:cubicBezTo>
                  <a:pt x="98" y="451"/>
                  <a:pt x="0" y="353"/>
                  <a:pt x="0" y="235"/>
                </a:cubicBezTo>
                <a:cubicBezTo>
                  <a:pt x="0" y="99"/>
                  <a:pt x="98" y="0"/>
                  <a:pt x="235" y="0"/>
                </a:cubicBezTo>
                <a:cubicBezTo>
                  <a:pt x="353" y="0"/>
                  <a:pt x="450" y="99"/>
                  <a:pt x="450" y="235"/>
                </a:cubicBezTo>
                <a:cubicBezTo>
                  <a:pt x="450" y="353"/>
                  <a:pt x="353" y="451"/>
                  <a:pt x="235" y="451"/>
                </a:cubicBezTo>
              </a:path>
            </a:pathLst>
          </a:custGeom>
          <a:solidFill>
            <a:schemeClr val="bg1">
              <a:lumMod val="95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3" name="Freeform 81">
            <a:extLst>
              <a:ext uri="{FF2B5EF4-FFF2-40B4-BE49-F238E27FC236}">
                <a16:creationId xmlns:a16="http://schemas.microsoft.com/office/drawing/2014/main" id="{632385E8-3A31-B045-55BC-C9C75C31CEC7}"/>
              </a:ext>
            </a:extLst>
          </p:cNvPr>
          <p:cNvSpPr>
            <a:spLocks noChangeArrowheads="1"/>
          </p:cNvSpPr>
          <p:nvPr/>
        </p:nvSpPr>
        <p:spPr bwMode="auto">
          <a:xfrm>
            <a:off x="2749768" y="4827325"/>
            <a:ext cx="109051" cy="109051"/>
          </a:xfrm>
          <a:custGeom>
            <a:avLst/>
            <a:gdLst>
              <a:gd name="T0" fmla="*/ 0 w 256"/>
              <a:gd name="T1" fmla="*/ 136 h 255"/>
              <a:gd name="T2" fmla="*/ 0 w 256"/>
              <a:gd name="T3" fmla="*/ 136 h 255"/>
              <a:gd name="T4" fmla="*/ 137 w 256"/>
              <a:gd name="T5" fmla="*/ 0 h 255"/>
              <a:gd name="T6" fmla="*/ 255 w 256"/>
              <a:gd name="T7" fmla="*/ 136 h 255"/>
              <a:gd name="T8" fmla="*/ 137 w 256"/>
              <a:gd name="T9" fmla="*/ 254 h 255"/>
              <a:gd name="T10" fmla="*/ 0 w 256"/>
              <a:gd name="T11" fmla="*/ 136 h 255"/>
            </a:gdLst>
            <a:ahLst/>
            <a:cxnLst>
              <a:cxn ang="0">
                <a:pos x="T0" y="T1"/>
              </a:cxn>
              <a:cxn ang="0">
                <a:pos x="T2" y="T3"/>
              </a:cxn>
              <a:cxn ang="0">
                <a:pos x="T4" y="T5"/>
              </a:cxn>
              <a:cxn ang="0">
                <a:pos x="T6" y="T7"/>
              </a:cxn>
              <a:cxn ang="0">
                <a:pos x="T8" y="T9"/>
              </a:cxn>
              <a:cxn ang="0">
                <a:pos x="T10" y="T11"/>
              </a:cxn>
            </a:cxnLst>
            <a:rect l="0" t="0" r="r" b="b"/>
            <a:pathLst>
              <a:path w="256" h="255">
                <a:moveTo>
                  <a:pt x="0" y="136"/>
                </a:moveTo>
                <a:lnTo>
                  <a:pt x="0" y="136"/>
                </a:lnTo>
                <a:cubicBezTo>
                  <a:pt x="0" y="58"/>
                  <a:pt x="59" y="0"/>
                  <a:pt x="137" y="0"/>
                </a:cubicBezTo>
                <a:cubicBezTo>
                  <a:pt x="196" y="0"/>
                  <a:pt x="255" y="58"/>
                  <a:pt x="255" y="136"/>
                </a:cubicBezTo>
                <a:cubicBezTo>
                  <a:pt x="255" y="195"/>
                  <a:pt x="196" y="254"/>
                  <a:pt x="137" y="254"/>
                </a:cubicBezTo>
                <a:cubicBezTo>
                  <a:pt x="59" y="254"/>
                  <a:pt x="0" y="195"/>
                  <a:pt x="0" y="136"/>
                </a:cubicBezTo>
              </a:path>
            </a:pathLst>
          </a:custGeom>
          <a:solidFill>
            <a:schemeClr val="accent5"/>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E3D0DA9E-8FC9-5359-9E1C-634433586BB0}"/>
              </a:ext>
            </a:extLst>
          </p:cNvPr>
          <p:cNvSpPr txBox="1"/>
          <p:nvPr/>
        </p:nvSpPr>
        <p:spPr>
          <a:xfrm>
            <a:off x="5661460" y="1492989"/>
            <a:ext cx="5857797" cy="523220"/>
          </a:xfrm>
          <a:prstGeom prst="rect">
            <a:avLst/>
          </a:prstGeom>
          <a:noFill/>
        </p:spPr>
        <p:txBody>
          <a:bodyPr wrap="square" rtlCol="0">
            <a:spAutoFit/>
          </a:bodyPr>
          <a:lstStyle/>
          <a:p>
            <a:pPr defTabSz="914217"/>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Launched in Jan. 2022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as a public benefit company and drug wholesaler; recently filed to become PBM   </a:t>
            </a:r>
          </a:p>
        </p:txBody>
      </p:sp>
      <p:sp>
        <p:nvSpPr>
          <p:cNvPr id="86" name="TextBox 85">
            <a:extLst>
              <a:ext uri="{FF2B5EF4-FFF2-40B4-BE49-F238E27FC236}">
                <a16:creationId xmlns:a16="http://schemas.microsoft.com/office/drawing/2014/main" id="{AB2A6B81-502B-7F2F-0CBA-09869C3DA1B7}"/>
              </a:ext>
            </a:extLst>
          </p:cNvPr>
          <p:cNvSpPr txBox="1"/>
          <p:nvPr/>
        </p:nvSpPr>
        <p:spPr>
          <a:xfrm>
            <a:off x="6359729" y="2307867"/>
            <a:ext cx="5029260" cy="738664"/>
          </a:xfrm>
          <a:prstGeom prst="rect">
            <a:avLst/>
          </a:prstGeom>
          <a:noFill/>
        </p:spPr>
        <p:txBody>
          <a:bodyPr wrap="square" rtlCol="0">
            <a:spAutoFit/>
          </a:bodyPr>
          <a:lstStyle/>
          <a:p>
            <a:pPr defTabSz="914217"/>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Purchases drugs directly from makers and sells online at a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flat markup of 15%</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considering getting into manufacturing business  </a:t>
            </a:r>
          </a:p>
        </p:txBody>
      </p:sp>
      <p:sp>
        <p:nvSpPr>
          <p:cNvPr id="87" name="TextBox 86">
            <a:extLst>
              <a:ext uri="{FF2B5EF4-FFF2-40B4-BE49-F238E27FC236}">
                <a16:creationId xmlns:a16="http://schemas.microsoft.com/office/drawing/2014/main" id="{3211B124-8A71-F9C9-6D2B-B5548D82E98A}"/>
              </a:ext>
            </a:extLst>
          </p:cNvPr>
          <p:cNvSpPr txBox="1"/>
          <p:nvPr/>
        </p:nvSpPr>
        <p:spPr>
          <a:xfrm>
            <a:off x="6419895" y="3166428"/>
            <a:ext cx="4932023" cy="738664"/>
          </a:xfrm>
          <a:prstGeom prst="rect">
            <a:avLst/>
          </a:prstGeom>
          <a:noFill/>
        </p:spPr>
        <p:txBody>
          <a:bodyPr wrap="square" rtlCol="0">
            <a:spAutoFit/>
          </a:bodyPr>
          <a:lstStyle/>
          <a:p>
            <a:pPr defTabSz="914217"/>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Garnered at least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$25 million in sale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in the first nine months of operations; projects that it will achieve profitability this year </a:t>
            </a:r>
          </a:p>
        </p:txBody>
      </p:sp>
      <p:sp>
        <p:nvSpPr>
          <p:cNvPr id="88" name="TextBox 87">
            <a:extLst>
              <a:ext uri="{FF2B5EF4-FFF2-40B4-BE49-F238E27FC236}">
                <a16:creationId xmlns:a16="http://schemas.microsoft.com/office/drawing/2014/main" id="{482E45ED-7630-C831-6DCA-99062E5AEAB1}"/>
              </a:ext>
            </a:extLst>
          </p:cNvPr>
          <p:cNvSpPr txBox="1"/>
          <p:nvPr/>
        </p:nvSpPr>
        <p:spPr>
          <a:xfrm>
            <a:off x="6269481" y="4116612"/>
            <a:ext cx="5249776" cy="738664"/>
          </a:xfrm>
          <a:prstGeom prst="rect">
            <a:avLst/>
          </a:prstGeom>
          <a:noFill/>
        </p:spPr>
        <p:txBody>
          <a:bodyPr wrap="square" rtlCol="0">
            <a:spAutoFit/>
          </a:bodyPr>
          <a:lstStyle/>
          <a:p>
            <a:pPr defTabSz="914217"/>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Dec. 2022 partners with </a:t>
            </a:r>
            <a:r>
              <a:rPr lang="en-US" sz="1400" err="1">
                <a:solidFill>
                  <a:schemeClr val="tx2"/>
                </a:solidFill>
                <a:latin typeface="Arial" panose="020B0604020202020204" pitchFamily="34" charset="0"/>
                <a:ea typeface="Lato Light" panose="020F0502020204030203" pitchFamily="34" charset="0"/>
                <a:cs typeface="Arial" panose="020B0604020202020204" pitchFamily="34" charset="0"/>
              </a:rPr>
              <a:t>EmsanaRx</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to expand access to employers; Apr. 2023 began selling several brand-name drugs, including one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blockbuster</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a:t>
            </a:r>
          </a:p>
        </p:txBody>
      </p:sp>
      <p:sp>
        <p:nvSpPr>
          <p:cNvPr id="89" name="TextBox 88">
            <a:extLst>
              <a:ext uri="{FF2B5EF4-FFF2-40B4-BE49-F238E27FC236}">
                <a16:creationId xmlns:a16="http://schemas.microsoft.com/office/drawing/2014/main" id="{87DFFBE4-CF4A-A9C5-0830-DE4018A942CF}"/>
              </a:ext>
            </a:extLst>
          </p:cNvPr>
          <p:cNvSpPr txBox="1"/>
          <p:nvPr/>
        </p:nvSpPr>
        <p:spPr>
          <a:xfrm>
            <a:off x="5769390" y="4884388"/>
            <a:ext cx="6422610" cy="2031325"/>
          </a:xfrm>
          <a:prstGeom prst="rect">
            <a:avLst/>
          </a:prstGeom>
          <a:noFill/>
        </p:spPr>
        <p:txBody>
          <a:bodyPr wrap="square" rtlCol="0">
            <a:spAutoFit/>
          </a:bodyPr>
          <a:lstStyle/>
          <a:p>
            <a:pPr defTabSz="914217"/>
            <a:r>
              <a:rPr lang="en-US" sz="1400" b="1" dirty="0" err="1">
                <a:solidFill>
                  <a:schemeClr val="tx2"/>
                </a:solidFill>
                <a:latin typeface="Arial" panose="020B0604020202020204" pitchFamily="34" charset="0"/>
                <a:ea typeface="Lato Light" panose="020F0502020204030203" pitchFamily="34" charset="0"/>
                <a:cs typeface="Arial" panose="020B0604020202020204" pitchFamily="34" charset="0"/>
              </a:rPr>
              <a:t>CivicaRx</a:t>
            </a: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 </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Non-profit generic pharmaceutical company manufacturing drugs with the goal of mitigating shortages and price hikes</a:t>
            </a:r>
          </a:p>
          <a:p>
            <a:pPr defTabSz="914217"/>
            <a:r>
              <a:rPr lang="en-US" sz="1400" b="1" dirty="0" err="1">
                <a:solidFill>
                  <a:schemeClr val="tx2"/>
                </a:solidFill>
                <a:latin typeface="Arial" panose="020B0604020202020204" pitchFamily="34" charset="0"/>
                <a:ea typeface="Lato Light" panose="020F0502020204030203" pitchFamily="34" charset="0"/>
                <a:cs typeface="Arial" panose="020B0604020202020204" pitchFamily="34" charset="0"/>
              </a:rPr>
              <a:t>AffirmedRx</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(*formerly </a:t>
            </a:r>
            <a:r>
              <a:rPr lang="en-US" sz="1400" dirty="0" err="1">
                <a:solidFill>
                  <a:schemeClr val="tx2"/>
                </a:solidFill>
                <a:latin typeface="Arial" panose="020B0604020202020204" pitchFamily="34" charset="0"/>
                <a:ea typeface="Lato Light" panose="020F0502020204030203" pitchFamily="34" charset="0"/>
                <a:cs typeface="Arial" panose="020B0604020202020204" pitchFamily="34" charset="0"/>
              </a:rPr>
              <a:t>EmsanaRx</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Public benefit corp. PBM for self-funded employers started by PBGH’s spinoff </a:t>
            </a:r>
            <a:r>
              <a:rPr lang="en-US" sz="1400" dirty="0" err="1">
                <a:solidFill>
                  <a:schemeClr val="tx2"/>
                </a:solidFill>
                <a:latin typeface="Arial" panose="020B0604020202020204" pitchFamily="34" charset="0"/>
                <a:ea typeface="Lato Light" panose="020F0502020204030203" pitchFamily="34" charset="0"/>
                <a:cs typeface="Arial" panose="020B0604020202020204" pitchFamily="34" charset="0"/>
              </a:rPr>
              <a:t>Emsana</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a:t>
            </a:r>
          </a:p>
          <a:p>
            <a:pPr defTabSz="914217"/>
            <a:r>
              <a:rPr lang="en-US" sz="1400" b="1" dirty="0" err="1">
                <a:solidFill>
                  <a:schemeClr val="tx2"/>
                </a:solidFill>
                <a:latin typeface="Arial" panose="020B0604020202020204" pitchFamily="34" charset="0"/>
                <a:ea typeface="Lato Light" panose="020F0502020204030203" pitchFamily="34" charset="0"/>
                <a:cs typeface="Arial" panose="020B0604020202020204" pitchFamily="34" charset="0"/>
              </a:rPr>
              <a:t>Presryptive</a:t>
            </a: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 Health: </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Tech-forward PBM start up that uses data to provide patients with transparent prices and lower-cost alternatives  </a:t>
            </a:r>
          </a:p>
          <a:p>
            <a:pPr defTabSz="914217"/>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CVS</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announced in December, 2023 that it would adopt a new cost-plus model for its pharmacy reimbursement, potentially giving this model a significant boost in overall traction in the market.</a:t>
            </a:r>
          </a:p>
        </p:txBody>
      </p:sp>
      <p:sp>
        <p:nvSpPr>
          <p:cNvPr id="90" name="Rectangle 89">
            <a:extLst>
              <a:ext uri="{FF2B5EF4-FFF2-40B4-BE49-F238E27FC236}">
                <a16:creationId xmlns:a16="http://schemas.microsoft.com/office/drawing/2014/main" id="{31A57A4A-A980-958B-0A1C-62D3D11DA73E}"/>
              </a:ext>
            </a:extLst>
          </p:cNvPr>
          <p:cNvSpPr/>
          <p:nvPr/>
        </p:nvSpPr>
        <p:spPr>
          <a:xfrm>
            <a:off x="3482275" y="1598855"/>
            <a:ext cx="1832793" cy="369332"/>
          </a:xfrm>
          <a:prstGeom prst="rect">
            <a:avLst/>
          </a:prstGeom>
        </p:spPr>
        <p:txBody>
          <a:bodyPr wrap="square">
            <a:spAutoFit/>
          </a:body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Background</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91" name="Rectangle 90">
            <a:extLst>
              <a:ext uri="{FF2B5EF4-FFF2-40B4-BE49-F238E27FC236}">
                <a16:creationId xmlns:a16="http://schemas.microsoft.com/office/drawing/2014/main" id="{253C2462-8E64-8B9D-43D7-E459F2A85B2F}"/>
              </a:ext>
            </a:extLst>
          </p:cNvPr>
          <p:cNvSpPr/>
          <p:nvPr/>
        </p:nvSpPr>
        <p:spPr>
          <a:xfrm>
            <a:off x="4290786" y="2487805"/>
            <a:ext cx="1832793" cy="369332"/>
          </a:xfrm>
          <a:prstGeom prst="rect">
            <a:avLst/>
          </a:prstGeom>
        </p:spPr>
        <p:txBody>
          <a:bodyPr wrap="square">
            <a:spAutoFit/>
          </a:body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Business model</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92" name="Rectangle 91">
            <a:extLst>
              <a:ext uri="{FF2B5EF4-FFF2-40B4-BE49-F238E27FC236}">
                <a16:creationId xmlns:a16="http://schemas.microsoft.com/office/drawing/2014/main" id="{8D21B7ED-2C82-C77B-8732-B4275A339548}"/>
              </a:ext>
            </a:extLst>
          </p:cNvPr>
          <p:cNvSpPr/>
          <p:nvPr/>
        </p:nvSpPr>
        <p:spPr>
          <a:xfrm>
            <a:off x="4458116" y="3363182"/>
            <a:ext cx="1832793" cy="369332"/>
          </a:xfrm>
          <a:prstGeom prst="rect">
            <a:avLst/>
          </a:prstGeom>
        </p:spPr>
        <p:txBody>
          <a:bodyPr wrap="square">
            <a:spAutoFit/>
          </a:body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Revenue</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93" name="Rectangle 92">
            <a:extLst>
              <a:ext uri="{FF2B5EF4-FFF2-40B4-BE49-F238E27FC236}">
                <a16:creationId xmlns:a16="http://schemas.microsoft.com/office/drawing/2014/main" id="{910B7E70-76E3-DB71-1134-8E8060D44A51}"/>
              </a:ext>
            </a:extLst>
          </p:cNvPr>
          <p:cNvSpPr/>
          <p:nvPr/>
        </p:nvSpPr>
        <p:spPr>
          <a:xfrm>
            <a:off x="4245279" y="4266796"/>
            <a:ext cx="1832793" cy="369332"/>
          </a:xfrm>
          <a:prstGeom prst="rect">
            <a:avLst/>
          </a:prstGeom>
        </p:spPr>
        <p:txBody>
          <a:bodyPr wrap="square">
            <a:spAutoFit/>
          </a:body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Big moves</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94" name="Rectangle 93">
            <a:extLst>
              <a:ext uri="{FF2B5EF4-FFF2-40B4-BE49-F238E27FC236}">
                <a16:creationId xmlns:a16="http://schemas.microsoft.com/office/drawing/2014/main" id="{FD544162-9ABD-B092-CA41-30EA8C11581C}"/>
              </a:ext>
            </a:extLst>
          </p:cNvPr>
          <p:cNvSpPr/>
          <p:nvPr/>
        </p:nvSpPr>
        <p:spPr>
          <a:xfrm>
            <a:off x="3554489" y="5152191"/>
            <a:ext cx="1832793" cy="369332"/>
          </a:xfrm>
          <a:prstGeom prst="rect">
            <a:avLst/>
          </a:prstGeom>
        </p:spPr>
        <p:txBody>
          <a:bodyPr wrap="square">
            <a:spAutoFit/>
          </a:body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See also</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pic>
        <p:nvPicPr>
          <p:cNvPr id="2050" name="Picture 2">
            <a:extLst>
              <a:ext uri="{FF2B5EF4-FFF2-40B4-BE49-F238E27FC236}">
                <a16:creationId xmlns:a16="http://schemas.microsoft.com/office/drawing/2014/main" id="{59FD4E79-C787-633C-62F7-14258CD6E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729" y="366509"/>
            <a:ext cx="3526956" cy="958891"/>
          </a:xfrm>
          <a:prstGeom prst="rect">
            <a:avLst/>
          </a:prstGeom>
          <a:noFill/>
          <a:extLst>
            <a:ext uri="{909E8E84-426E-40DD-AFC4-6F175D3DCCD1}">
              <a14:hiddenFill xmlns:a14="http://schemas.microsoft.com/office/drawing/2010/main">
                <a:solidFill>
                  <a:srgbClr val="FFFFFF"/>
                </a:solidFill>
              </a14:hiddenFill>
            </a:ext>
          </a:extLst>
        </p:spPr>
      </p:pic>
      <p:sp>
        <p:nvSpPr>
          <p:cNvPr id="98" name="Freeform 73">
            <a:extLst>
              <a:ext uri="{FF2B5EF4-FFF2-40B4-BE49-F238E27FC236}">
                <a16:creationId xmlns:a16="http://schemas.microsoft.com/office/drawing/2014/main" id="{601E7F4A-9741-5E6D-2FAF-C36D87C591DE}"/>
              </a:ext>
            </a:extLst>
          </p:cNvPr>
          <p:cNvSpPr>
            <a:spLocks noChangeArrowheads="1"/>
          </p:cNvSpPr>
          <p:nvPr/>
        </p:nvSpPr>
        <p:spPr bwMode="auto">
          <a:xfrm>
            <a:off x="3392793" y="5063237"/>
            <a:ext cx="2276188" cy="684390"/>
          </a:xfrm>
          <a:custGeom>
            <a:avLst/>
            <a:gdLst>
              <a:gd name="T0" fmla="*/ 4956 w 5780"/>
              <a:gd name="T1" fmla="*/ 0 h 1607"/>
              <a:gd name="T2" fmla="*/ 4956 w 5780"/>
              <a:gd name="T3" fmla="*/ 0 h 1607"/>
              <a:gd name="T4" fmla="*/ 823 w 5780"/>
              <a:gd name="T5" fmla="*/ 0 h 1607"/>
              <a:gd name="T6" fmla="*/ 0 w 5780"/>
              <a:gd name="T7" fmla="*/ 803 h 1607"/>
              <a:gd name="T8" fmla="*/ 0 w 5780"/>
              <a:gd name="T9" fmla="*/ 803 h 1607"/>
              <a:gd name="T10" fmla="*/ 823 w 5780"/>
              <a:gd name="T11" fmla="*/ 1606 h 1607"/>
              <a:gd name="T12" fmla="*/ 4956 w 5780"/>
              <a:gd name="T13" fmla="*/ 1606 h 1607"/>
              <a:gd name="T14" fmla="*/ 5779 w 5780"/>
              <a:gd name="T15" fmla="*/ 803 h 1607"/>
              <a:gd name="T16" fmla="*/ 5779 w 5780"/>
              <a:gd name="T17" fmla="*/ 803 h 1607"/>
              <a:gd name="T18" fmla="*/ 4956 w 5780"/>
              <a:gd name="T19" fmla="*/ 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0" h="1607">
                <a:moveTo>
                  <a:pt x="4956" y="0"/>
                </a:moveTo>
                <a:lnTo>
                  <a:pt x="4956" y="0"/>
                </a:lnTo>
                <a:cubicBezTo>
                  <a:pt x="823" y="0"/>
                  <a:pt x="823" y="0"/>
                  <a:pt x="823" y="0"/>
                </a:cubicBezTo>
                <a:cubicBezTo>
                  <a:pt x="373" y="0"/>
                  <a:pt x="0" y="353"/>
                  <a:pt x="0" y="803"/>
                </a:cubicBezTo>
                <a:lnTo>
                  <a:pt x="0" y="803"/>
                </a:lnTo>
                <a:cubicBezTo>
                  <a:pt x="0" y="1253"/>
                  <a:pt x="373" y="1606"/>
                  <a:pt x="823" y="1606"/>
                </a:cubicBezTo>
                <a:cubicBezTo>
                  <a:pt x="4956" y="1606"/>
                  <a:pt x="4956" y="1606"/>
                  <a:pt x="4956" y="1606"/>
                </a:cubicBezTo>
                <a:cubicBezTo>
                  <a:pt x="5407" y="1606"/>
                  <a:pt x="5779" y="1253"/>
                  <a:pt x="5779" y="803"/>
                </a:cubicBezTo>
                <a:lnTo>
                  <a:pt x="5779" y="803"/>
                </a:lnTo>
                <a:cubicBezTo>
                  <a:pt x="5779" y="353"/>
                  <a:pt x="5407" y="0"/>
                  <a:pt x="4956" y="0"/>
                </a:cubicBezTo>
              </a:path>
            </a:pathLst>
          </a:custGeom>
          <a:solidFill>
            <a:schemeClr val="bg2">
              <a:lumMod val="90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99" name="Freeform 77">
            <a:extLst>
              <a:ext uri="{FF2B5EF4-FFF2-40B4-BE49-F238E27FC236}">
                <a16:creationId xmlns:a16="http://schemas.microsoft.com/office/drawing/2014/main" id="{EF187EF3-FD81-385A-126E-5E9F1B3D64F1}"/>
              </a:ext>
            </a:extLst>
          </p:cNvPr>
          <p:cNvSpPr>
            <a:spLocks noChangeArrowheads="1"/>
          </p:cNvSpPr>
          <p:nvPr/>
        </p:nvSpPr>
        <p:spPr bwMode="auto">
          <a:xfrm>
            <a:off x="3043077" y="5164767"/>
            <a:ext cx="533975" cy="533975"/>
          </a:xfrm>
          <a:custGeom>
            <a:avLst/>
            <a:gdLst>
              <a:gd name="T0" fmla="*/ 0 w 1254"/>
              <a:gd name="T1" fmla="*/ 627 h 1254"/>
              <a:gd name="T2" fmla="*/ 0 w 1254"/>
              <a:gd name="T3" fmla="*/ 627 h 1254"/>
              <a:gd name="T4" fmla="*/ 627 w 1254"/>
              <a:gd name="T5" fmla="*/ 0 h 1254"/>
              <a:gd name="T6" fmla="*/ 1253 w 1254"/>
              <a:gd name="T7" fmla="*/ 627 h 1254"/>
              <a:gd name="T8" fmla="*/ 627 w 1254"/>
              <a:gd name="T9" fmla="*/ 1253 h 1254"/>
              <a:gd name="T10" fmla="*/ 0 w 1254"/>
              <a:gd name="T11" fmla="*/ 627 h 1254"/>
            </a:gdLst>
            <a:ahLst/>
            <a:cxnLst>
              <a:cxn ang="0">
                <a:pos x="T0" y="T1"/>
              </a:cxn>
              <a:cxn ang="0">
                <a:pos x="T2" y="T3"/>
              </a:cxn>
              <a:cxn ang="0">
                <a:pos x="T4" y="T5"/>
              </a:cxn>
              <a:cxn ang="0">
                <a:pos x="T6" y="T7"/>
              </a:cxn>
              <a:cxn ang="0">
                <a:pos x="T8" y="T9"/>
              </a:cxn>
              <a:cxn ang="0">
                <a:pos x="T10" y="T11"/>
              </a:cxn>
            </a:cxnLst>
            <a:rect l="0" t="0" r="r" b="b"/>
            <a:pathLst>
              <a:path w="1254" h="1254">
                <a:moveTo>
                  <a:pt x="0" y="627"/>
                </a:moveTo>
                <a:lnTo>
                  <a:pt x="0" y="627"/>
                </a:lnTo>
                <a:cubicBezTo>
                  <a:pt x="0" y="274"/>
                  <a:pt x="274" y="0"/>
                  <a:pt x="627" y="0"/>
                </a:cubicBezTo>
                <a:cubicBezTo>
                  <a:pt x="959" y="0"/>
                  <a:pt x="1253" y="274"/>
                  <a:pt x="1253" y="627"/>
                </a:cubicBezTo>
                <a:cubicBezTo>
                  <a:pt x="1253" y="959"/>
                  <a:pt x="959" y="1253"/>
                  <a:pt x="627" y="1253"/>
                </a:cubicBezTo>
                <a:cubicBezTo>
                  <a:pt x="274" y="1253"/>
                  <a:pt x="0" y="959"/>
                  <a:pt x="0" y="627"/>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23232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3029A70F-1176-2101-BBE6-01F0FB2E4F8B}"/>
              </a:ext>
            </a:extLst>
          </p:cNvPr>
          <p:cNvSpPr/>
          <p:nvPr/>
        </p:nvSpPr>
        <p:spPr>
          <a:xfrm>
            <a:off x="3677461" y="5222822"/>
            <a:ext cx="1832793" cy="369332"/>
          </a:xfrm>
          <a:prstGeom prst="rect">
            <a:avLst/>
          </a:prstGeom>
        </p:spPr>
        <p:txBody>
          <a:bodyPr wrap="square">
            <a:spAutoFit/>
          </a:body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See also</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pic>
        <p:nvPicPr>
          <p:cNvPr id="5122" name="Picture 2" descr="Mark Cuban Cost Plus Drug Company | Dallas TX">
            <a:extLst>
              <a:ext uri="{FF2B5EF4-FFF2-40B4-BE49-F238E27FC236}">
                <a16:creationId xmlns:a16="http://schemas.microsoft.com/office/drawing/2014/main" id="{9039BA13-B902-5189-1973-EADBA65B7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59" y="2745046"/>
            <a:ext cx="1655545" cy="165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24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a:extLst>
              <a:ext uri="{FF2B5EF4-FFF2-40B4-BE49-F238E27FC236}">
                <a16:creationId xmlns:a16="http://schemas.microsoft.com/office/drawing/2014/main" id="{549D0BB5-4216-06BB-26F7-228B6B633C8F}"/>
              </a:ext>
            </a:extLst>
          </p:cNvPr>
          <p:cNvSpPr/>
          <p:nvPr/>
        </p:nvSpPr>
        <p:spPr>
          <a:xfrm>
            <a:off x="3531586" y="1672102"/>
            <a:ext cx="2917641" cy="2552547"/>
          </a:xfrm>
          <a:prstGeom prst="donut">
            <a:avLst>
              <a:gd name="adj" fmla="val 24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03DC8234-5D08-8013-D982-AD32BF3E9624}"/>
              </a:ext>
            </a:extLst>
          </p:cNvPr>
          <p:cNvSpPr/>
          <p:nvPr/>
        </p:nvSpPr>
        <p:spPr>
          <a:xfrm>
            <a:off x="5587459" y="1825600"/>
            <a:ext cx="914400" cy="914400"/>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2EBA602-1491-BA2D-65AB-1496C8341730}"/>
              </a:ext>
            </a:extLst>
          </p:cNvPr>
          <p:cNvSpPr>
            <a:spLocks noGrp="1"/>
          </p:cNvSpPr>
          <p:nvPr>
            <p:ph type="title"/>
          </p:nvPr>
        </p:nvSpPr>
        <p:spPr/>
        <p:txBody>
          <a:bodyPr/>
          <a:lstStyle/>
          <a:p>
            <a:r>
              <a:rPr lang="en-US"/>
              <a:t>From insiders, to insiders</a:t>
            </a:r>
          </a:p>
        </p:txBody>
      </p:sp>
      <p:sp>
        <p:nvSpPr>
          <p:cNvPr id="19" name="Forma libre 60">
            <a:extLst>
              <a:ext uri="{FF2B5EF4-FFF2-40B4-BE49-F238E27FC236}">
                <a16:creationId xmlns:a16="http://schemas.microsoft.com/office/drawing/2014/main" id="{9D7F5235-99DB-A439-3D56-33C098234E8A}"/>
              </a:ext>
            </a:extLst>
          </p:cNvPr>
          <p:cNvSpPr/>
          <p:nvPr/>
        </p:nvSpPr>
        <p:spPr>
          <a:xfrm>
            <a:off x="3864953" y="2057697"/>
            <a:ext cx="159689" cy="159689"/>
          </a:xfrm>
          <a:custGeom>
            <a:avLst/>
            <a:gdLst>
              <a:gd name="connsiteX0" fmla="*/ 122771 w 244875"/>
              <a:gd name="connsiteY0" fmla="*/ 244987 h 244875"/>
              <a:gd name="connsiteX1" fmla="*/ 244987 w 244875"/>
              <a:gd name="connsiteY1" fmla="*/ 122771 h 244875"/>
              <a:gd name="connsiteX2" fmla="*/ 122771 w 244875"/>
              <a:gd name="connsiteY2" fmla="*/ 555 h 244875"/>
              <a:gd name="connsiteX3" fmla="*/ 555 w 244875"/>
              <a:gd name="connsiteY3" fmla="*/ 122771 h 244875"/>
              <a:gd name="connsiteX4" fmla="*/ 122771 w 244875"/>
              <a:gd name="connsiteY4" fmla="*/ 244987 h 244875"/>
              <a:gd name="connsiteX5" fmla="*/ 122771 w 244875"/>
              <a:gd name="connsiteY5" fmla="*/ 27114 h 244875"/>
              <a:gd name="connsiteX6" fmla="*/ 218354 w 244875"/>
              <a:gd name="connsiteY6" fmla="*/ 122697 h 244875"/>
              <a:gd name="connsiteX7" fmla="*/ 122771 w 244875"/>
              <a:gd name="connsiteY7" fmla="*/ 218280 h 244875"/>
              <a:gd name="connsiteX8" fmla="*/ 27188 w 244875"/>
              <a:gd name="connsiteY8" fmla="*/ 122697 h 244875"/>
              <a:gd name="connsiteX9" fmla="*/ 122771 w 244875"/>
              <a:gd name="connsiteY9" fmla="*/ 27114 h 2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875" h="244875">
                <a:moveTo>
                  <a:pt x="122771" y="244987"/>
                </a:moveTo>
                <a:cubicBezTo>
                  <a:pt x="190167" y="244987"/>
                  <a:pt x="244987" y="190167"/>
                  <a:pt x="244987" y="122771"/>
                </a:cubicBezTo>
                <a:cubicBezTo>
                  <a:pt x="244987" y="55375"/>
                  <a:pt x="190167" y="555"/>
                  <a:pt x="122771" y="555"/>
                </a:cubicBezTo>
                <a:cubicBezTo>
                  <a:pt x="55374" y="555"/>
                  <a:pt x="555" y="55375"/>
                  <a:pt x="555" y="122771"/>
                </a:cubicBezTo>
                <a:cubicBezTo>
                  <a:pt x="555" y="190167"/>
                  <a:pt x="55374" y="244987"/>
                  <a:pt x="122771" y="244987"/>
                </a:cubicBezTo>
                <a:close/>
                <a:moveTo>
                  <a:pt x="122771" y="27114"/>
                </a:moveTo>
                <a:cubicBezTo>
                  <a:pt x="175519" y="27114"/>
                  <a:pt x="218354" y="70023"/>
                  <a:pt x="218354" y="122697"/>
                </a:cubicBezTo>
                <a:cubicBezTo>
                  <a:pt x="218354" y="175371"/>
                  <a:pt x="175445" y="218280"/>
                  <a:pt x="122771" y="218280"/>
                </a:cubicBezTo>
                <a:cubicBezTo>
                  <a:pt x="70023" y="218280"/>
                  <a:pt x="27188" y="175371"/>
                  <a:pt x="27188" y="122697"/>
                </a:cubicBezTo>
                <a:cubicBezTo>
                  <a:pt x="27188" y="70023"/>
                  <a:pt x="70023" y="27114"/>
                  <a:pt x="122771" y="27114"/>
                </a:cubicBezTo>
                <a:close/>
              </a:path>
            </a:pathLst>
          </a:custGeom>
          <a:solidFill>
            <a:schemeClr val="bg1"/>
          </a:solidFill>
          <a:ln w="9525" cap="flat">
            <a:noFill/>
            <a:prstDash val="solid"/>
            <a:miter/>
          </a:ln>
        </p:spPr>
        <p:txBody>
          <a:bodyPr rtlCol="0" anchor="ctr"/>
          <a:lstStyle/>
          <a:p>
            <a:endParaRPr lang="es-MX" sz="1600">
              <a:latin typeface="Arial" panose="020B0604020202020204" pitchFamily="34" charset="0"/>
              <a:cs typeface="Arial" panose="020B0604020202020204" pitchFamily="34" charset="0"/>
            </a:endParaRPr>
          </a:p>
        </p:txBody>
      </p:sp>
      <p:sp>
        <p:nvSpPr>
          <p:cNvPr id="21" name="Forma libre 62">
            <a:extLst>
              <a:ext uri="{FF2B5EF4-FFF2-40B4-BE49-F238E27FC236}">
                <a16:creationId xmlns:a16="http://schemas.microsoft.com/office/drawing/2014/main" id="{D7F68B43-761E-88A5-D9BA-2F7CFC3A8E6D}"/>
              </a:ext>
            </a:extLst>
          </p:cNvPr>
          <p:cNvSpPr/>
          <p:nvPr/>
        </p:nvSpPr>
        <p:spPr>
          <a:xfrm>
            <a:off x="3979630" y="2309484"/>
            <a:ext cx="52586" cy="52586"/>
          </a:xfrm>
          <a:custGeom>
            <a:avLst/>
            <a:gdLst>
              <a:gd name="connsiteX0" fmla="*/ 50418 w 80638"/>
              <a:gd name="connsiteY0" fmla="*/ 555 h 80638"/>
              <a:gd name="connsiteX1" fmla="*/ 30665 w 80638"/>
              <a:gd name="connsiteY1" fmla="*/ 555 h 80638"/>
              <a:gd name="connsiteX2" fmla="*/ 30665 w 80638"/>
              <a:gd name="connsiteY2" fmla="*/ 30665 h 80638"/>
              <a:gd name="connsiteX3" fmla="*/ 555 w 80638"/>
              <a:gd name="connsiteY3" fmla="*/ 30665 h 80638"/>
              <a:gd name="connsiteX4" fmla="*/ 555 w 80638"/>
              <a:gd name="connsiteY4" fmla="*/ 50418 h 80638"/>
              <a:gd name="connsiteX5" fmla="*/ 30665 w 80638"/>
              <a:gd name="connsiteY5" fmla="*/ 50418 h 80638"/>
              <a:gd name="connsiteX6" fmla="*/ 30665 w 80638"/>
              <a:gd name="connsiteY6" fmla="*/ 80454 h 80638"/>
              <a:gd name="connsiteX7" fmla="*/ 50418 w 80638"/>
              <a:gd name="connsiteY7" fmla="*/ 80454 h 80638"/>
              <a:gd name="connsiteX8" fmla="*/ 50418 w 80638"/>
              <a:gd name="connsiteY8" fmla="*/ 50418 h 80638"/>
              <a:gd name="connsiteX9" fmla="*/ 80528 w 80638"/>
              <a:gd name="connsiteY9" fmla="*/ 50418 h 80638"/>
              <a:gd name="connsiteX10" fmla="*/ 80528 w 80638"/>
              <a:gd name="connsiteY10" fmla="*/ 30665 h 80638"/>
              <a:gd name="connsiteX11" fmla="*/ 50418 w 80638"/>
              <a:gd name="connsiteY11" fmla="*/ 30665 h 8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38" h="80638">
                <a:moveTo>
                  <a:pt x="50418" y="555"/>
                </a:moveTo>
                <a:lnTo>
                  <a:pt x="30665" y="555"/>
                </a:lnTo>
                <a:lnTo>
                  <a:pt x="30665" y="30665"/>
                </a:lnTo>
                <a:lnTo>
                  <a:pt x="555" y="30665"/>
                </a:lnTo>
                <a:lnTo>
                  <a:pt x="555" y="50418"/>
                </a:lnTo>
                <a:lnTo>
                  <a:pt x="30665" y="50418"/>
                </a:lnTo>
                <a:lnTo>
                  <a:pt x="30665" y="80454"/>
                </a:lnTo>
                <a:lnTo>
                  <a:pt x="50418" y="80454"/>
                </a:lnTo>
                <a:lnTo>
                  <a:pt x="50418" y="50418"/>
                </a:lnTo>
                <a:lnTo>
                  <a:pt x="80528" y="50418"/>
                </a:lnTo>
                <a:lnTo>
                  <a:pt x="80528" y="30665"/>
                </a:lnTo>
                <a:lnTo>
                  <a:pt x="50418" y="30665"/>
                </a:lnTo>
                <a:close/>
              </a:path>
            </a:pathLst>
          </a:custGeom>
          <a:solidFill>
            <a:schemeClr val="bg1"/>
          </a:solidFill>
          <a:ln w="9525" cap="flat">
            <a:noFill/>
            <a:prstDash val="solid"/>
            <a:miter/>
          </a:ln>
        </p:spPr>
        <p:txBody>
          <a:bodyPr rtlCol="0" anchor="ctr"/>
          <a:lstStyle/>
          <a:p>
            <a:endParaRPr lang="es-MX" sz="1600">
              <a:latin typeface="Arial" panose="020B0604020202020204" pitchFamily="34" charset="0"/>
              <a:cs typeface="Arial" panose="020B0604020202020204" pitchFamily="34" charset="0"/>
            </a:endParaRPr>
          </a:p>
        </p:txBody>
      </p:sp>
      <p:sp>
        <p:nvSpPr>
          <p:cNvPr id="22" name="Forma libre 25">
            <a:extLst>
              <a:ext uri="{FF2B5EF4-FFF2-40B4-BE49-F238E27FC236}">
                <a16:creationId xmlns:a16="http://schemas.microsoft.com/office/drawing/2014/main" id="{E241EBFC-7B00-B6E2-20DE-DF78A68332EA}"/>
              </a:ext>
            </a:extLst>
          </p:cNvPr>
          <p:cNvSpPr/>
          <p:nvPr/>
        </p:nvSpPr>
        <p:spPr>
          <a:xfrm>
            <a:off x="3766977" y="3381099"/>
            <a:ext cx="260787" cy="330439"/>
          </a:xfrm>
          <a:custGeom>
            <a:avLst/>
            <a:gdLst>
              <a:gd name="connsiteX0" fmla="*/ 348344 w 357326"/>
              <a:gd name="connsiteY0" fmla="*/ 13508 h 452761"/>
              <a:gd name="connsiteX1" fmla="*/ 318382 w 357326"/>
              <a:gd name="connsiteY1" fmla="*/ 43 h 452761"/>
              <a:gd name="connsiteX2" fmla="*/ 305065 w 357326"/>
              <a:gd name="connsiteY2" fmla="*/ 13360 h 452761"/>
              <a:gd name="connsiteX3" fmla="*/ 318382 w 357326"/>
              <a:gd name="connsiteY3" fmla="*/ 26676 h 452761"/>
              <a:gd name="connsiteX4" fmla="*/ 328443 w 357326"/>
              <a:gd name="connsiteY4" fmla="*/ 31115 h 452761"/>
              <a:gd name="connsiteX5" fmla="*/ 330662 w 357326"/>
              <a:gd name="connsiteY5" fmla="*/ 37329 h 452761"/>
              <a:gd name="connsiteX6" fmla="*/ 303142 w 357326"/>
              <a:gd name="connsiteY6" fmla="*/ 169829 h 452761"/>
              <a:gd name="connsiteX7" fmla="*/ 236041 w 357326"/>
              <a:gd name="connsiteY7" fmla="*/ 216732 h 452761"/>
              <a:gd name="connsiteX8" fmla="*/ 169607 w 357326"/>
              <a:gd name="connsiteY8" fmla="*/ 170864 h 452761"/>
              <a:gd name="connsiteX9" fmla="*/ 141420 w 357326"/>
              <a:gd name="connsiteY9" fmla="*/ 39031 h 452761"/>
              <a:gd name="connsiteX10" fmla="*/ 143935 w 357326"/>
              <a:gd name="connsiteY10" fmla="*/ 31855 h 452761"/>
              <a:gd name="connsiteX11" fmla="*/ 155402 w 357326"/>
              <a:gd name="connsiteY11" fmla="*/ 26750 h 452761"/>
              <a:gd name="connsiteX12" fmla="*/ 168719 w 357326"/>
              <a:gd name="connsiteY12" fmla="*/ 13434 h 452761"/>
              <a:gd name="connsiteX13" fmla="*/ 155402 w 357326"/>
              <a:gd name="connsiteY13" fmla="*/ 117 h 452761"/>
              <a:gd name="connsiteX14" fmla="*/ 123961 w 357326"/>
              <a:gd name="connsiteY14" fmla="*/ 14247 h 452761"/>
              <a:gd name="connsiteX15" fmla="*/ 115009 w 357326"/>
              <a:gd name="connsiteY15" fmla="*/ 42434 h 452761"/>
              <a:gd name="connsiteX16" fmla="*/ 145341 w 357326"/>
              <a:gd name="connsiteY16" fmla="*/ 181961 h 452761"/>
              <a:gd name="connsiteX17" fmla="*/ 222725 w 357326"/>
              <a:gd name="connsiteY17" fmla="*/ 242699 h 452761"/>
              <a:gd name="connsiteX18" fmla="*/ 222651 w 357326"/>
              <a:gd name="connsiteY18" fmla="*/ 345754 h 452761"/>
              <a:gd name="connsiteX19" fmla="*/ 141716 w 357326"/>
              <a:gd name="connsiteY19" fmla="*/ 426689 h 452761"/>
              <a:gd name="connsiteX20" fmla="*/ 60781 w 357326"/>
              <a:gd name="connsiteY20" fmla="*/ 345754 h 452761"/>
              <a:gd name="connsiteX21" fmla="*/ 60781 w 357326"/>
              <a:gd name="connsiteY21" fmla="*/ 295818 h 452761"/>
              <a:gd name="connsiteX22" fmla="*/ 94886 w 357326"/>
              <a:gd name="connsiteY22" fmla="*/ 250319 h 452761"/>
              <a:gd name="connsiteX23" fmla="*/ 47465 w 357326"/>
              <a:gd name="connsiteY23" fmla="*/ 202898 h 452761"/>
              <a:gd name="connsiteX24" fmla="*/ 43 w 357326"/>
              <a:gd name="connsiteY24" fmla="*/ 250319 h 452761"/>
              <a:gd name="connsiteX25" fmla="*/ 34148 w 357326"/>
              <a:gd name="connsiteY25" fmla="*/ 295818 h 452761"/>
              <a:gd name="connsiteX26" fmla="*/ 34148 w 357326"/>
              <a:gd name="connsiteY26" fmla="*/ 345754 h 452761"/>
              <a:gd name="connsiteX27" fmla="*/ 141716 w 357326"/>
              <a:gd name="connsiteY27" fmla="*/ 453322 h 452761"/>
              <a:gd name="connsiteX28" fmla="*/ 249284 w 357326"/>
              <a:gd name="connsiteY28" fmla="*/ 345754 h 452761"/>
              <a:gd name="connsiteX29" fmla="*/ 249358 w 357326"/>
              <a:gd name="connsiteY29" fmla="*/ 242699 h 452761"/>
              <a:gd name="connsiteX30" fmla="*/ 327481 w 357326"/>
              <a:gd name="connsiteY30" fmla="*/ 180704 h 452761"/>
              <a:gd name="connsiteX31" fmla="*/ 357073 w 357326"/>
              <a:gd name="connsiteY31" fmla="*/ 40584 h 452761"/>
              <a:gd name="connsiteX32" fmla="*/ 348344 w 357326"/>
              <a:gd name="connsiteY32" fmla="*/ 13508 h 452761"/>
              <a:gd name="connsiteX33" fmla="*/ 26676 w 357326"/>
              <a:gd name="connsiteY33" fmla="*/ 250319 h 452761"/>
              <a:gd name="connsiteX34" fmla="*/ 47465 w 357326"/>
              <a:gd name="connsiteY34" fmla="*/ 229531 h 452761"/>
              <a:gd name="connsiteX35" fmla="*/ 68253 w 357326"/>
              <a:gd name="connsiteY35" fmla="*/ 250319 h 452761"/>
              <a:gd name="connsiteX36" fmla="*/ 47465 w 357326"/>
              <a:gd name="connsiteY36" fmla="*/ 271108 h 452761"/>
              <a:gd name="connsiteX37" fmla="*/ 26676 w 357326"/>
              <a:gd name="connsiteY37" fmla="*/ 250319 h 45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7326" h="452761">
                <a:moveTo>
                  <a:pt x="348344" y="13508"/>
                </a:moveTo>
                <a:cubicBezTo>
                  <a:pt x="340872" y="5074"/>
                  <a:pt x="329701" y="43"/>
                  <a:pt x="318382" y="43"/>
                </a:cubicBezTo>
                <a:cubicBezTo>
                  <a:pt x="311057" y="43"/>
                  <a:pt x="305065" y="6036"/>
                  <a:pt x="305065" y="13360"/>
                </a:cubicBezTo>
                <a:cubicBezTo>
                  <a:pt x="305065" y="20684"/>
                  <a:pt x="311057" y="26676"/>
                  <a:pt x="318382" y="26676"/>
                </a:cubicBezTo>
                <a:cubicBezTo>
                  <a:pt x="322155" y="26676"/>
                  <a:pt x="326002" y="28378"/>
                  <a:pt x="328443" y="31115"/>
                </a:cubicBezTo>
                <a:cubicBezTo>
                  <a:pt x="330144" y="33038"/>
                  <a:pt x="330884" y="35110"/>
                  <a:pt x="330662" y="37329"/>
                </a:cubicBezTo>
                <a:cubicBezTo>
                  <a:pt x="324226" y="90447"/>
                  <a:pt x="317716" y="137129"/>
                  <a:pt x="303142" y="169829"/>
                </a:cubicBezTo>
                <a:cubicBezTo>
                  <a:pt x="288715" y="202232"/>
                  <a:pt x="268001" y="216732"/>
                  <a:pt x="236041" y="216732"/>
                </a:cubicBezTo>
                <a:cubicBezTo>
                  <a:pt x="204525" y="216732"/>
                  <a:pt x="184033" y="202602"/>
                  <a:pt x="169607" y="170864"/>
                </a:cubicBezTo>
                <a:cubicBezTo>
                  <a:pt x="154810" y="138313"/>
                  <a:pt x="147856" y="89930"/>
                  <a:pt x="141420" y="39031"/>
                </a:cubicBezTo>
                <a:cubicBezTo>
                  <a:pt x="141050" y="35850"/>
                  <a:pt x="142530" y="33334"/>
                  <a:pt x="143935" y="31855"/>
                </a:cubicBezTo>
                <a:cubicBezTo>
                  <a:pt x="146747" y="28674"/>
                  <a:pt x="151111" y="26750"/>
                  <a:pt x="155402" y="26750"/>
                </a:cubicBezTo>
                <a:cubicBezTo>
                  <a:pt x="162726" y="26750"/>
                  <a:pt x="168719" y="20758"/>
                  <a:pt x="168719" y="13434"/>
                </a:cubicBezTo>
                <a:cubicBezTo>
                  <a:pt x="168719" y="6109"/>
                  <a:pt x="162726" y="117"/>
                  <a:pt x="155402" y="117"/>
                </a:cubicBezTo>
                <a:cubicBezTo>
                  <a:pt x="143491" y="117"/>
                  <a:pt x="131803" y="5370"/>
                  <a:pt x="123961" y="14247"/>
                </a:cubicBezTo>
                <a:cubicBezTo>
                  <a:pt x="116932" y="22237"/>
                  <a:pt x="113751" y="32225"/>
                  <a:pt x="115009" y="42434"/>
                </a:cubicBezTo>
                <a:cubicBezTo>
                  <a:pt x="121667" y="95478"/>
                  <a:pt x="128991" y="146007"/>
                  <a:pt x="145341" y="181961"/>
                </a:cubicBezTo>
                <a:cubicBezTo>
                  <a:pt x="162061" y="218878"/>
                  <a:pt x="187510" y="238852"/>
                  <a:pt x="222725" y="242699"/>
                </a:cubicBezTo>
                <a:lnTo>
                  <a:pt x="222651" y="345754"/>
                </a:lnTo>
                <a:cubicBezTo>
                  <a:pt x="222651" y="390365"/>
                  <a:pt x="186326" y="426689"/>
                  <a:pt x="141716" y="426689"/>
                </a:cubicBezTo>
                <a:cubicBezTo>
                  <a:pt x="97106" y="426689"/>
                  <a:pt x="60781" y="390365"/>
                  <a:pt x="60781" y="345754"/>
                </a:cubicBezTo>
                <a:lnTo>
                  <a:pt x="60781" y="295818"/>
                </a:lnTo>
                <a:cubicBezTo>
                  <a:pt x="80460" y="290047"/>
                  <a:pt x="94886" y="271848"/>
                  <a:pt x="94886" y="250319"/>
                </a:cubicBezTo>
                <a:cubicBezTo>
                  <a:pt x="94886" y="224204"/>
                  <a:pt x="73654" y="202898"/>
                  <a:pt x="47465" y="202898"/>
                </a:cubicBezTo>
                <a:cubicBezTo>
                  <a:pt x="21350" y="202898"/>
                  <a:pt x="43" y="224130"/>
                  <a:pt x="43" y="250319"/>
                </a:cubicBezTo>
                <a:cubicBezTo>
                  <a:pt x="43" y="271848"/>
                  <a:pt x="14469" y="290047"/>
                  <a:pt x="34148" y="295818"/>
                </a:cubicBezTo>
                <a:lnTo>
                  <a:pt x="34148" y="345754"/>
                </a:lnTo>
                <a:cubicBezTo>
                  <a:pt x="34148" y="405087"/>
                  <a:pt x="82384" y="453322"/>
                  <a:pt x="141716" y="453322"/>
                </a:cubicBezTo>
                <a:cubicBezTo>
                  <a:pt x="201048" y="453322"/>
                  <a:pt x="249284" y="405087"/>
                  <a:pt x="249284" y="345754"/>
                </a:cubicBezTo>
                <a:lnTo>
                  <a:pt x="249358" y="242699"/>
                </a:lnTo>
                <a:cubicBezTo>
                  <a:pt x="285090" y="238778"/>
                  <a:pt x="310762" y="218360"/>
                  <a:pt x="327481" y="180704"/>
                </a:cubicBezTo>
                <a:cubicBezTo>
                  <a:pt x="343535" y="144601"/>
                  <a:pt x="350415" y="95922"/>
                  <a:pt x="357073" y="40584"/>
                </a:cubicBezTo>
                <a:cubicBezTo>
                  <a:pt x="358257" y="30819"/>
                  <a:pt x="355150" y="21202"/>
                  <a:pt x="348344" y="13508"/>
                </a:cubicBezTo>
                <a:close/>
                <a:moveTo>
                  <a:pt x="26676" y="250319"/>
                </a:moveTo>
                <a:cubicBezTo>
                  <a:pt x="26676" y="238852"/>
                  <a:pt x="35998" y="229531"/>
                  <a:pt x="47465" y="229531"/>
                </a:cubicBezTo>
                <a:cubicBezTo>
                  <a:pt x="58932" y="229531"/>
                  <a:pt x="68253" y="238852"/>
                  <a:pt x="68253" y="250319"/>
                </a:cubicBezTo>
                <a:cubicBezTo>
                  <a:pt x="68253" y="261786"/>
                  <a:pt x="58932" y="271108"/>
                  <a:pt x="47465" y="271108"/>
                </a:cubicBezTo>
                <a:cubicBezTo>
                  <a:pt x="35998" y="271108"/>
                  <a:pt x="26676" y="261786"/>
                  <a:pt x="26676" y="250319"/>
                </a:cubicBezTo>
                <a:close/>
              </a:path>
            </a:pathLst>
          </a:custGeom>
          <a:solidFill>
            <a:schemeClr val="bg1"/>
          </a:solidFill>
          <a:ln w="740" cap="flat">
            <a:noFill/>
            <a:prstDash val="solid"/>
            <a:miter/>
          </a:ln>
        </p:spPr>
        <p:txBody>
          <a:bodyPr rtlCol="0" anchor="ctr"/>
          <a:lstStyle/>
          <a:p>
            <a:endParaRPr lang="es-MX" sz="1600">
              <a:latin typeface="Arial" panose="020B0604020202020204" pitchFamily="34" charset="0"/>
              <a:cs typeface="Arial" panose="020B0604020202020204" pitchFamily="34" charset="0"/>
            </a:endParaRPr>
          </a:p>
        </p:txBody>
      </p:sp>
      <p:sp>
        <p:nvSpPr>
          <p:cNvPr id="23" name="Forma libre 33">
            <a:extLst>
              <a:ext uri="{FF2B5EF4-FFF2-40B4-BE49-F238E27FC236}">
                <a16:creationId xmlns:a16="http://schemas.microsoft.com/office/drawing/2014/main" id="{86500932-F897-579B-975E-C976A8AF35F6}"/>
              </a:ext>
            </a:extLst>
          </p:cNvPr>
          <p:cNvSpPr/>
          <p:nvPr/>
        </p:nvSpPr>
        <p:spPr>
          <a:xfrm>
            <a:off x="5774146" y="3364254"/>
            <a:ext cx="349336" cy="349336"/>
          </a:xfrm>
          <a:custGeom>
            <a:avLst/>
            <a:gdLst>
              <a:gd name="connsiteX0" fmla="*/ 474962 w 478654"/>
              <a:gd name="connsiteY0" fmla="*/ 156697 h 478654"/>
              <a:gd name="connsiteX1" fmla="*/ 450326 w 478654"/>
              <a:gd name="connsiteY1" fmla="*/ 132061 h 478654"/>
              <a:gd name="connsiteX2" fmla="*/ 449438 w 478654"/>
              <a:gd name="connsiteY2" fmla="*/ 131100 h 478654"/>
              <a:gd name="connsiteX3" fmla="*/ 408009 w 478654"/>
              <a:gd name="connsiteY3" fmla="*/ 89671 h 478654"/>
              <a:gd name="connsiteX4" fmla="*/ 438563 w 478654"/>
              <a:gd name="connsiteY4" fmla="*/ 59117 h 478654"/>
              <a:gd name="connsiteX5" fmla="*/ 454691 w 478654"/>
              <a:gd name="connsiteY5" fmla="*/ 75244 h 478654"/>
              <a:gd name="connsiteX6" fmla="*/ 464086 w 478654"/>
              <a:gd name="connsiteY6" fmla="*/ 79165 h 478654"/>
              <a:gd name="connsiteX7" fmla="*/ 473482 w 478654"/>
              <a:gd name="connsiteY7" fmla="*/ 75244 h 478654"/>
              <a:gd name="connsiteX8" fmla="*/ 473482 w 478654"/>
              <a:gd name="connsiteY8" fmla="*/ 56379 h 478654"/>
              <a:gd name="connsiteX9" fmla="*/ 422435 w 478654"/>
              <a:gd name="connsiteY9" fmla="*/ 5333 h 478654"/>
              <a:gd name="connsiteX10" fmla="*/ 403570 w 478654"/>
              <a:gd name="connsiteY10" fmla="*/ 5333 h 478654"/>
              <a:gd name="connsiteX11" fmla="*/ 403570 w 478654"/>
              <a:gd name="connsiteY11" fmla="*/ 24198 h 478654"/>
              <a:gd name="connsiteX12" fmla="*/ 419698 w 478654"/>
              <a:gd name="connsiteY12" fmla="*/ 40325 h 478654"/>
              <a:gd name="connsiteX13" fmla="*/ 389144 w 478654"/>
              <a:gd name="connsiteY13" fmla="*/ 70880 h 478654"/>
              <a:gd name="connsiteX14" fmla="*/ 347715 w 478654"/>
              <a:gd name="connsiteY14" fmla="*/ 29450 h 478654"/>
              <a:gd name="connsiteX15" fmla="*/ 346753 w 478654"/>
              <a:gd name="connsiteY15" fmla="*/ 28563 h 478654"/>
              <a:gd name="connsiteX16" fmla="*/ 322118 w 478654"/>
              <a:gd name="connsiteY16" fmla="*/ 3927 h 478654"/>
              <a:gd name="connsiteX17" fmla="*/ 303253 w 478654"/>
              <a:gd name="connsiteY17" fmla="*/ 3927 h 478654"/>
              <a:gd name="connsiteX18" fmla="*/ 303253 w 478654"/>
              <a:gd name="connsiteY18" fmla="*/ 22792 h 478654"/>
              <a:gd name="connsiteX19" fmla="*/ 319454 w 478654"/>
              <a:gd name="connsiteY19" fmla="*/ 38994 h 478654"/>
              <a:gd name="connsiteX20" fmla="*/ 86637 w 478654"/>
              <a:gd name="connsiteY20" fmla="*/ 271811 h 478654"/>
              <a:gd name="connsiteX21" fmla="*/ 82716 w 478654"/>
              <a:gd name="connsiteY21" fmla="*/ 281206 h 478654"/>
              <a:gd name="connsiteX22" fmla="*/ 86637 w 478654"/>
              <a:gd name="connsiteY22" fmla="*/ 290602 h 478654"/>
              <a:gd name="connsiteX23" fmla="*/ 102839 w 478654"/>
              <a:gd name="connsiteY23" fmla="*/ 306804 h 478654"/>
              <a:gd name="connsiteX24" fmla="*/ 70954 w 478654"/>
              <a:gd name="connsiteY24" fmla="*/ 338689 h 478654"/>
              <a:gd name="connsiteX25" fmla="*/ 67032 w 478654"/>
              <a:gd name="connsiteY25" fmla="*/ 348085 h 478654"/>
              <a:gd name="connsiteX26" fmla="*/ 70954 w 478654"/>
              <a:gd name="connsiteY26" fmla="*/ 357480 h 478654"/>
              <a:gd name="connsiteX27" fmla="*/ 86711 w 478654"/>
              <a:gd name="connsiteY27" fmla="*/ 373238 h 478654"/>
              <a:gd name="connsiteX28" fmla="*/ 3927 w 478654"/>
              <a:gd name="connsiteY28" fmla="*/ 456022 h 478654"/>
              <a:gd name="connsiteX29" fmla="*/ 3927 w 478654"/>
              <a:gd name="connsiteY29" fmla="*/ 474887 h 478654"/>
              <a:gd name="connsiteX30" fmla="*/ 13323 w 478654"/>
              <a:gd name="connsiteY30" fmla="*/ 478808 h 478654"/>
              <a:gd name="connsiteX31" fmla="*/ 22718 w 478654"/>
              <a:gd name="connsiteY31" fmla="*/ 474887 h 478654"/>
              <a:gd name="connsiteX32" fmla="*/ 105502 w 478654"/>
              <a:gd name="connsiteY32" fmla="*/ 392103 h 478654"/>
              <a:gd name="connsiteX33" fmla="*/ 121260 w 478654"/>
              <a:gd name="connsiteY33" fmla="*/ 407861 h 478654"/>
              <a:gd name="connsiteX34" fmla="*/ 130656 w 478654"/>
              <a:gd name="connsiteY34" fmla="*/ 411782 h 478654"/>
              <a:gd name="connsiteX35" fmla="*/ 140051 w 478654"/>
              <a:gd name="connsiteY35" fmla="*/ 407861 h 478654"/>
              <a:gd name="connsiteX36" fmla="*/ 171937 w 478654"/>
              <a:gd name="connsiteY36" fmla="*/ 375975 h 478654"/>
              <a:gd name="connsiteX37" fmla="*/ 188139 w 478654"/>
              <a:gd name="connsiteY37" fmla="*/ 392177 h 478654"/>
              <a:gd name="connsiteX38" fmla="*/ 197534 w 478654"/>
              <a:gd name="connsiteY38" fmla="*/ 396098 h 478654"/>
              <a:gd name="connsiteX39" fmla="*/ 206930 w 478654"/>
              <a:gd name="connsiteY39" fmla="*/ 392177 h 478654"/>
              <a:gd name="connsiteX40" fmla="*/ 439747 w 478654"/>
              <a:gd name="connsiteY40" fmla="*/ 159360 h 478654"/>
              <a:gd name="connsiteX41" fmla="*/ 455948 w 478654"/>
              <a:gd name="connsiteY41" fmla="*/ 175562 h 478654"/>
              <a:gd name="connsiteX42" fmla="*/ 465344 w 478654"/>
              <a:gd name="connsiteY42" fmla="*/ 179483 h 478654"/>
              <a:gd name="connsiteX43" fmla="*/ 474739 w 478654"/>
              <a:gd name="connsiteY43" fmla="*/ 175562 h 478654"/>
              <a:gd name="connsiteX44" fmla="*/ 474962 w 478654"/>
              <a:gd name="connsiteY44" fmla="*/ 156697 h 478654"/>
              <a:gd name="connsiteX45" fmla="*/ 130804 w 478654"/>
              <a:gd name="connsiteY45" fmla="*/ 379526 h 478654"/>
              <a:gd name="connsiteX46" fmla="*/ 99288 w 478654"/>
              <a:gd name="connsiteY46" fmla="*/ 348011 h 478654"/>
              <a:gd name="connsiteX47" fmla="*/ 121778 w 478654"/>
              <a:gd name="connsiteY47" fmla="*/ 325521 h 478654"/>
              <a:gd name="connsiteX48" fmla="*/ 153294 w 478654"/>
              <a:gd name="connsiteY48" fmla="*/ 357036 h 478654"/>
              <a:gd name="connsiteX49" fmla="*/ 130804 w 478654"/>
              <a:gd name="connsiteY49" fmla="*/ 379526 h 478654"/>
              <a:gd name="connsiteX50" fmla="*/ 197756 w 478654"/>
              <a:gd name="connsiteY50" fmla="*/ 363917 h 478654"/>
              <a:gd name="connsiteX51" fmla="*/ 114972 w 478654"/>
              <a:gd name="connsiteY51" fmla="*/ 281132 h 478654"/>
              <a:gd name="connsiteX52" fmla="*/ 338393 w 478654"/>
              <a:gd name="connsiteY52" fmla="*/ 57711 h 478654"/>
              <a:gd name="connsiteX53" fmla="*/ 421178 w 478654"/>
              <a:gd name="connsiteY53" fmla="*/ 140495 h 478654"/>
              <a:gd name="connsiteX54" fmla="*/ 197756 w 478654"/>
              <a:gd name="connsiteY54" fmla="*/ 363917 h 47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8654" h="478654">
                <a:moveTo>
                  <a:pt x="474962" y="156697"/>
                </a:moveTo>
                <a:lnTo>
                  <a:pt x="450326" y="132061"/>
                </a:lnTo>
                <a:cubicBezTo>
                  <a:pt x="450030" y="131692"/>
                  <a:pt x="449734" y="131396"/>
                  <a:pt x="449438" y="131100"/>
                </a:cubicBezTo>
                <a:lnTo>
                  <a:pt x="408009" y="89671"/>
                </a:lnTo>
                <a:lnTo>
                  <a:pt x="438563" y="59117"/>
                </a:lnTo>
                <a:lnTo>
                  <a:pt x="454691" y="75244"/>
                </a:lnTo>
                <a:cubicBezTo>
                  <a:pt x="457280" y="77834"/>
                  <a:pt x="460683" y="79165"/>
                  <a:pt x="464086" y="79165"/>
                </a:cubicBezTo>
                <a:cubicBezTo>
                  <a:pt x="467489" y="79165"/>
                  <a:pt x="470893" y="77834"/>
                  <a:pt x="473482" y="75244"/>
                </a:cubicBezTo>
                <a:cubicBezTo>
                  <a:pt x="478661" y="70066"/>
                  <a:pt x="478661" y="61632"/>
                  <a:pt x="473482" y="56379"/>
                </a:cubicBezTo>
                <a:lnTo>
                  <a:pt x="422435" y="5333"/>
                </a:lnTo>
                <a:cubicBezTo>
                  <a:pt x="417257" y="154"/>
                  <a:pt x="408823" y="154"/>
                  <a:pt x="403570" y="5333"/>
                </a:cubicBezTo>
                <a:cubicBezTo>
                  <a:pt x="398392" y="10511"/>
                  <a:pt x="398392" y="18945"/>
                  <a:pt x="403570" y="24198"/>
                </a:cubicBezTo>
                <a:lnTo>
                  <a:pt x="419698" y="40325"/>
                </a:lnTo>
                <a:lnTo>
                  <a:pt x="389144" y="70880"/>
                </a:lnTo>
                <a:lnTo>
                  <a:pt x="347715" y="29450"/>
                </a:lnTo>
                <a:cubicBezTo>
                  <a:pt x="347419" y="29154"/>
                  <a:pt x="347049" y="28858"/>
                  <a:pt x="346753" y="28563"/>
                </a:cubicBezTo>
                <a:lnTo>
                  <a:pt x="322118" y="3927"/>
                </a:lnTo>
                <a:cubicBezTo>
                  <a:pt x="316939" y="-1252"/>
                  <a:pt x="308505" y="-1252"/>
                  <a:pt x="303253" y="3927"/>
                </a:cubicBezTo>
                <a:cubicBezTo>
                  <a:pt x="298074" y="9106"/>
                  <a:pt x="298074" y="17539"/>
                  <a:pt x="303253" y="22792"/>
                </a:cubicBezTo>
                <a:lnTo>
                  <a:pt x="319454" y="38994"/>
                </a:lnTo>
                <a:lnTo>
                  <a:pt x="86637" y="271811"/>
                </a:lnTo>
                <a:cubicBezTo>
                  <a:pt x="84122" y="274326"/>
                  <a:pt x="82716" y="277729"/>
                  <a:pt x="82716" y="281206"/>
                </a:cubicBezTo>
                <a:cubicBezTo>
                  <a:pt x="82716" y="284683"/>
                  <a:pt x="84122" y="288160"/>
                  <a:pt x="86637" y="290602"/>
                </a:cubicBezTo>
                <a:lnTo>
                  <a:pt x="102839" y="306804"/>
                </a:lnTo>
                <a:lnTo>
                  <a:pt x="70954" y="338689"/>
                </a:lnTo>
                <a:cubicBezTo>
                  <a:pt x="68438" y="341204"/>
                  <a:pt x="67032" y="344608"/>
                  <a:pt x="67032" y="348085"/>
                </a:cubicBezTo>
                <a:cubicBezTo>
                  <a:pt x="67032" y="351562"/>
                  <a:pt x="68438" y="355039"/>
                  <a:pt x="70954" y="357480"/>
                </a:cubicBezTo>
                <a:lnTo>
                  <a:pt x="86711" y="373238"/>
                </a:lnTo>
                <a:lnTo>
                  <a:pt x="3927" y="456022"/>
                </a:lnTo>
                <a:cubicBezTo>
                  <a:pt x="-1252" y="461201"/>
                  <a:pt x="-1252" y="469635"/>
                  <a:pt x="3927" y="474887"/>
                </a:cubicBezTo>
                <a:cubicBezTo>
                  <a:pt x="6516" y="477477"/>
                  <a:pt x="9920" y="478808"/>
                  <a:pt x="13323" y="478808"/>
                </a:cubicBezTo>
                <a:cubicBezTo>
                  <a:pt x="16726" y="478808"/>
                  <a:pt x="20129" y="477477"/>
                  <a:pt x="22718" y="474887"/>
                </a:cubicBezTo>
                <a:lnTo>
                  <a:pt x="105502" y="392103"/>
                </a:lnTo>
                <a:lnTo>
                  <a:pt x="121260" y="407861"/>
                </a:lnTo>
                <a:cubicBezTo>
                  <a:pt x="123850" y="410450"/>
                  <a:pt x="127253" y="411782"/>
                  <a:pt x="130656" y="411782"/>
                </a:cubicBezTo>
                <a:cubicBezTo>
                  <a:pt x="134059" y="411782"/>
                  <a:pt x="137462" y="410450"/>
                  <a:pt x="140051" y="407861"/>
                </a:cubicBezTo>
                <a:lnTo>
                  <a:pt x="171937" y="375975"/>
                </a:lnTo>
                <a:lnTo>
                  <a:pt x="188139" y="392177"/>
                </a:lnTo>
                <a:cubicBezTo>
                  <a:pt x="190728" y="394766"/>
                  <a:pt x="194131" y="396098"/>
                  <a:pt x="197534" y="396098"/>
                </a:cubicBezTo>
                <a:cubicBezTo>
                  <a:pt x="200937" y="396098"/>
                  <a:pt x="204340" y="394766"/>
                  <a:pt x="206930" y="392177"/>
                </a:cubicBezTo>
                <a:lnTo>
                  <a:pt x="439747" y="159360"/>
                </a:lnTo>
                <a:lnTo>
                  <a:pt x="455948" y="175562"/>
                </a:lnTo>
                <a:cubicBezTo>
                  <a:pt x="458538" y="178151"/>
                  <a:pt x="461941" y="179483"/>
                  <a:pt x="465344" y="179483"/>
                </a:cubicBezTo>
                <a:cubicBezTo>
                  <a:pt x="468747" y="179483"/>
                  <a:pt x="472150" y="178151"/>
                  <a:pt x="474739" y="175562"/>
                </a:cubicBezTo>
                <a:cubicBezTo>
                  <a:pt x="480214" y="170309"/>
                  <a:pt x="480214" y="161876"/>
                  <a:pt x="474962" y="156697"/>
                </a:cubicBezTo>
                <a:close/>
                <a:moveTo>
                  <a:pt x="130804" y="379526"/>
                </a:moveTo>
                <a:lnTo>
                  <a:pt x="99288" y="348011"/>
                </a:lnTo>
                <a:lnTo>
                  <a:pt x="121778" y="325521"/>
                </a:lnTo>
                <a:lnTo>
                  <a:pt x="153294" y="357036"/>
                </a:lnTo>
                <a:lnTo>
                  <a:pt x="130804" y="379526"/>
                </a:lnTo>
                <a:close/>
                <a:moveTo>
                  <a:pt x="197756" y="363917"/>
                </a:moveTo>
                <a:lnTo>
                  <a:pt x="114972" y="281132"/>
                </a:lnTo>
                <a:lnTo>
                  <a:pt x="338393" y="57711"/>
                </a:lnTo>
                <a:lnTo>
                  <a:pt x="421178" y="140495"/>
                </a:lnTo>
                <a:lnTo>
                  <a:pt x="197756" y="363917"/>
                </a:lnTo>
                <a:close/>
              </a:path>
            </a:pathLst>
          </a:custGeom>
          <a:solidFill>
            <a:schemeClr val="bg1"/>
          </a:solidFill>
          <a:ln w="740" cap="flat">
            <a:noFill/>
            <a:prstDash val="solid"/>
            <a:miter/>
          </a:ln>
        </p:spPr>
        <p:txBody>
          <a:bodyPr rtlCol="0" anchor="ctr"/>
          <a:lstStyle/>
          <a:p>
            <a:endParaRPr lang="es-MX" sz="1600">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A5860459-0798-9656-7821-EAC740724A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935"/>
          <a:stretch/>
        </p:blipFill>
        <p:spPr bwMode="auto">
          <a:xfrm>
            <a:off x="6307715" y="393067"/>
            <a:ext cx="4640945" cy="91598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EED20DD-A59A-1084-0E5E-6D2A6A6ABF49}"/>
              </a:ext>
            </a:extLst>
          </p:cNvPr>
          <p:cNvSpPr txBox="1"/>
          <p:nvPr/>
        </p:nvSpPr>
        <p:spPr>
          <a:xfrm>
            <a:off x="182942" y="1915472"/>
            <a:ext cx="3124790" cy="830997"/>
          </a:xfrm>
          <a:prstGeom prst="rect">
            <a:avLst/>
          </a:prstGeom>
          <a:noFill/>
        </p:spPr>
        <p:txBody>
          <a:bodyPr wrap="square" rtlCol="0">
            <a:spAutoFit/>
          </a:bodyPr>
          <a:lstStyle/>
          <a:p>
            <a:pPr algn="r"/>
            <a:r>
              <a:rPr lang="en-US" sz="1600">
                <a:latin typeface="Arial" panose="020B0604020202020204" pitchFamily="34" charset="0"/>
                <a:ea typeface="Lato Light" panose="020F0502020204030203" pitchFamily="34" charset="0"/>
                <a:cs typeface="Arial" panose="020B0604020202020204" pitchFamily="34" charset="0"/>
              </a:rPr>
              <a:t>Founded as an online publication in 2006 by economist Adam Fein </a:t>
            </a:r>
            <a:r>
              <a:rPr lang="en-US" sz="1600" err="1">
                <a:latin typeface="Arial" panose="020B0604020202020204" pitchFamily="34" charset="0"/>
                <a:ea typeface="Lato Light" panose="020F0502020204030203" pitchFamily="34" charset="0"/>
                <a:cs typeface="Arial" panose="020B0604020202020204" pitchFamily="34" charset="0"/>
              </a:rPr>
              <a:t>Ph.D</a:t>
            </a:r>
            <a:r>
              <a:rPr lang="en-US" sz="1600">
                <a:latin typeface="Arial" panose="020B0604020202020204" pitchFamily="34" charset="0"/>
                <a:ea typeface="Lato Light" panose="020F0502020204030203" pitchFamily="34" charset="0"/>
                <a:cs typeface="Arial" panose="020B0604020202020204" pitchFamily="34" charset="0"/>
              </a:rPr>
              <a:t> </a:t>
            </a:r>
          </a:p>
        </p:txBody>
      </p:sp>
      <p:sp>
        <p:nvSpPr>
          <p:cNvPr id="46" name="Rectangle 45">
            <a:extLst>
              <a:ext uri="{FF2B5EF4-FFF2-40B4-BE49-F238E27FC236}">
                <a16:creationId xmlns:a16="http://schemas.microsoft.com/office/drawing/2014/main" id="{5223799C-68DC-B2DA-34DF-664F2ED5938F}"/>
              </a:ext>
            </a:extLst>
          </p:cNvPr>
          <p:cNvSpPr/>
          <p:nvPr/>
        </p:nvSpPr>
        <p:spPr>
          <a:xfrm>
            <a:off x="735138" y="1618994"/>
            <a:ext cx="2572594" cy="338554"/>
          </a:xfrm>
          <a:prstGeom prst="rect">
            <a:avLst/>
          </a:prstGeom>
        </p:spPr>
        <p:txBody>
          <a:bodyPr wrap="square">
            <a:spAutoFit/>
          </a:bodyPr>
          <a:lstStyle/>
          <a:p>
            <a:pPr algn="r"/>
            <a:r>
              <a:rPr lang="en-US" sz="1600">
                <a:solidFill>
                  <a:schemeClr val="tx2"/>
                </a:solidFill>
                <a:latin typeface="Arial" panose="020B0604020202020204" pitchFamily="34" charset="0"/>
                <a:ea typeface="Roboto Medium" panose="02000000000000000000" pitchFamily="2" charset="0"/>
                <a:cs typeface="Arial" panose="020B0604020202020204" pitchFamily="34" charset="0"/>
              </a:rPr>
              <a:t>Background</a:t>
            </a:r>
          </a:p>
        </p:txBody>
      </p:sp>
      <p:grpSp>
        <p:nvGrpSpPr>
          <p:cNvPr id="47" name="Group 46">
            <a:extLst>
              <a:ext uri="{FF2B5EF4-FFF2-40B4-BE49-F238E27FC236}">
                <a16:creationId xmlns:a16="http://schemas.microsoft.com/office/drawing/2014/main" id="{87D2C320-5218-990F-EB0C-AE445EA7906D}"/>
              </a:ext>
            </a:extLst>
          </p:cNvPr>
          <p:cNvGrpSpPr/>
          <p:nvPr/>
        </p:nvGrpSpPr>
        <p:grpSpPr>
          <a:xfrm>
            <a:off x="6604584" y="1648036"/>
            <a:ext cx="5415720" cy="1401752"/>
            <a:chOff x="17333689" y="6338566"/>
            <a:chExt cx="9312046" cy="2803504"/>
          </a:xfrm>
        </p:grpSpPr>
        <p:sp>
          <p:nvSpPr>
            <p:cNvPr id="48" name="TextBox 47">
              <a:extLst>
                <a:ext uri="{FF2B5EF4-FFF2-40B4-BE49-F238E27FC236}">
                  <a16:creationId xmlns:a16="http://schemas.microsoft.com/office/drawing/2014/main" id="{2805570C-7B8F-E159-F203-644716803A88}"/>
                </a:ext>
              </a:extLst>
            </p:cNvPr>
            <p:cNvSpPr txBox="1"/>
            <p:nvPr/>
          </p:nvSpPr>
          <p:spPr>
            <a:xfrm>
              <a:off x="17333691" y="6987634"/>
              <a:ext cx="9312044" cy="2154436"/>
            </a:xfrm>
            <a:prstGeom prst="rect">
              <a:avLst/>
            </a:prstGeom>
            <a:noFill/>
          </p:spPr>
          <p:txBody>
            <a:bodyPr wrap="square" rtlCol="0">
              <a:spAutoFit/>
            </a:bodyPr>
            <a:lstStyle/>
            <a:p>
              <a:r>
                <a:rPr lang="en-US" sz="1600">
                  <a:latin typeface="Arial" panose="020B0604020202020204" pitchFamily="34" charset="0"/>
                  <a:ea typeface="Lato Light" panose="020F0502020204030203" pitchFamily="34" charset="0"/>
                  <a:cs typeface="Arial" panose="020B0604020202020204" pitchFamily="34" charset="0"/>
                </a:rPr>
                <a:t>Produces articles and reports on the pharmaceutical industry (supported by advertising and co-branded content ), as well as paid webinars and education tools</a:t>
              </a:r>
            </a:p>
            <a:p>
              <a:endParaRPr lang="en-US" sz="1600">
                <a:latin typeface="Arial" panose="020B0604020202020204" pitchFamily="34" charset="0"/>
                <a:ea typeface="Lato Light" panose="020F0502020204030203" pitchFamily="34" charset="0"/>
                <a:cs typeface="Arial" panose="020B0604020202020204" pitchFamily="34" charset="0"/>
              </a:endParaRPr>
            </a:p>
          </p:txBody>
        </p:sp>
        <p:sp>
          <p:nvSpPr>
            <p:cNvPr id="49" name="Rectangle 48">
              <a:extLst>
                <a:ext uri="{FF2B5EF4-FFF2-40B4-BE49-F238E27FC236}">
                  <a16:creationId xmlns:a16="http://schemas.microsoft.com/office/drawing/2014/main" id="{E3CFB5ED-C8A5-23C7-79C5-BDFA282FAC9C}"/>
                </a:ext>
              </a:extLst>
            </p:cNvPr>
            <p:cNvSpPr/>
            <p:nvPr/>
          </p:nvSpPr>
          <p:spPr>
            <a:xfrm>
              <a:off x="17333689" y="6338566"/>
              <a:ext cx="2981025" cy="677108"/>
            </a:xfrm>
            <a:prstGeom prst="rect">
              <a:avLst/>
            </a:prstGeom>
          </p:spPr>
          <p:txBody>
            <a:bodyPr wrap="square">
              <a:spAutoFit/>
            </a:bodyPr>
            <a:lstStyle/>
            <a:p>
              <a:r>
                <a:rPr lang="en-US" sz="1600">
                  <a:solidFill>
                    <a:schemeClr val="tx2"/>
                  </a:solidFill>
                  <a:latin typeface="Arial" panose="020B0604020202020204" pitchFamily="34" charset="0"/>
                  <a:ea typeface="Roboto Medium" panose="02000000000000000000" pitchFamily="2" charset="0"/>
                  <a:cs typeface="Arial" panose="020B0604020202020204" pitchFamily="34" charset="0"/>
                </a:rPr>
                <a:t>Business</a:t>
              </a:r>
            </a:p>
          </p:txBody>
        </p:sp>
      </p:grpSp>
      <p:grpSp>
        <p:nvGrpSpPr>
          <p:cNvPr id="50" name="Group 49">
            <a:extLst>
              <a:ext uri="{FF2B5EF4-FFF2-40B4-BE49-F238E27FC236}">
                <a16:creationId xmlns:a16="http://schemas.microsoft.com/office/drawing/2014/main" id="{F64CBE40-5092-871A-4B4A-13CF264E93CF}"/>
              </a:ext>
            </a:extLst>
          </p:cNvPr>
          <p:cNvGrpSpPr/>
          <p:nvPr/>
        </p:nvGrpSpPr>
        <p:grpSpPr>
          <a:xfrm>
            <a:off x="6604584" y="3062055"/>
            <a:ext cx="5013255" cy="1155531"/>
            <a:chOff x="17333689" y="6338566"/>
            <a:chExt cx="8620027" cy="2311062"/>
          </a:xfrm>
        </p:grpSpPr>
        <p:sp>
          <p:nvSpPr>
            <p:cNvPr id="51" name="TextBox 50">
              <a:extLst>
                <a:ext uri="{FF2B5EF4-FFF2-40B4-BE49-F238E27FC236}">
                  <a16:creationId xmlns:a16="http://schemas.microsoft.com/office/drawing/2014/main" id="{83C08227-6E6F-1916-47A9-0CDEF60A21CF}"/>
                </a:ext>
              </a:extLst>
            </p:cNvPr>
            <p:cNvSpPr txBox="1"/>
            <p:nvPr/>
          </p:nvSpPr>
          <p:spPr>
            <a:xfrm>
              <a:off x="17333689" y="6987634"/>
              <a:ext cx="8620027" cy="1661994"/>
            </a:xfrm>
            <a:prstGeom prst="rect">
              <a:avLst/>
            </a:prstGeom>
            <a:noFill/>
          </p:spPr>
          <p:txBody>
            <a:bodyPr wrap="square" rtlCol="0">
              <a:spAutoFit/>
            </a:bodyPr>
            <a:lstStyle/>
            <a:p>
              <a:r>
                <a:rPr lang="en-US" sz="1600">
                  <a:latin typeface="Arial" panose="020B0604020202020204" pitchFamily="34" charset="0"/>
                  <a:ea typeface="Lato Light" panose="020F0502020204030203" pitchFamily="34" charset="0"/>
                  <a:cs typeface="Arial" panose="020B0604020202020204" pitchFamily="34" charset="0"/>
                </a:rPr>
                <a:t>Known for mapping intricate financial relationships; sometimes takes a critical view of plan sponsors (ex: alternative payment models) and hospitals (ex: 340B)  </a:t>
              </a:r>
            </a:p>
          </p:txBody>
        </p:sp>
        <p:sp>
          <p:nvSpPr>
            <p:cNvPr id="52" name="Rectangle 51">
              <a:extLst>
                <a:ext uri="{FF2B5EF4-FFF2-40B4-BE49-F238E27FC236}">
                  <a16:creationId xmlns:a16="http://schemas.microsoft.com/office/drawing/2014/main" id="{005EBD20-8B55-EB9D-79D4-5FB71C73EEF7}"/>
                </a:ext>
              </a:extLst>
            </p:cNvPr>
            <p:cNvSpPr/>
            <p:nvPr/>
          </p:nvSpPr>
          <p:spPr>
            <a:xfrm>
              <a:off x="17333689" y="6338566"/>
              <a:ext cx="2981025" cy="677108"/>
            </a:xfrm>
            <a:prstGeom prst="rect">
              <a:avLst/>
            </a:prstGeom>
          </p:spPr>
          <p:txBody>
            <a:bodyPr wrap="square">
              <a:spAutoFit/>
            </a:bodyPr>
            <a:lstStyle/>
            <a:p>
              <a:r>
                <a:rPr lang="en-US" sz="1600">
                  <a:solidFill>
                    <a:schemeClr val="tx2"/>
                  </a:solidFill>
                  <a:latin typeface="Arial" panose="020B0604020202020204" pitchFamily="34" charset="0"/>
                  <a:ea typeface="Roboto Medium" panose="02000000000000000000" pitchFamily="2" charset="0"/>
                  <a:cs typeface="Arial" panose="020B0604020202020204" pitchFamily="34" charset="0"/>
                </a:rPr>
                <a:t>Perspective </a:t>
              </a:r>
            </a:p>
          </p:txBody>
        </p:sp>
      </p:grpSp>
      <p:sp>
        <p:nvSpPr>
          <p:cNvPr id="54" name="TextBox 53">
            <a:extLst>
              <a:ext uri="{FF2B5EF4-FFF2-40B4-BE49-F238E27FC236}">
                <a16:creationId xmlns:a16="http://schemas.microsoft.com/office/drawing/2014/main" id="{A5EC1A8B-3BD9-9502-C092-C7519FD399D7}"/>
              </a:ext>
            </a:extLst>
          </p:cNvPr>
          <p:cNvSpPr txBox="1"/>
          <p:nvPr/>
        </p:nvSpPr>
        <p:spPr>
          <a:xfrm>
            <a:off x="404504" y="3416197"/>
            <a:ext cx="2917641" cy="830997"/>
          </a:xfrm>
          <a:prstGeom prst="rect">
            <a:avLst/>
          </a:prstGeom>
          <a:noFill/>
        </p:spPr>
        <p:txBody>
          <a:bodyPr wrap="square" rtlCol="0">
            <a:spAutoFit/>
          </a:bodyPr>
          <a:lstStyle/>
          <a:p>
            <a:pPr algn="r"/>
            <a:r>
              <a:rPr lang="en-US" sz="1600">
                <a:latin typeface="Arial" panose="020B0604020202020204" pitchFamily="34" charset="0"/>
                <a:ea typeface="Lato Light" panose="020F0502020204030203" pitchFamily="34" charset="0"/>
                <a:cs typeface="Arial" panose="020B0604020202020204" pitchFamily="34" charset="0"/>
              </a:rPr>
              <a:t>With 65,000 subscribers, the site is considered </a:t>
            </a:r>
            <a:r>
              <a:rPr lang="en-US" sz="1600" i="1">
                <a:latin typeface="Arial" panose="020B0604020202020204" pitchFamily="34" charset="0"/>
                <a:ea typeface="Lato Light" panose="020F0502020204030203" pitchFamily="34" charset="0"/>
                <a:cs typeface="Arial" panose="020B0604020202020204" pitchFamily="34" charset="0"/>
              </a:rPr>
              <a:t>the</a:t>
            </a:r>
            <a:r>
              <a:rPr lang="en-US" sz="1600">
                <a:latin typeface="Arial" panose="020B0604020202020204" pitchFamily="34" charset="0"/>
                <a:ea typeface="Lato Light" panose="020F0502020204030203" pitchFamily="34" charset="0"/>
                <a:cs typeface="Arial" panose="020B0604020202020204" pitchFamily="34" charset="0"/>
              </a:rPr>
              <a:t> source for industry deep cuts  </a:t>
            </a:r>
          </a:p>
        </p:txBody>
      </p:sp>
      <p:sp>
        <p:nvSpPr>
          <p:cNvPr id="55" name="Rectangle 54">
            <a:extLst>
              <a:ext uri="{FF2B5EF4-FFF2-40B4-BE49-F238E27FC236}">
                <a16:creationId xmlns:a16="http://schemas.microsoft.com/office/drawing/2014/main" id="{D9E5BF88-75FD-6F63-569B-6DBDF178B736}"/>
              </a:ext>
            </a:extLst>
          </p:cNvPr>
          <p:cNvSpPr/>
          <p:nvPr/>
        </p:nvSpPr>
        <p:spPr>
          <a:xfrm>
            <a:off x="1554282" y="3091663"/>
            <a:ext cx="1767862" cy="338554"/>
          </a:xfrm>
          <a:prstGeom prst="rect">
            <a:avLst/>
          </a:prstGeom>
        </p:spPr>
        <p:txBody>
          <a:bodyPr wrap="square">
            <a:spAutoFit/>
          </a:bodyPr>
          <a:lstStyle/>
          <a:p>
            <a:pPr algn="r"/>
            <a:r>
              <a:rPr lang="en-US" sz="1600">
                <a:solidFill>
                  <a:schemeClr val="tx2"/>
                </a:solidFill>
                <a:latin typeface="Arial" panose="020B0604020202020204" pitchFamily="34" charset="0"/>
                <a:ea typeface="Roboto Medium" panose="02000000000000000000" pitchFamily="2" charset="0"/>
                <a:cs typeface="Arial" panose="020B0604020202020204" pitchFamily="34" charset="0"/>
              </a:rPr>
              <a:t>Readership </a:t>
            </a:r>
          </a:p>
        </p:txBody>
      </p:sp>
      <p:sp>
        <p:nvSpPr>
          <p:cNvPr id="8" name="Oval 7">
            <a:extLst>
              <a:ext uri="{FF2B5EF4-FFF2-40B4-BE49-F238E27FC236}">
                <a16:creationId xmlns:a16="http://schemas.microsoft.com/office/drawing/2014/main" id="{4850C52E-D24B-8725-A59F-F10C1217EA0F}"/>
              </a:ext>
            </a:extLst>
          </p:cNvPr>
          <p:cNvSpPr/>
          <p:nvPr/>
        </p:nvSpPr>
        <p:spPr>
          <a:xfrm>
            <a:off x="3531586" y="1825600"/>
            <a:ext cx="914400" cy="914400"/>
          </a:xfrm>
          <a:prstGeom prst="ellipse">
            <a:avLst/>
          </a:prstGeom>
          <a:solidFill>
            <a:schemeClr val="tx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BE659444-1E81-B378-0ED3-F7D6438ABDA7}"/>
              </a:ext>
            </a:extLst>
          </p:cNvPr>
          <p:cNvSpPr/>
          <p:nvPr/>
        </p:nvSpPr>
        <p:spPr>
          <a:xfrm>
            <a:off x="3485509" y="3120752"/>
            <a:ext cx="914400" cy="914400"/>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73048A17-FBFF-EA94-DCC3-876ED740E5B1}"/>
              </a:ext>
            </a:extLst>
          </p:cNvPr>
          <p:cNvSpPr/>
          <p:nvPr/>
        </p:nvSpPr>
        <p:spPr>
          <a:xfrm>
            <a:off x="5541382" y="3120752"/>
            <a:ext cx="914400" cy="914400"/>
          </a:xfrm>
          <a:prstGeom prst="ellipse">
            <a:avLst/>
          </a:prstGeom>
          <a:solidFill>
            <a:schemeClr val="accent2">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pic>
        <p:nvPicPr>
          <p:cNvPr id="12" name="Graphic 11" descr="Desk with solid fill">
            <a:extLst>
              <a:ext uri="{FF2B5EF4-FFF2-40B4-BE49-F238E27FC236}">
                <a16:creationId xmlns:a16="http://schemas.microsoft.com/office/drawing/2014/main" id="{561464C6-3D3C-B910-0AB0-C5C56B1720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4468" y="1859371"/>
            <a:ext cx="731520" cy="731520"/>
          </a:xfrm>
          <a:prstGeom prst="rect">
            <a:avLst/>
          </a:prstGeom>
        </p:spPr>
      </p:pic>
      <p:pic>
        <p:nvPicPr>
          <p:cNvPr id="16" name="Graphic 15" descr="Newspaper with solid fill">
            <a:extLst>
              <a:ext uri="{FF2B5EF4-FFF2-40B4-BE49-F238E27FC236}">
                <a16:creationId xmlns:a16="http://schemas.microsoft.com/office/drawing/2014/main" id="{7FE9FCA8-97EF-43AC-CE8D-1C490F2634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6645" y="1906563"/>
            <a:ext cx="731520" cy="731520"/>
          </a:xfrm>
          <a:prstGeom prst="rect">
            <a:avLst/>
          </a:prstGeom>
        </p:spPr>
      </p:pic>
      <p:pic>
        <p:nvPicPr>
          <p:cNvPr id="18" name="Graphic 17" descr="Marketing with solid fill">
            <a:extLst>
              <a:ext uri="{FF2B5EF4-FFF2-40B4-BE49-F238E27FC236}">
                <a16:creationId xmlns:a16="http://schemas.microsoft.com/office/drawing/2014/main" id="{3B032E63-5640-287D-551C-C0A2FA4F7E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67793" y="3218579"/>
            <a:ext cx="731520" cy="731520"/>
          </a:xfrm>
          <a:prstGeom prst="rect">
            <a:avLst/>
          </a:prstGeom>
        </p:spPr>
      </p:pic>
      <p:pic>
        <p:nvPicPr>
          <p:cNvPr id="24" name="Graphic 23" descr="Glasses with solid fill">
            <a:extLst>
              <a:ext uri="{FF2B5EF4-FFF2-40B4-BE49-F238E27FC236}">
                <a16:creationId xmlns:a16="http://schemas.microsoft.com/office/drawing/2014/main" id="{137E5081-040D-4C55-963E-1100C8C0E9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2822" y="3202136"/>
            <a:ext cx="731520" cy="731520"/>
          </a:xfrm>
          <a:prstGeom prst="rect">
            <a:avLst/>
          </a:prstGeom>
        </p:spPr>
      </p:pic>
      <p:pic>
        <p:nvPicPr>
          <p:cNvPr id="6146" name="Picture 2" descr="Drug Channels - YouTube">
            <a:extLst>
              <a:ext uri="{FF2B5EF4-FFF2-40B4-BE49-F238E27FC236}">
                <a16:creationId xmlns:a16="http://schemas.microsoft.com/office/drawing/2014/main" id="{83C1D6D3-A158-2D10-3037-54A8730805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3964" y="2517194"/>
            <a:ext cx="914401" cy="91440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C50054CE-6F07-00AA-DFE1-D51B764613CE}"/>
              </a:ext>
            </a:extLst>
          </p:cNvPr>
          <p:cNvSpPr/>
          <p:nvPr/>
        </p:nvSpPr>
        <p:spPr>
          <a:xfrm>
            <a:off x="2670131" y="4939123"/>
            <a:ext cx="8513350" cy="10772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8169B5DF-9259-5D7A-04F4-A4FB6C52541A}"/>
              </a:ext>
            </a:extLst>
          </p:cNvPr>
          <p:cNvSpPr/>
          <p:nvPr/>
        </p:nvSpPr>
        <p:spPr>
          <a:xfrm>
            <a:off x="1289268" y="4939122"/>
            <a:ext cx="3096353" cy="107721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E748684-2594-CD32-6B5D-27A64CFA8500}"/>
              </a:ext>
            </a:extLst>
          </p:cNvPr>
          <p:cNvSpPr/>
          <p:nvPr/>
        </p:nvSpPr>
        <p:spPr>
          <a:xfrm>
            <a:off x="1515161" y="5008985"/>
            <a:ext cx="2719101" cy="923330"/>
          </a:xfrm>
          <a:prstGeom prst="rect">
            <a:avLst/>
          </a:prstGeom>
        </p:spPr>
        <p:txBody>
          <a:bodyPr wrap="square">
            <a:spAutoFit/>
          </a:bodyPr>
          <a:lstStyle/>
          <a:p>
            <a:pPr algn="ctr" defTabSz="914217"/>
            <a:r>
              <a:rPr lang="en-US" b="1">
                <a:solidFill>
                  <a:srgbClr val="FFFFFF"/>
                </a:solidFill>
                <a:latin typeface="Arial" panose="020B0604020202020204" pitchFamily="34" charset="0"/>
                <a:ea typeface="Roboto Medium" panose="02000000000000000000" pitchFamily="2" charset="0"/>
                <a:cs typeface="Arial" panose="020B0604020202020204" pitchFamily="34" charset="0"/>
              </a:rPr>
              <a:t>Niche insights for specialists, litmus test for generalists </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13" name="Oval 12">
            <a:extLst>
              <a:ext uri="{FF2B5EF4-FFF2-40B4-BE49-F238E27FC236}">
                <a16:creationId xmlns:a16="http://schemas.microsoft.com/office/drawing/2014/main" id="{59FB8FA6-AB67-7785-99AC-B01D7AA61C78}"/>
              </a:ext>
            </a:extLst>
          </p:cNvPr>
          <p:cNvSpPr/>
          <p:nvPr/>
        </p:nvSpPr>
        <p:spPr>
          <a:xfrm>
            <a:off x="1067539" y="4740009"/>
            <a:ext cx="609844" cy="636279"/>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90F676E-81F0-68C0-9C6B-21B24B9B7347}"/>
              </a:ext>
            </a:extLst>
          </p:cNvPr>
          <p:cNvSpPr txBox="1"/>
          <p:nvPr/>
        </p:nvSpPr>
        <p:spPr>
          <a:xfrm>
            <a:off x="4385621" y="4998364"/>
            <a:ext cx="6797859" cy="954107"/>
          </a:xfrm>
          <a:prstGeom prst="rect">
            <a:avLst/>
          </a:prstGeom>
          <a:noFill/>
        </p:spPr>
        <p:txBody>
          <a:bodyPr wrap="square" rtlCol="0">
            <a:spAutoFit/>
          </a:bodyPr>
          <a:lstStyle/>
          <a:p>
            <a:pPr defTabSz="914217"/>
            <a:r>
              <a:rPr lang="en-US" sz="1400">
                <a:latin typeface="Arial" panose="020B0604020202020204" pitchFamily="34" charset="0"/>
                <a:ea typeface="Lato Light" panose="020F0502020204030203" pitchFamily="34" charset="0"/>
                <a:cs typeface="Arial" panose="020B0604020202020204" pitchFamily="34" charset="0"/>
              </a:rPr>
              <a:t>While the primary benefits of Drug Channels to life sciences experts is of course topical industry info unlikely to be found in other publications, healthcare generalists can also leverage the site to test their subject matter fluency (think, watching TV in a foreign language without the subtitles-–are you following what’s being said?)</a:t>
            </a:r>
          </a:p>
        </p:txBody>
      </p:sp>
      <p:pic>
        <p:nvPicPr>
          <p:cNvPr id="20" name="Graphic 19" descr="Television with solid fill">
            <a:extLst>
              <a:ext uri="{FF2B5EF4-FFF2-40B4-BE49-F238E27FC236}">
                <a16:creationId xmlns:a16="http://schemas.microsoft.com/office/drawing/2014/main" id="{3C39152A-B168-9F57-F900-EAA14778B12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6579" y="4902369"/>
            <a:ext cx="365760" cy="365760"/>
          </a:xfrm>
          <a:prstGeom prst="rect">
            <a:avLst/>
          </a:prstGeom>
        </p:spPr>
      </p:pic>
    </p:spTree>
    <p:extLst>
      <p:ext uri="{BB962C8B-B14F-4D97-AF65-F5344CB8AC3E}">
        <p14:creationId xmlns:p14="http://schemas.microsoft.com/office/powerpoint/2010/main" val="1295916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189A-30B6-ACC7-4D82-D451ED056D78}"/>
              </a:ext>
            </a:extLst>
          </p:cNvPr>
          <p:cNvSpPr>
            <a:spLocks noGrp="1"/>
          </p:cNvSpPr>
          <p:nvPr>
            <p:ph type="title"/>
          </p:nvPr>
        </p:nvSpPr>
        <p:spPr/>
        <p:txBody>
          <a:bodyPr/>
          <a:lstStyle/>
          <a:p>
            <a:r>
              <a:rPr lang="en-US"/>
              <a:t>Teach-back and take-aways</a:t>
            </a:r>
          </a:p>
        </p:txBody>
      </p:sp>
      <p:sp>
        <p:nvSpPr>
          <p:cNvPr id="5" name="Text Placeholder 4">
            <a:extLst>
              <a:ext uri="{FF2B5EF4-FFF2-40B4-BE49-F238E27FC236}">
                <a16:creationId xmlns:a16="http://schemas.microsoft.com/office/drawing/2014/main" id="{14681EDE-6687-24F3-8BE0-059FCD0BBD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789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9CFF-E6EE-A4DD-CFE1-5FC336C59244}"/>
              </a:ext>
            </a:extLst>
          </p:cNvPr>
          <p:cNvSpPr>
            <a:spLocks noGrp="1"/>
          </p:cNvSpPr>
          <p:nvPr>
            <p:ph type="title"/>
          </p:nvPr>
        </p:nvSpPr>
        <p:spPr/>
        <p:txBody>
          <a:bodyPr>
            <a:normAutofit/>
          </a:bodyPr>
          <a:lstStyle/>
          <a:p>
            <a:r>
              <a:rPr lang="en-US"/>
              <a:t>What did you learn today? Teach it back</a:t>
            </a:r>
          </a:p>
        </p:txBody>
      </p:sp>
      <p:sp>
        <p:nvSpPr>
          <p:cNvPr id="3" name="TextBox 2">
            <a:extLst>
              <a:ext uri="{FF2B5EF4-FFF2-40B4-BE49-F238E27FC236}">
                <a16:creationId xmlns:a16="http://schemas.microsoft.com/office/drawing/2014/main" id="{F7AA2DD0-9A26-311D-2E7C-BE88C34D116E}"/>
              </a:ext>
            </a:extLst>
          </p:cNvPr>
          <p:cNvSpPr txBox="1"/>
          <p:nvPr/>
        </p:nvSpPr>
        <p:spPr>
          <a:xfrm>
            <a:off x="703470" y="1259993"/>
            <a:ext cx="6649236" cy="369332"/>
          </a:xfrm>
          <a:prstGeom prst="rect">
            <a:avLst/>
          </a:prstGeom>
          <a:noFill/>
        </p:spPr>
        <p:txBody>
          <a:bodyPr wrap="square" rtlCol="0">
            <a:spAutoFit/>
          </a:bodyPr>
          <a:lstStyle/>
          <a:p>
            <a:r>
              <a:rPr lang="en-US" b="1"/>
              <a:t>Savvy-generalist cornerstones</a:t>
            </a:r>
          </a:p>
        </p:txBody>
      </p:sp>
      <p:sp>
        <p:nvSpPr>
          <p:cNvPr id="9" name="Freeform 253">
            <a:extLst>
              <a:ext uri="{FF2B5EF4-FFF2-40B4-BE49-F238E27FC236}">
                <a16:creationId xmlns:a16="http://schemas.microsoft.com/office/drawing/2014/main" id="{F9CA2552-546B-96AC-A608-95D0AE93146E}"/>
              </a:ext>
            </a:extLst>
          </p:cNvPr>
          <p:cNvSpPr>
            <a:spLocks noChangeArrowheads="1"/>
          </p:cNvSpPr>
          <p:nvPr/>
        </p:nvSpPr>
        <p:spPr bwMode="auto">
          <a:xfrm>
            <a:off x="1395326" y="3922795"/>
            <a:ext cx="9908080" cy="535675"/>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0" name="Freeform 254">
            <a:extLst>
              <a:ext uri="{FF2B5EF4-FFF2-40B4-BE49-F238E27FC236}">
                <a16:creationId xmlns:a16="http://schemas.microsoft.com/office/drawing/2014/main" id="{B39DA88D-355E-8861-1341-D152B31D3937}"/>
              </a:ext>
            </a:extLst>
          </p:cNvPr>
          <p:cNvSpPr>
            <a:spLocks noChangeArrowheads="1"/>
          </p:cNvSpPr>
          <p:nvPr/>
        </p:nvSpPr>
        <p:spPr bwMode="auto">
          <a:xfrm>
            <a:off x="5034441" y="3908416"/>
            <a:ext cx="798804" cy="559687"/>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2">
              <a:lumMod val="60000"/>
              <a:lumOff val="40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93AFEBD-3AC1-1FB0-7C1E-A754C9DF434F}"/>
              </a:ext>
            </a:extLst>
          </p:cNvPr>
          <p:cNvSpPr/>
          <p:nvPr/>
        </p:nvSpPr>
        <p:spPr>
          <a:xfrm>
            <a:off x="2418877" y="3945432"/>
            <a:ext cx="2845056" cy="646331"/>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Focus areas (and economics) by sector</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34" name="Forma libre 102">
            <a:extLst>
              <a:ext uri="{FF2B5EF4-FFF2-40B4-BE49-F238E27FC236}">
                <a16:creationId xmlns:a16="http://schemas.microsoft.com/office/drawing/2014/main" id="{AA4BE3DD-8B03-4079-190C-A1EF29FB8A7B}"/>
              </a:ext>
            </a:extLst>
          </p:cNvPr>
          <p:cNvSpPr/>
          <p:nvPr/>
        </p:nvSpPr>
        <p:spPr>
          <a:xfrm>
            <a:off x="4939510" y="4627130"/>
            <a:ext cx="217862" cy="217862"/>
          </a:xfrm>
          <a:custGeom>
            <a:avLst/>
            <a:gdLst>
              <a:gd name="connsiteX0" fmla="*/ 252637 w 261668"/>
              <a:gd name="connsiteY0" fmla="*/ 95547 h 261668"/>
              <a:gd name="connsiteX1" fmla="*/ 229893 w 261668"/>
              <a:gd name="connsiteY1" fmla="*/ 89861 h 261668"/>
              <a:gd name="connsiteX2" fmla="*/ 241934 w 261668"/>
              <a:gd name="connsiteY2" fmla="*/ 69682 h 261668"/>
              <a:gd name="connsiteX3" fmla="*/ 240150 w 261668"/>
              <a:gd name="connsiteY3" fmla="*/ 55188 h 261668"/>
              <a:gd name="connsiteX4" fmla="*/ 206480 w 261668"/>
              <a:gd name="connsiteY4" fmla="*/ 21518 h 261668"/>
              <a:gd name="connsiteX5" fmla="*/ 191987 w 261668"/>
              <a:gd name="connsiteY5" fmla="*/ 19734 h 261668"/>
              <a:gd name="connsiteX6" fmla="*/ 171807 w 261668"/>
              <a:gd name="connsiteY6" fmla="*/ 31775 h 261668"/>
              <a:gd name="connsiteX7" fmla="*/ 166121 w 261668"/>
              <a:gd name="connsiteY7" fmla="*/ 9031 h 261668"/>
              <a:gd name="connsiteX8" fmla="*/ 154637 w 261668"/>
              <a:gd name="connsiteY8" fmla="*/ 0 h 261668"/>
              <a:gd name="connsiteX9" fmla="*/ 107031 w 261668"/>
              <a:gd name="connsiteY9" fmla="*/ 0 h 261668"/>
              <a:gd name="connsiteX10" fmla="*/ 95547 w 261668"/>
              <a:gd name="connsiteY10" fmla="*/ 9031 h 261668"/>
              <a:gd name="connsiteX11" fmla="*/ 89861 w 261668"/>
              <a:gd name="connsiteY11" fmla="*/ 31775 h 261668"/>
              <a:gd name="connsiteX12" fmla="*/ 69682 w 261668"/>
              <a:gd name="connsiteY12" fmla="*/ 19734 h 261668"/>
              <a:gd name="connsiteX13" fmla="*/ 55188 w 261668"/>
              <a:gd name="connsiteY13" fmla="*/ 21518 h 261668"/>
              <a:gd name="connsiteX14" fmla="*/ 21518 w 261668"/>
              <a:gd name="connsiteY14" fmla="*/ 55188 h 261668"/>
              <a:gd name="connsiteX15" fmla="*/ 19734 w 261668"/>
              <a:gd name="connsiteY15" fmla="*/ 69682 h 261668"/>
              <a:gd name="connsiteX16" fmla="*/ 31775 w 261668"/>
              <a:gd name="connsiteY16" fmla="*/ 89861 h 261668"/>
              <a:gd name="connsiteX17" fmla="*/ 9031 w 261668"/>
              <a:gd name="connsiteY17" fmla="*/ 95547 h 261668"/>
              <a:gd name="connsiteX18" fmla="*/ 0 w 261668"/>
              <a:gd name="connsiteY18" fmla="*/ 107031 h 261668"/>
              <a:gd name="connsiteX19" fmla="*/ 0 w 261668"/>
              <a:gd name="connsiteY19" fmla="*/ 154637 h 261668"/>
              <a:gd name="connsiteX20" fmla="*/ 9031 w 261668"/>
              <a:gd name="connsiteY20" fmla="*/ 166121 h 261668"/>
              <a:gd name="connsiteX21" fmla="*/ 31775 w 261668"/>
              <a:gd name="connsiteY21" fmla="*/ 171807 h 261668"/>
              <a:gd name="connsiteX22" fmla="*/ 19734 w 261668"/>
              <a:gd name="connsiteY22" fmla="*/ 191987 h 261668"/>
              <a:gd name="connsiteX23" fmla="*/ 21518 w 261668"/>
              <a:gd name="connsiteY23" fmla="*/ 206480 h 261668"/>
              <a:gd name="connsiteX24" fmla="*/ 55188 w 261668"/>
              <a:gd name="connsiteY24" fmla="*/ 240150 h 261668"/>
              <a:gd name="connsiteX25" fmla="*/ 69682 w 261668"/>
              <a:gd name="connsiteY25" fmla="*/ 241934 h 261668"/>
              <a:gd name="connsiteX26" fmla="*/ 89861 w 261668"/>
              <a:gd name="connsiteY26" fmla="*/ 229893 h 261668"/>
              <a:gd name="connsiteX27" fmla="*/ 95547 w 261668"/>
              <a:gd name="connsiteY27" fmla="*/ 252637 h 261668"/>
              <a:gd name="connsiteX28" fmla="*/ 107031 w 261668"/>
              <a:gd name="connsiteY28" fmla="*/ 261668 h 261668"/>
              <a:gd name="connsiteX29" fmla="*/ 154637 w 261668"/>
              <a:gd name="connsiteY29" fmla="*/ 261668 h 261668"/>
              <a:gd name="connsiteX30" fmla="*/ 166121 w 261668"/>
              <a:gd name="connsiteY30" fmla="*/ 252637 h 261668"/>
              <a:gd name="connsiteX31" fmla="*/ 171807 w 261668"/>
              <a:gd name="connsiteY31" fmla="*/ 229893 h 261668"/>
              <a:gd name="connsiteX32" fmla="*/ 191987 w 261668"/>
              <a:gd name="connsiteY32" fmla="*/ 241934 h 261668"/>
              <a:gd name="connsiteX33" fmla="*/ 206480 w 261668"/>
              <a:gd name="connsiteY33" fmla="*/ 240150 h 261668"/>
              <a:gd name="connsiteX34" fmla="*/ 240150 w 261668"/>
              <a:gd name="connsiteY34" fmla="*/ 206480 h 261668"/>
              <a:gd name="connsiteX35" fmla="*/ 241934 w 261668"/>
              <a:gd name="connsiteY35" fmla="*/ 191987 h 261668"/>
              <a:gd name="connsiteX36" fmla="*/ 229893 w 261668"/>
              <a:gd name="connsiteY36" fmla="*/ 171807 h 261668"/>
              <a:gd name="connsiteX37" fmla="*/ 252637 w 261668"/>
              <a:gd name="connsiteY37" fmla="*/ 166121 h 261668"/>
              <a:gd name="connsiteX38" fmla="*/ 261668 w 261668"/>
              <a:gd name="connsiteY38" fmla="*/ 154637 h 261668"/>
              <a:gd name="connsiteX39" fmla="*/ 261668 w 261668"/>
              <a:gd name="connsiteY39" fmla="*/ 107031 h 261668"/>
              <a:gd name="connsiteX40" fmla="*/ 252637 w 261668"/>
              <a:gd name="connsiteY40" fmla="*/ 95547 h 261668"/>
              <a:gd name="connsiteX41" fmla="*/ 130890 w 261668"/>
              <a:gd name="connsiteY41" fmla="*/ 190314 h 261668"/>
              <a:gd name="connsiteX42" fmla="*/ 71465 w 261668"/>
              <a:gd name="connsiteY42" fmla="*/ 130890 h 261668"/>
              <a:gd name="connsiteX43" fmla="*/ 130890 w 261668"/>
              <a:gd name="connsiteY43" fmla="*/ 71465 h 261668"/>
              <a:gd name="connsiteX44" fmla="*/ 190314 w 261668"/>
              <a:gd name="connsiteY44" fmla="*/ 130890 h 261668"/>
              <a:gd name="connsiteX45" fmla="*/ 130890 w 261668"/>
              <a:gd name="connsiteY45" fmla="*/ 190314 h 2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1668" h="261668">
                <a:moveTo>
                  <a:pt x="252637" y="95547"/>
                </a:moveTo>
                <a:lnTo>
                  <a:pt x="229893" y="89861"/>
                </a:lnTo>
                <a:lnTo>
                  <a:pt x="241934" y="69682"/>
                </a:lnTo>
                <a:cubicBezTo>
                  <a:pt x="244722" y="64999"/>
                  <a:pt x="244053" y="58978"/>
                  <a:pt x="240150" y="55188"/>
                </a:cubicBezTo>
                <a:lnTo>
                  <a:pt x="206480" y="21518"/>
                </a:lnTo>
                <a:cubicBezTo>
                  <a:pt x="202578" y="17616"/>
                  <a:pt x="196558" y="16947"/>
                  <a:pt x="191987" y="19734"/>
                </a:cubicBezTo>
                <a:lnTo>
                  <a:pt x="171807" y="31775"/>
                </a:lnTo>
                <a:lnTo>
                  <a:pt x="166121" y="9031"/>
                </a:lnTo>
                <a:cubicBezTo>
                  <a:pt x="164783" y="3791"/>
                  <a:pt x="160100" y="0"/>
                  <a:pt x="154637" y="0"/>
                </a:cubicBezTo>
                <a:lnTo>
                  <a:pt x="107031" y="0"/>
                </a:lnTo>
                <a:cubicBezTo>
                  <a:pt x="101568" y="0"/>
                  <a:pt x="96774" y="3679"/>
                  <a:pt x="95547" y="9031"/>
                </a:cubicBezTo>
                <a:lnTo>
                  <a:pt x="89861" y="31775"/>
                </a:lnTo>
                <a:lnTo>
                  <a:pt x="69682" y="19734"/>
                </a:lnTo>
                <a:cubicBezTo>
                  <a:pt x="64999" y="16947"/>
                  <a:pt x="58978" y="17616"/>
                  <a:pt x="55188" y="21518"/>
                </a:cubicBezTo>
                <a:lnTo>
                  <a:pt x="21518" y="55188"/>
                </a:lnTo>
                <a:cubicBezTo>
                  <a:pt x="17616" y="59090"/>
                  <a:pt x="16947" y="64999"/>
                  <a:pt x="19734" y="69682"/>
                </a:cubicBezTo>
                <a:lnTo>
                  <a:pt x="31775" y="89861"/>
                </a:lnTo>
                <a:lnTo>
                  <a:pt x="9031" y="95547"/>
                </a:lnTo>
                <a:cubicBezTo>
                  <a:pt x="3791" y="96885"/>
                  <a:pt x="0" y="101568"/>
                  <a:pt x="0" y="107031"/>
                </a:cubicBezTo>
                <a:lnTo>
                  <a:pt x="0" y="154637"/>
                </a:lnTo>
                <a:cubicBezTo>
                  <a:pt x="0" y="160100"/>
                  <a:pt x="3679" y="164894"/>
                  <a:pt x="9031" y="166121"/>
                </a:cubicBezTo>
                <a:lnTo>
                  <a:pt x="31775" y="171807"/>
                </a:lnTo>
                <a:lnTo>
                  <a:pt x="19734" y="191987"/>
                </a:lnTo>
                <a:cubicBezTo>
                  <a:pt x="16947" y="196669"/>
                  <a:pt x="17616" y="202690"/>
                  <a:pt x="21518" y="206480"/>
                </a:cubicBezTo>
                <a:lnTo>
                  <a:pt x="55188" y="240150"/>
                </a:lnTo>
                <a:cubicBezTo>
                  <a:pt x="59090" y="243941"/>
                  <a:pt x="64999" y="244722"/>
                  <a:pt x="69682" y="241934"/>
                </a:cubicBezTo>
                <a:lnTo>
                  <a:pt x="89861" y="229893"/>
                </a:lnTo>
                <a:lnTo>
                  <a:pt x="95547" y="252637"/>
                </a:lnTo>
                <a:cubicBezTo>
                  <a:pt x="96885" y="257877"/>
                  <a:pt x="101568" y="261668"/>
                  <a:pt x="107031" y="261668"/>
                </a:cubicBezTo>
                <a:lnTo>
                  <a:pt x="154637" y="261668"/>
                </a:lnTo>
                <a:cubicBezTo>
                  <a:pt x="160100" y="261668"/>
                  <a:pt x="164894" y="257989"/>
                  <a:pt x="166121" y="252637"/>
                </a:cubicBezTo>
                <a:lnTo>
                  <a:pt x="171807" y="229893"/>
                </a:lnTo>
                <a:lnTo>
                  <a:pt x="191987" y="241934"/>
                </a:lnTo>
                <a:cubicBezTo>
                  <a:pt x="196669" y="244722"/>
                  <a:pt x="202690" y="244053"/>
                  <a:pt x="206480" y="240150"/>
                </a:cubicBezTo>
                <a:lnTo>
                  <a:pt x="240150" y="206480"/>
                </a:lnTo>
                <a:cubicBezTo>
                  <a:pt x="244053" y="202578"/>
                  <a:pt x="244722" y="196669"/>
                  <a:pt x="241934" y="191987"/>
                </a:cubicBezTo>
                <a:lnTo>
                  <a:pt x="229893" y="171807"/>
                </a:lnTo>
                <a:lnTo>
                  <a:pt x="252637" y="166121"/>
                </a:lnTo>
                <a:cubicBezTo>
                  <a:pt x="257877" y="164783"/>
                  <a:pt x="261668" y="160100"/>
                  <a:pt x="261668" y="154637"/>
                </a:cubicBezTo>
                <a:lnTo>
                  <a:pt x="261668" y="107031"/>
                </a:lnTo>
                <a:cubicBezTo>
                  <a:pt x="261668" y="101568"/>
                  <a:pt x="257989" y="96885"/>
                  <a:pt x="252637" y="95547"/>
                </a:cubicBezTo>
                <a:close/>
                <a:moveTo>
                  <a:pt x="130890" y="190314"/>
                </a:moveTo>
                <a:cubicBezTo>
                  <a:pt x="98112" y="190314"/>
                  <a:pt x="71465" y="163668"/>
                  <a:pt x="71465" y="130890"/>
                </a:cubicBezTo>
                <a:cubicBezTo>
                  <a:pt x="71465" y="98112"/>
                  <a:pt x="98112" y="71465"/>
                  <a:pt x="130890" y="71465"/>
                </a:cubicBezTo>
                <a:cubicBezTo>
                  <a:pt x="163668" y="71465"/>
                  <a:pt x="190314" y="98112"/>
                  <a:pt x="190314" y="130890"/>
                </a:cubicBezTo>
                <a:cubicBezTo>
                  <a:pt x="190314" y="163668"/>
                  <a:pt x="163668" y="190314"/>
                  <a:pt x="130890" y="190314"/>
                </a:cubicBezTo>
                <a:close/>
              </a:path>
            </a:pathLst>
          </a:custGeom>
          <a:solidFill>
            <a:schemeClr val="bg1"/>
          </a:solidFill>
          <a:ln w="1098" cap="flat">
            <a:noFill/>
            <a:prstDash val="solid"/>
            <a:miter/>
          </a:ln>
        </p:spPr>
        <p:txBody>
          <a:bodyPr rtlCol="0" anchor="ctr"/>
          <a:lstStyle/>
          <a:p>
            <a:pPr defTabSz="914217"/>
            <a:endParaRPr lang="es-MX">
              <a:solidFill>
                <a:srgbClr val="989998"/>
              </a:solidFill>
              <a:latin typeface="Arial" panose="020B0604020202020204" pitchFamily="34" charset="0"/>
              <a:cs typeface="Arial" panose="020B0604020202020204" pitchFamily="34" charset="0"/>
            </a:endParaRPr>
          </a:p>
        </p:txBody>
      </p:sp>
      <p:sp>
        <p:nvSpPr>
          <p:cNvPr id="58" name="Freeform 253">
            <a:extLst>
              <a:ext uri="{FF2B5EF4-FFF2-40B4-BE49-F238E27FC236}">
                <a16:creationId xmlns:a16="http://schemas.microsoft.com/office/drawing/2014/main" id="{B645AD40-D324-E9B4-B5A9-A837ECE3EE50}"/>
              </a:ext>
            </a:extLst>
          </p:cNvPr>
          <p:cNvSpPr>
            <a:spLocks noChangeArrowheads="1"/>
          </p:cNvSpPr>
          <p:nvPr/>
        </p:nvSpPr>
        <p:spPr bwMode="auto">
          <a:xfrm>
            <a:off x="1395326" y="1904501"/>
            <a:ext cx="9908081" cy="535675"/>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9" name="Freeform 254">
            <a:extLst>
              <a:ext uri="{FF2B5EF4-FFF2-40B4-BE49-F238E27FC236}">
                <a16:creationId xmlns:a16="http://schemas.microsoft.com/office/drawing/2014/main" id="{AB52C082-EEA1-DEFD-92C0-E1524F01AAA1}"/>
              </a:ext>
            </a:extLst>
          </p:cNvPr>
          <p:cNvSpPr>
            <a:spLocks noChangeArrowheads="1"/>
          </p:cNvSpPr>
          <p:nvPr/>
        </p:nvSpPr>
        <p:spPr bwMode="auto">
          <a:xfrm>
            <a:off x="5034441" y="1933789"/>
            <a:ext cx="767020" cy="535675"/>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3"/>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2FDB8882-5C28-AFAC-0325-6C70104E21BD}"/>
              </a:ext>
            </a:extLst>
          </p:cNvPr>
          <p:cNvSpPr/>
          <p:nvPr/>
        </p:nvSpPr>
        <p:spPr>
          <a:xfrm>
            <a:off x="2589859" y="1967868"/>
            <a:ext cx="2503092"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Language</a:t>
            </a:r>
          </a:p>
        </p:txBody>
      </p:sp>
      <p:sp>
        <p:nvSpPr>
          <p:cNvPr id="66" name="Freeform 253">
            <a:extLst>
              <a:ext uri="{FF2B5EF4-FFF2-40B4-BE49-F238E27FC236}">
                <a16:creationId xmlns:a16="http://schemas.microsoft.com/office/drawing/2014/main" id="{098BFD8F-122B-0AB0-0FA8-B5575C784F61}"/>
              </a:ext>
            </a:extLst>
          </p:cNvPr>
          <p:cNvSpPr>
            <a:spLocks noChangeArrowheads="1"/>
          </p:cNvSpPr>
          <p:nvPr/>
        </p:nvSpPr>
        <p:spPr bwMode="auto">
          <a:xfrm>
            <a:off x="1395326" y="4807184"/>
            <a:ext cx="9891764" cy="475622"/>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7" name="Freeform 254">
            <a:extLst>
              <a:ext uri="{FF2B5EF4-FFF2-40B4-BE49-F238E27FC236}">
                <a16:creationId xmlns:a16="http://schemas.microsoft.com/office/drawing/2014/main" id="{4A559F39-5993-CC08-A40C-8191F6BBA64F}"/>
              </a:ext>
            </a:extLst>
          </p:cNvPr>
          <p:cNvSpPr>
            <a:spLocks noChangeArrowheads="1"/>
          </p:cNvSpPr>
          <p:nvPr/>
        </p:nvSpPr>
        <p:spPr bwMode="auto">
          <a:xfrm>
            <a:off x="5034441" y="4823285"/>
            <a:ext cx="791836" cy="490001"/>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2">
              <a:lumMod val="40000"/>
              <a:lumOff val="60000"/>
            </a:schemeClr>
          </a:solidFill>
          <a:ln>
            <a:noFill/>
          </a:ln>
          <a:effec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E0F01D2F-D2F3-54F6-1428-050439986E21}"/>
              </a:ext>
            </a:extLst>
          </p:cNvPr>
          <p:cNvSpPr/>
          <p:nvPr/>
        </p:nvSpPr>
        <p:spPr>
          <a:xfrm>
            <a:off x="2589860" y="4839097"/>
            <a:ext cx="2503091"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Some key players</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76" name="TextBox 75">
            <a:extLst>
              <a:ext uri="{FF2B5EF4-FFF2-40B4-BE49-F238E27FC236}">
                <a16:creationId xmlns:a16="http://schemas.microsoft.com/office/drawing/2014/main" id="{EB776376-5F5E-9CF0-2219-F65F0A2BAEF9}"/>
              </a:ext>
            </a:extLst>
          </p:cNvPr>
          <p:cNvSpPr txBox="1"/>
          <p:nvPr/>
        </p:nvSpPr>
        <p:spPr>
          <a:xfrm>
            <a:off x="5907839" y="2027273"/>
            <a:ext cx="5251189" cy="307777"/>
          </a:xfrm>
          <a:prstGeom prst="rect">
            <a:avLst/>
          </a:prstGeom>
          <a:noFill/>
        </p:spPr>
        <p:txBody>
          <a:bodyPr wrap="square" rtlCol="0">
            <a:spAutoFit/>
          </a:bodyPr>
          <a:lstStyle/>
          <a:p>
            <a:r>
              <a:rPr lang="en-US" sz="1400" b="1"/>
              <a:t>Recognize and use core concepts and specialized terms</a:t>
            </a:r>
          </a:p>
        </p:txBody>
      </p:sp>
      <p:sp>
        <p:nvSpPr>
          <p:cNvPr id="80" name="TextBox 79">
            <a:extLst>
              <a:ext uri="{FF2B5EF4-FFF2-40B4-BE49-F238E27FC236}">
                <a16:creationId xmlns:a16="http://schemas.microsoft.com/office/drawing/2014/main" id="{01B0B8C9-7433-DEF5-9EA6-9DC7A0D6ED88}"/>
              </a:ext>
            </a:extLst>
          </p:cNvPr>
          <p:cNvSpPr txBox="1"/>
          <p:nvPr/>
        </p:nvSpPr>
        <p:spPr>
          <a:xfrm>
            <a:off x="5907840" y="4007806"/>
            <a:ext cx="5296519" cy="523220"/>
          </a:xfrm>
          <a:prstGeom prst="rect">
            <a:avLst/>
          </a:prstGeom>
          <a:noFill/>
        </p:spPr>
        <p:txBody>
          <a:bodyPr wrap="square" rtlCol="0">
            <a:spAutoFit/>
          </a:bodyPr>
          <a:lstStyle/>
          <a:p>
            <a:r>
              <a:rPr lang="en-US" sz="1400" b="1"/>
              <a:t>Each major player’s goals and activities in this area</a:t>
            </a:r>
          </a:p>
          <a:p>
            <a:r>
              <a:rPr lang="en-US" sz="1400" b="1"/>
              <a:t> (e.g. payers, providers, employers)</a:t>
            </a:r>
          </a:p>
        </p:txBody>
      </p:sp>
      <p:sp>
        <p:nvSpPr>
          <p:cNvPr id="81" name="TextBox 80">
            <a:extLst>
              <a:ext uri="{FF2B5EF4-FFF2-40B4-BE49-F238E27FC236}">
                <a16:creationId xmlns:a16="http://schemas.microsoft.com/office/drawing/2014/main" id="{47356558-4963-5F16-E660-C17B840ED39D}"/>
              </a:ext>
            </a:extLst>
          </p:cNvPr>
          <p:cNvSpPr txBox="1"/>
          <p:nvPr/>
        </p:nvSpPr>
        <p:spPr>
          <a:xfrm>
            <a:off x="5907840" y="4812946"/>
            <a:ext cx="5296519" cy="523220"/>
          </a:xfrm>
          <a:prstGeom prst="rect">
            <a:avLst/>
          </a:prstGeom>
          <a:noFill/>
        </p:spPr>
        <p:txBody>
          <a:bodyPr wrap="square" rtlCol="0">
            <a:spAutoFit/>
          </a:bodyPr>
          <a:lstStyle/>
          <a:p>
            <a:r>
              <a:rPr lang="en-US" sz="1400" b="1"/>
              <a:t>A handful of  anchor organizations/ people/ information sources to know</a:t>
            </a:r>
          </a:p>
        </p:txBody>
      </p:sp>
      <p:sp>
        <p:nvSpPr>
          <p:cNvPr id="13" name="Freeform 253">
            <a:extLst>
              <a:ext uri="{FF2B5EF4-FFF2-40B4-BE49-F238E27FC236}">
                <a16:creationId xmlns:a16="http://schemas.microsoft.com/office/drawing/2014/main" id="{06A5DF61-AFC2-9600-BC6B-BC537920AF9A}"/>
              </a:ext>
            </a:extLst>
          </p:cNvPr>
          <p:cNvSpPr>
            <a:spLocks noChangeArrowheads="1"/>
          </p:cNvSpPr>
          <p:nvPr/>
        </p:nvSpPr>
        <p:spPr bwMode="auto">
          <a:xfrm>
            <a:off x="1395325" y="2592613"/>
            <a:ext cx="9908081" cy="529228"/>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4" name="Freeform 254">
            <a:extLst>
              <a:ext uri="{FF2B5EF4-FFF2-40B4-BE49-F238E27FC236}">
                <a16:creationId xmlns:a16="http://schemas.microsoft.com/office/drawing/2014/main" id="{A6B7F5DF-47E2-E8C2-88B4-4D9DC94E69E8}"/>
              </a:ext>
            </a:extLst>
          </p:cNvPr>
          <p:cNvSpPr>
            <a:spLocks noChangeArrowheads="1"/>
          </p:cNvSpPr>
          <p:nvPr/>
        </p:nvSpPr>
        <p:spPr bwMode="auto">
          <a:xfrm>
            <a:off x="5034441" y="2590676"/>
            <a:ext cx="794744" cy="531165"/>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1"/>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F72453C-60FA-2571-2BC4-B35EA69272A1}"/>
              </a:ext>
            </a:extLst>
          </p:cNvPr>
          <p:cNvSpPr/>
          <p:nvPr/>
        </p:nvSpPr>
        <p:spPr>
          <a:xfrm>
            <a:off x="2853719" y="2625592"/>
            <a:ext cx="1975373"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High-level trends</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9F4D475C-38AC-DA85-3E32-1B0EEE47464B}"/>
              </a:ext>
            </a:extLst>
          </p:cNvPr>
          <p:cNvSpPr txBox="1"/>
          <p:nvPr/>
        </p:nvSpPr>
        <p:spPr>
          <a:xfrm>
            <a:off x="5907838" y="2596016"/>
            <a:ext cx="5251190" cy="523220"/>
          </a:xfrm>
          <a:prstGeom prst="rect">
            <a:avLst/>
          </a:prstGeom>
          <a:noFill/>
        </p:spPr>
        <p:txBody>
          <a:bodyPr wrap="square" rtlCol="0">
            <a:spAutoFit/>
          </a:bodyPr>
          <a:lstStyle/>
          <a:p>
            <a:r>
              <a:rPr lang="en-US" sz="1400" b="1"/>
              <a:t>Know the big patterns and trends: Utilization, investment, reimbursement, regulation</a:t>
            </a:r>
          </a:p>
        </p:txBody>
      </p:sp>
      <p:sp>
        <p:nvSpPr>
          <p:cNvPr id="4" name="Freeform 253">
            <a:extLst>
              <a:ext uri="{FF2B5EF4-FFF2-40B4-BE49-F238E27FC236}">
                <a16:creationId xmlns:a16="http://schemas.microsoft.com/office/drawing/2014/main" id="{B2881BE5-9AB5-416E-5175-6FD12C9137C9}"/>
              </a:ext>
            </a:extLst>
          </p:cNvPr>
          <p:cNvSpPr>
            <a:spLocks noChangeArrowheads="1"/>
          </p:cNvSpPr>
          <p:nvPr/>
        </p:nvSpPr>
        <p:spPr bwMode="auto">
          <a:xfrm>
            <a:off x="1411643" y="3254420"/>
            <a:ext cx="9891763" cy="490001"/>
          </a:xfrm>
          <a:custGeom>
            <a:avLst/>
            <a:gdLst>
              <a:gd name="T0" fmla="*/ 4903 w 4904"/>
              <a:gd name="T1" fmla="*/ 0 h 858"/>
              <a:gd name="T2" fmla="*/ 0 w 4904"/>
              <a:gd name="T3" fmla="*/ 0 h 858"/>
              <a:gd name="T4" fmla="*/ 597 w 4904"/>
              <a:gd name="T5" fmla="*/ 317 h 858"/>
              <a:gd name="T6" fmla="*/ 597 w 4904"/>
              <a:gd name="T7" fmla="*/ 857 h 858"/>
              <a:gd name="T8" fmla="*/ 4903 w 4904"/>
              <a:gd name="T9" fmla="*/ 857 h 858"/>
              <a:gd name="T10" fmla="*/ 4903 w 4904"/>
              <a:gd name="T11" fmla="*/ 0 h 858"/>
            </a:gdLst>
            <a:ahLst/>
            <a:cxnLst>
              <a:cxn ang="0">
                <a:pos x="T0" y="T1"/>
              </a:cxn>
              <a:cxn ang="0">
                <a:pos x="T2" y="T3"/>
              </a:cxn>
              <a:cxn ang="0">
                <a:pos x="T4" y="T5"/>
              </a:cxn>
              <a:cxn ang="0">
                <a:pos x="T6" y="T7"/>
              </a:cxn>
              <a:cxn ang="0">
                <a:pos x="T8" y="T9"/>
              </a:cxn>
              <a:cxn ang="0">
                <a:pos x="T10" y="T11"/>
              </a:cxn>
            </a:cxnLst>
            <a:rect l="0" t="0" r="r" b="b"/>
            <a:pathLst>
              <a:path w="4904" h="858">
                <a:moveTo>
                  <a:pt x="4903" y="0"/>
                </a:moveTo>
                <a:lnTo>
                  <a:pt x="0" y="0"/>
                </a:lnTo>
                <a:lnTo>
                  <a:pt x="597" y="317"/>
                </a:lnTo>
                <a:lnTo>
                  <a:pt x="597" y="857"/>
                </a:lnTo>
                <a:lnTo>
                  <a:pt x="4903" y="857"/>
                </a:lnTo>
                <a:lnTo>
                  <a:pt x="4903" y="0"/>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5" name="Freeform 254">
            <a:extLst>
              <a:ext uri="{FF2B5EF4-FFF2-40B4-BE49-F238E27FC236}">
                <a16:creationId xmlns:a16="http://schemas.microsoft.com/office/drawing/2014/main" id="{D229051C-E6FA-26E5-DECB-1465CE2D40BE}"/>
              </a:ext>
            </a:extLst>
          </p:cNvPr>
          <p:cNvSpPr>
            <a:spLocks noChangeArrowheads="1"/>
          </p:cNvSpPr>
          <p:nvPr/>
        </p:nvSpPr>
        <p:spPr bwMode="auto">
          <a:xfrm>
            <a:off x="5034441" y="3255680"/>
            <a:ext cx="798804" cy="491426"/>
          </a:xfrm>
          <a:custGeom>
            <a:avLst/>
            <a:gdLst>
              <a:gd name="T0" fmla="*/ 1174 w 1175"/>
              <a:gd name="T1" fmla="*/ 857 h 858"/>
              <a:gd name="T2" fmla="*/ 0 w 1175"/>
              <a:gd name="T3" fmla="*/ 857 h 858"/>
              <a:gd name="T4" fmla="*/ 0 w 1175"/>
              <a:gd name="T5" fmla="*/ 0 h 858"/>
              <a:gd name="T6" fmla="*/ 1174 w 1175"/>
              <a:gd name="T7" fmla="*/ 0 h 858"/>
              <a:gd name="T8" fmla="*/ 1174 w 1175"/>
              <a:gd name="T9" fmla="*/ 857 h 858"/>
            </a:gdLst>
            <a:ahLst/>
            <a:cxnLst>
              <a:cxn ang="0">
                <a:pos x="T0" y="T1"/>
              </a:cxn>
              <a:cxn ang="0">
                <a:pos x="T2" y="T3"/>
              </a:cxn>
              <a:cxn ang="0">
                <a:pos x="T4" y="T5"/>
              </a:cxn>
              <a:cxn ang="0">
                <a:pos x="T6" y="T7"/>
              </a:cxn>
              <a:cxn ang="0">
                <a:pos x="T8" y="T9"/>
              </a:cxn>
            </a:cxnLst>
            <a:rect l="0" t="0" r="r" b="b"/>
            <a:pathLst>
              <a:path w="1175" h="858">
                <a:moveTo>
                  <a:pt x="1174" y="857"/>
                </a:moveTo>
                <a:lnTo>
                  <a:pt x="0" y="857"/>
                </a:lnTo>
                <a:lnTo>
                  <a:pt x="0" y="0"/>
                </a:lnTo>
                <a:lnTo>
                  <a:pt x="1174" y="0"/>
                </a:lnTo>
                <a:lnTo>
                  <a:pt x="1174" y="857"/>
                </a:lnTo>
              </a:path>
            </a:pathLst>
          </a:custGeom>
          <a:solidFill>
            <a:schemeClr val="accent2"/>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SV">
              <a:solidFill>
                <a:srgbClr val="989998"/>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52DE84F-A899-7FC7-75DF-A34DFD147A56}"/>
              </a:ext>
            </a:extLst>
          </p:cNvPr>
          <p:cNvSpPr/>
          <p:nvPr/>
        </p:nvSpPr>
        <p:spPr>
          <a:xfrm>
            <a:off x="2321984" y="3316813"/>
            <a:ext cx="3071479" cy="369332"/>
          </a:xfrm>
          <a:prstGeom prst="rect">
            <a:avLst/>
          </a:prstGeom>
        </p:spPr>
        <p:txBody>
          <a:bodyPr wrap="square">
            <a:spAutoFit/>
          </a:bodyPr>
          <a:lstStyle/>
          <a:p>
            <a:pPr algn="ctr" defTabSz="914217"/>
            <a:r>
              <a:rPr lang="en-US">
                <a:solidFill>
                  <a:srgbClr val="353E49"/>
                </a:solidFill>
                <a:latin typeface="Arial" panose="020B0604020202020204" pitchFamily="34" charset="0"/>
                <a:ea typeface="Roboto Medium" panose="02000000000000000000" pitchFamily="2" charset="0"/>
                <a:cs typeface="Arial" panose="020B0604020202020204" pitchFamily="34" charset="0"/>
              </a:rPr>
              <a:t>Market diplomacy</a:t>
            </a:r>
            <a:endParaRPr lang="en-US" sz="2700">
              <a:solidFill>
                <a:srgbClr val="353E49"/>
              </a:solidFill>
              <a:latin typeface="Arial" panose="020B0604020202020204" pitchFamily="34" charset="0"/>
              <a:ea typeface="Roboto Medium"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C1D2C8EF-6C69-8894-C9D8-958ADB9E7E0C}"/>
              </a:ext>
            </a:extLst>
          </p:cNvPr>
          <p:cNvSpPr txBox="1"/>
          <p:nvPr/>
        </p:nvSpPr>
        <p:spPr>
          <a:xfrm>
            <a:off x="5924158" y="3254319"/>
            <a:ext cx="5204989" cy="523220"/>
          </a:xfrm>
          <a:prstGeom prst="rect">
            <a:avLst/>
          </a:prstGeom>
          <a:noFill/>
        </p:spPr>
        <p:txBody>
          <a:bodyPr wrap="square" rtlCol="0">
            <a:spAutoFit/>
          </a:bodyPr>
          <a:lstStyle/>
          <a:p>
            <a:r>
              <a:rPr lang="en-US" sz="1400" b="1"/>
              <a:t>Areas of high sensitivity, major topics. Develop a set of informed, yet non-controversial, talking points</a:t>
            </a:r>
          </a:p>
        </p:txBody>
      </p:sp>
      <p:sp>
        <p:nvSpPr>
          <p:cNvPr id="8" name="CuadroTexto 1">
            <a:extLst>
              <a:ext uri="{FF2B5EF4-FFF2-40B4-BE49-F238E27FC236}">
                <a16:creationId xmlns:a16="http://schemas.microsoft.com/office/drawing/2014/main" id="{EE4F15C8-7D8B-E619-EB8F-ABB7BDE422E6}"/>
              </a:ext>
            </a:extLst>
          </p:cNvPr>
          <p:cNvSpPr txBox="1"/>
          <p:nvPr/>
        </p:nvSpPr>
        <p:spPr>
          <a:xfrm>
            <a:off x="703470" y="1737035"/>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01</a:t>
            </a:r>
          </a:p>
        </p:txBody>
      </p:sp>
      <p:sp>
        <p:nvSpPr>
          <p:cNvPr id="11" name="CuadroTexto 361">
            <a:extLst>
              <a:ext uri="{FF2B5EF4-FFF2-40B4-BE49-F238E27FC236}">
                <a16:creationId xmlns:a16="http://schemas.microsoft.com/office/drawing/2014/main" id="{B9518275-09B6-AC92-635E-BD647648207A}"/>
              </a:ext>
            </a:extLst>
          </p:cNvPr>
          <p:cNvSpPr txBox="1"/>
          <p:nvPr/>
        </p:nvSpPr>
        <p:spPr>
          <a:xfrm>
            <a:off x="703470" y="2442456"/>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02</a:t>
            </a:r>
          </a:p>
        </p:txBody>
      </p:sp>
      <p:sp>
        <p:nvSpPr>
          <p:cNvPr id="12" name="CuadroTexto 362">
            <a:extLst>
              <a:ext uri="{FF2B5EF4-FFF2-40B4-BE49-F238E27FC236}">
                <a16:creationId xmlns:a16="http://schemas.microsoft.com/office/drawing/2014/main" id="{0D23EB5C-A2E7-0F6F-D0B8-EA99806AE120}"/>
              </a:ext>
            </a:extLst>
          </p:cNvPr>
          <p:cNvSpPr txBox="1"/>
          <p:nvPr/>
        </p:nvSpPr>
        <p:spPr>
          <a:xfrm>
            <a:off x="703470" y="3788835"/>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04</a:t>
            </a:r>
          </a:p>
        </p:txBody>
      </p:sp>
      <p:sp>
        <p:nvSpPr>
          <p:cNvPr id="17" name="CuadroTexto 362">
            <a:extLst>
              <a:ext uri="{FF2B5EF4-FFF2-40B4-BE49-F238E27FC236}">
                <a16:creationId xmlns:a16="http://schemas.microsoft.com/office/drawing/2014/main" id="{87862ABB-E729-BB56-FA2D-17A2E0E7F24E}"/>
              </a:ext>
            </a:extLst>
          </p:cNvPr>
          <p:cNvSpPr txBox="1"/>
          <p:nvPr/>
        </p:nvSpPr>
        <p:spPr>
          <a:xfrm>
            <a:off x="703470" y="4585399"/>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05</a:t>
            </a:r>
          </a:p>
        </p:txBody>
      </p:sp>
      <p:sp>
        <p:nvSpPr>
          <p:cNvPr id="18" name="CuadroTexto 1">
            <a:extLst>
              <a:ext uri="{FF2B5EF4-FFF2-40B4-BE49-F238E27FC236}">
                <a16:creationId xmlns:a16="http://schemas.microsoft.com/office/drawing/2014/main" id="{22234B16-C08A-5796-8ED4-C3848E881FD7}"/>
              </a:ext>
            </a:extLst>
          </p:cNvPr>
          <p:cNvSpPr txBox="1"/>
          <p:nvPr/>
        </p:nvSpPr>
        <p:spPr>
          <a:xfrm>
            <a:off x="703470" y="3216532"/>
            <a:ext cx="601612"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Lato" charset="0"/>
                <a:cs typeface="Arial" panose="020B0604020202020204" pitchFamily="34" charset="0"/>
              </a:rPr>
              <a:t>03</a:t>
            </a:r>
          </a:p>
        </p:txBody>
      </p:sp>
      <p:sp>
        <p:nvSpPr>
          <p:cNvPr id="19" name="CuadroTexto 362">
            <a:extLst>
              <a:ext uri="{FF2B5EF4-FFF2-40B4-BE49-F238E27FC236}">
                <a16:creationId xmlns:a16="http://schemas.microsoft.com/office/drawing/2014/main" id="{893B0529-9199-952F-C1A8-259888C28163}"/>
              </a:ext>
            </a:extLst>
          </p:cNvPr>
          <p:cNvSpPr txBox="1"/>
          <p:nvPr/>
        </p:nvSpPr>
        <p:spPr>
          <a:xfrm>
            <a:off x="1024519" y="5631520"/>
            <a:ext cx="10723533" cy="338554"/>
          </a:xfrm>
          <a:prstGeom prst="rect">
            <a:avLst/>
          </a:prstGeom>
          <a:noFill/>
        </p:spPr>
        <p:txBody>
          <a:bodyPr wrap="square" rtlCol="0">
            <a:spAutoFit/>
          </a:bodyPr>
          <a:lstStyle/>
          <a:p>
            <a:r>
              <a:rPr lang="en-US" sz="1600" i="1">
                <a:solidFill>
                  <a:schemeClr val="tx2"/>
                </a:solidFill>
                <a:latin typeface="Arial" panose="020B0604020202020204" pitchFamily="34" charset="0"/>
                <a:ea typeface="Lato" charset="0"/>
                <a:cs typeface="Arial" panose="020B0604020202020204" pitchFamily="34" charset="0"/>
              </a:rPr>
              <a:t>Appendix: A short, current reading list of additional, optional deep dives</a:t>
            </a:r>
          </a:p>
        </p:txBody>
      </p:sp>
    </p:spTree>
    <p:extLst>
      <p:ext uri="{BB962C8B-B14F-4D97-AF65-F5344CB8AC3E}">
        <p14:creationId xmlns:p14="http://schemas.microsoft.com/office/powerpoint/2010/main" val="116840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ED8-D8FC-E7CB-803C-84F4B67F964C}"/>
              </a:ext>
            </a:extLst>
          </p:cNvPr>
          <p:cNvSpPr>
            <a:spLocks noGrp="1"/>
          </p:cNvSpPr>
          <p:nvPr>
            <p:ph type="title"/>
          </p:nvPr>
        </p:nvSpPr>
        <p:spPr/>
        <p:txBody>
          <a:bodyPr/>
          <a:lstStyle/>
          <a:p>
            <a:r>
              <a:rPr lang="en-US"/>
              <a:t>A simple overview of how drugs reach end users</a:t>
            </a:r>
          </a:p>
        </p:txBody>
      </p:sp>
      <p:sp>
        <p:nvSpPr>
          <p:cNvPr id="3" name="TextBox 2">
            <a:extLst>
              <a:ext uri="{FF2B5EF4-FFF2-40B4-BE49-F238E27FC236}">
                <a16:creationId xmlns:a16="http://schemas.microsoft.com/office/drawing/2014/main" id="{6BBD89CD-1F9E-47D5-5DD5-BFE1D3BC5CA7}"/>
              </a:ext>
            </a:extLst>
          </p:cNvPr>
          <p:cNvSpPr txBox="1"/>
          <p:nvPr/>
        </p:nvSpPr>
        <p:spPr>
          <a:xfrm>
            <a:off x="875190" y="1112044"/>
            <a:ext cx="9958754" cy="369332"/>
          </a:xfrm>
          <a:prstGeom prst="rect">
            <a:avLst/>
          </a:prstGeom>
          <a:noFill/>
        </p:spPr>
        <p:txBody>
          <a:bodyPr wrap="square" rtlCol="0">
            <a:spAutoFit/>
          </a:bodyPr>
          <a:lstStyle/>
          <a:p>
            <a:r>
              <a:rPr lang="en-US" i="1"/>
              <a:t>Notice that insurers, PBMs play no role in the physical movement of drugs from place to place</a:t>
            </a:r>
          </a:p>
        </p:txBody>
      </p:sp>
      <p:sp>
        <p:nvSpPr>
          <p:cNvPr id="9" name="CuadroTexto 395">
            <a:extLst>
              <a:ext uri="{FF2B5EF4-FFF2-40B4-BE49-F238E27FC236}">
                <a16:creationId xmlns:a16="http://schemas.microsoft.com/office/drawing/2014/main" id="{0F012108-94DE-9DE7-4271-6F7482941FEC}"/>
              </a:ext>
            </a:extLst>
          </p:cNvPr>
          <p:cNvSpPr txBox="1"/>
          <p:nvPr/>
        </p:nvSpPr>
        <p:spPr>
          <a:xfrm>
            <a:off x="960708" y="3105493"/>
            <a:ext cx="1710815" cy="276999"/>
          </a:xfrm>
          <a:prstGeom prst="rect">
            <a:avLst/>
          </a:prstGeom>
          <a:noFill/>
        </p:spPr>
        <p:txBody>
          <a:bodyPr wrap="square" rtlCol="0">
            <a:spAutoFit/>
          </a:bodyPr>
          <a:lstStyle/>
          <a:p>
            <a:pPr algn="ct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FDA approval</a:t>
            </a:r>
          </a:p>
        </p:txBody>
      </p:sp>
      <p:sp>
        <p:nvSpPr>
          <p:cNvPr id="10" name="CuadroTexto 395">
            <a:extLst>
              <a:ext uri="{FF2B5EF4-FFF2-40B4-BE49-F238E27FC236}">
                <a16:creationId xmlns:a16="http://schemas.microsoft.com/office/drawing/2014/main" id="{E52923C0-678F-5C82-B49E-7F013B8CD17F}"/>
              </a:ext>
            </a:extLst>
          </p:cNvPr>
          <p:cNvSpPr txBox="1"/>
          <p:nvPr/>
        </p:nvSpPr>
        <p:spPr>
          <a:xfrm>
            <a:off x="2301910" y="3097853"/>
            <a:ext cx="1414337" cy="646331"/>
          </a:xfrm>
          <a:prstGeom prst="rect">
            <a:avLst/>
          </a:prstGeom>
          <a:noFill/>
        </p:spPr>
        <p:txBody>
          <a:bodyPr wrap="square" rtlCol="0">
            <a:spAutoFit/>
          </a:bodyPr>
          <a:lstStyle/>
          <a:p>
            <a:pPr algn="ct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Source raw materials at scale/</a:t>
            </a:r>
          </a:p>
          <a:p>
            <a:pPr algn="ct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Manufacturing</a:t>
            </a:r>
          </a:p>
        </p:txBody>
      </p:sp>
      <p:sp>
        <p:nvSpPr>
          <p:cNvPr id="11" name="Forma libre 137">
            <a:extLst>
              <a:ext uri="{FF2B5EF4-FFF2-40B4-BE49-F238E27FC236}">
                <a16:creationId xmlns:a16="http://schemas.microsoft.com/office/drawing/2014/main" id="{057C475A-2F9B-9D4F-BE95-077C67ECBE8A}"/>
              </a:ext>
            </a:extLst>
          </p:cNvPr>
          <p:cNvSpPr/>
          <p:nvPr/>
        </p:nvSpPr>
        <p:spPr>
          <a:xfrm flipH="1">
            <a:off x="6798404" y="3452182"/>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13" name="CuadroTexto 395">
            <a:extLst>
              <a:ext uri="{FF2B5EF4-FFF2-40B4-BE49-F238E27FC236}">
                <a16:creationId xmlns:a16="http://schemas.microsoft.com/office/drawing/2014/main" id="{BDF18C04-CEF2-3D6E-6774-AD025FD24A97}"/>
              </a:ext>
            </a:extLst>
          </p:cNvPr>
          <p:cNvSpPr txBox="1"/>
          <p:nvPr/>
        </p:nvSpPr>
        <p:spPr>
          <a:xfrm>
            <a:off x="1817365" y="2260542"/>
            <a:ext cx="1710815" cy="461665"/>
          </a:xfrm>
          <a:prstGeom prst="rect">
            <a:avLst/>
          </a:prstGeom>
          <a:noFill/>
        </p:spPr>
        <p:txBody>
          <a:bodyPr wrap="square" rtlCol="0">
            <a:spAutoFit/>
          </a:bodyPr>
          <a:lstStyle/>
          <a:p>
            <a:pPr algn="ctr"/>
            <a:r>
              <a:rPr lang="en-US" sz="1200" b="1">
                <a:solidFill>
                  <a:schemeClr val="tx2"/>
                </a:solidFill>
                <a:latin typeface="Arial" panose="020B0604020202020204" pitchFamily="34" charset="0"/>
                <a:ea typeface="Lato Semibold" panose="020F0502020204030203" pitchFamily="34" charset="0"/>
                <a:cs typeface="Arial" panose="020B0604020202020204" pitchFamily="34" charset="0"/>
              </a:rPr>
              <a:t>Pharmaceutical companies</a:t>
            </a:r>
          </a:p>
        </p:txBody>
      </p:sp>
      <p:sp>
        <p:nvSpPr>
          <p:cNvPr id="14" name="Right Brace 13">
            <a:extLst>
              <a:ext uri="{FF2B5EF4-FFF2-40B4-BE49-F238E27FC236}">
                <a16:creationId xmlns:a16="http://schemas.microsoft.com/office/drawing/2014/main" id="{D15389E0-A3F1-FD2E-C768-107850557F8E}"/>
              </a:ext>
            </a:extLst>
          </p:cNvPr>
          <p:cNvSpPr/>
          <p:nvPr/>
        </p:nvSpPr>
        <p:spPr>
          <a:xfrm rot="16200000">
            <a:off x="2476111" y="899144"/>
            <a:ext cx="461664" cy="41674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uadroTexto 395">
            <a:extLst>
              <a:ext uri="{FF2B5EF4-FFF2-40B4-BE49-F238E27FC236}">
                <a16:creationId xmlns:a16="http://schemas.microsoft.com/office/drawing/2014/main" id="{6E0DE58A-C64F-AD7A-8D7E-3D6D2AA34B14}"/>
              </a:ext>
            </a:extLst>
          </p:cNvPr>
          <p:cNvSpPr txBox="1"/>
          <p:nvPr/>
        </p:nvSpPr>
        <p:spPr>
          <a:xfrm>
            <a:off x="3398199" y="3128454"/>
            <a:ext cx="1710815" cy="461665"/>
          </a:xfrm>
          <a:prstGeom prst="rect">
            <a:avLst/>
          </a:prstGeom>
          <a:noFill/>
        </p:spPr>
        <p:txBody>
          <a:bodyPr wrap="square" rtlCol="0">
            <a:spAutoFit/>
          </a:bodyPr>
          <a:lstStyle/>
          <a:p>
            <a:pPr algn="ct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Marketing/</a:t>
            </a:r>
          </a:p>
          <a:p>
            <a:pPr algn="ct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sales</a:t>
            </a:r>
          </a:p>
        </p:txBody>
      </p:sp>
      <p:sp>
        <p:nvSpPr>
          <p:cNvPr id="20" name="CuadroTexto 395">
            <a:extLst>
              <a:ext uri="{FF2B5EF4-FFF2-40B4-BE49-F238E27FC236}">
                <a16:creationId xmlns:a16="http://schemas.microsoft.com/office/drawing/2014/main" id="{AE847E3A-CDAF-D2AC-6FA3-92D36C4F334D}"/>
              </a:ext>
            </a:extLst>
          </p:cNvPr>
          <p:cNvSpPr txBox="1"/>
          <p:nvPr/>
        </p:nvSpPr>
        <p:spPr>
          <a:xfrm>
            <a:off x="42881" y="3112392"/>
            <a:ext cx="1710815" cy="276999"/>
          </a:xfrm>
          <a:prstGeom prst="rect">
            <a:avLst/>
          </a:prstGeom>
          <a:noFill/>
        </p:spPr>
        <p:txBody>
          <a:bodyPr wrap="square" rtlCol="0">
            <a:spAutoFit/>
          </a:bodyPr>
          <a:lstStyle/>
          <a:p>
            <a:pPr algn="ct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R&amp;D</a:t>
            </a:r>
          </a:p>
        </p:txBody>
      </p:sp>
      <p:sp>
        <p:nvSpPr>
          <p:cNvPr id="24" name="CuadroTexto 395">
            <a:extLst>
              <a:ext uri="{FF2B5EF4-FFF2-40B4-BE49-F238E27FC236}">
                <a16:creationId xmlns:a16="http://schemas.microsoft.com/office/drawing/2014/main" id="{42235045-AC37-C06A-1990-3042B4586357}"/>
              </a:ext>
            </a:extLst>
          </p:cNvPr>
          <p:cNvSpPr txBox="1"/>
          <p:nvPr/>
        </p:nvSpPr>
        <p:spPr>
          <a:xfrm>
            <a:off x="5199238" y="2399260"/>
            <a:ext cx="1710815" cy="461665"/>
          </a:xfrm>
          <a:prstGeom prst="rect">
            <a:avLst/>
          </a:prstGeom>
          <a:noFill/>
        </p:spPr>
        <p:txBody>
          <a:bodyPr wrap="square" rtlCol="0">
            <a:spAutoFit/>
          </a:bodyPr>
          <a:lstStyle/>
          <a:p>
            <a:pPr algn="ctr"/>
            <a:r>
              <a:rPr lang="en-US" sz="1200" b="1">
                <a:solidFill>
                  <a:schemeClr val="tx2"/>
                </a:solidFill>
                <a:latin typeface="Arial" panose="020B0604020202020204" pitchFamily="34" charset="0"/>
                <a:ea typeface="Lato Semibold" panose="020F0502020204030203" pitchFamily="34" charset="0"/>
                <a:cs typeface="Arial" panose="020B0604020202020204" pitchFamily="34" charset="0"/>
              </a:rPr>
              <a:t>Wholesalers/ Distributors</a:t>
            </a:r>
          </a:p>
        </p:txBody>
      </p:sp>
      <p:sp>
        <p:nvSpPr>
          <p:cNvPr id="25" name="CuadroTexto 395">
            <a:extLst>
              <a:ext uri="{FF2B5EF4-FFF2-40B4-BE49-F238E27FC236}">
                <a16:creationId xmlns:a16="http://schemas.microsoft.com/office/drawing/2014/main" id="{D1918605-3C33-924C-CBD4-C95B428F8CD5}"/>
              </a:ext>
            </a:extLst>
          </p:cNvPr>
          <p:cNvSpPr txBox="1"/>
          <p:nvPr/>
        </p:nvSpPr>
        <p:spPr>
          <a:xfrm>
            <a:off x="5237589" y="2901090"/>
            <a:ext cx="1710815" cy="646331"/>
          </a:xfrm>
          <a:prstGeom prst="rect">
            <a:avLst/>
          </a:prstGeom>
          <a:noFill/>
        </p:spPr>
        <p:txBody>
          <a:bodyPr wrap="square" rtlCol="0">
            <a:spAutoFit/>
          </a:bodyPr>
          <a:lstStyle/>
          <a:p>
            <a:pPr algn="ct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Storage, inventory management, distribution</a:t>
            </a:r>
          </a:p>
        </p:txBody>
      </p:sp>
      <p:sp>
        <p:nvSpPr>
          <p:cNvPr id="26" name="CuadroTexto 395">
            <a:extLst>
              <a:ext uri="{FF2B5EF4-FFF2-40B4-BE49-F238E27FC236}">
                <a16:creationId xmlns:a16="http://schemas.microsoft.com/office/drawing/2014/main" id="{A2075947-B039-5BBD-CF2F-0B28DB86B284}"/>
              </a:ext>
            </a:extLst>
          </p:cNvPr>
          <p:cNvSpPr txBox="1"/>
          <p:nvPr/>
        </p:nvSpPr>
        <p:spPr>
          <a:xfrm>
            <a:off x="7398631" y="2399260"/>
            <a:ext cx="1710815" cy="461665"/>
          </a:xfrm>
          <a:prstGeom prst="rect">
            <a:avLst/>
          </a:prstGeom>
          <a:noFill/>
        </p:spPr>
        <p:txBody>
          <a:bodyPr wrap="square" rtlCol="0">
            <a:spAutoFit/>
          </a:bodyPr>
          <a:lstStyle/>
          <a:p>
            <a:pPr algn="ctr"/>
            <a:r>
              <a:rPr lang="en-US" sz="1200" b="1">
                <a:solidFill>
                  <a:schemeClr val="tx2"/>
                </a:solidFill>
                <a:latin typeface="Arial" panose="020B0604020202020204" pitchFamily="34" charset="0"/>
                <a:ea typeface="Lato Semibold" panose="020F0502020204030203" pitchFamily="34" charset="0"/>
                <a:cs typeface="Arial" panose="020B0604020202020204" pitchFamily="34" charset="0"/>
              </a:rPr>
              <a:t>Pharmacies (dispensing)</a:t>
            </a:r>
          </a:p>
        </p:txBody>
      </p:sp>
      <p:sp>
        <p:nvSpPr>
          <p:cNvPr id="33" name="Notched Right Arrow 32">
            <a:extLst>
              <a:ext uri="{FF2B5EF4-FFF2-40B4-BE49-F238E27FC236}">
                <a16:creationId xmlns:a16="http://schemas.microsoft.com/office/drawing/2014/main" id="{CEEC1A58-276B-8139-CD62-E32AF1845DCB}"/>
              </a:ext>
            </a:extLst>
          </p:cNvPr>
          <p:cNvSpPr/>
          <p:nvPr/>
        </p:nvSpPr>
        <p:spPr>
          <a:xfrm>
            <a:off x="623224" y="3713584"/>
            <a:ext cx="10515600" cy="719058"/>
          </a:xfrm>
          <a:prstGeom prst="notchedRightArrow">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34" name="CuadroTexto 395">
            <a:extLst>
              <a:ext uri="{FF2B5EF4-FFF2-40B4-BE49-F238E27FC236}">
                <a16:creationId xmlns:a16="http://schemas.microsoft.com/office/drawing/2014/main" id="{279F3F87-E410-24E1-E9A7-986653686180}"/>
              </a:ext>
            </a:extLst>
          </p:cNvPr>
          <p:cNvSpPr txBox="1"/>
          <p:nvPr/>
        </p:nvSpPr>
        <p:spPr>
          <a:xfrm>
            <a:off x="9069689" y="2399260"/>
            <a:ext cx="1710815" cy="276999"/>
          </a:xfrm>
          <a:prstGeom prst="rect">
            <a:avLst/>
          </a:prstGeom>
          <a:noFill/>
        </p:spPr>
        <p:txBody>
          <a:bodyPr wrap="square" rtlCol="0">
            <a:spAutoFit/>
          </a:bodyPr>
          <a:lstStyle/>
          <a:p>
            <a:pPr algn="ctr"/>
            <a:r>
              <a:rPr lang="en-US" sz="1200" b="1">
                <a:solidFill>
                  <a:schemeClr val="tx2"/>
                </a:solidFill>
                <a:latin typeface="Arial" panose="020B0604020202020204" pitchFamily="34" charset="0"/>
                <a:ea typeface="Lato Semibold" panose="020F0502020204030203" pitchFamily="34" charset="0"/>
                <a:cs typeface="Arial" panose="020B0604020202020204" pitchFamily="34" charset="0"/>
              </a:rPr>
              <a:t>Patients</a:t>
            </a:r>
          </a:p>
        </p:txBody>
      </p:sp>
      <p:sp>
        <p:nvSpPr>
          <p:cNvPr id="41" name="Rectangle 40">
            <a:extLst>
              <a:ext uri="{FF2B5EF4-FFF2-40B4-BE49-F238E27FC236}">
                <a16:creationId xmlns:a16="http://schemas.microsoft.com/office/drawing/2014/main" id="{D6644EE3-2850-A414-89B3-6673A9442129}"/>
              </a:ext>
            </a:extLst>
          </p:cNvPr>
          <p:cNvSpPr/>
          <p:nvPr/>
        </p:nvSpPr>
        <p:spPr>
          <a:xfrm>
            <a:off x="6280503" y="4467524"/>
            <a:ext cx="1719036" cy="584775"/>
          </a:xfrm>
          <a:prstGeom prst="rect">
            <a:avLst/>
          </a:prstGeom>
        </p:spPr>
        <p:txBody>
          <a:bodyPr wrap="square">
            <a:spAutoFit/>
          </a:bodyPr>
          <a:lstStyle/>
          <a:p>
            <a:r>
              <a:rPr lang="en-US" sz="1600">
                <a:solidFill>
                  <a:schemeClr val="accent2"/>
                </a:solidFill>
                <a:latin typeface="Arial" panose="020B0604020202020204" pitchFamily="34" charset="0"/>
                <a:ea typeface="Roboto Medium" panose="02000000000000000000" pitchFamily="2" charset="0"/>
                <a:cs typeface="Arial" panose="020B0604020202020204" pitchFamily="34" charset="0"/>
              </a:rPr>
              <a:t>Prescribers/</a:t>
            </a:r>
          </a:p>
          <a:p>
            <a:r>
              <a:rPr lang="en-US" sz="1600">
                <a:solidFill>
                  <a:schemeClr val="accent2"/>
                </a:solidFill>
                <a:latin typeface="Arial" panose="020B0604020202020204" pitchFamily="34" charset="0"/>
                <a:ea typeface="Roboto Medium" panose="02000000000000000000" pitchFamily="2" charset="0"/>
                <a:cs typeface="Arial" panose="020B0604020202020204" pitchFamily="34" charset="0"/>
              </a:rPr>
              <a:t>prescribing</a:t>
            </a:r>
          </a:p>
        </p:txBody>
      </p:sp>
      <p:sp>
        <p:nvSpPr>
          <p:cNvPr id="43" name="CuadroTexto 395">
            <a:extLst>
              <a:ext uri="{FF2B5EF4-FFF2-40B4-BE49-F238E27FC236}">
                <a16:creationId xmlns:a16="http://schemas.microsoft.com/office/drawing/2014/main" id="{6CE5090B-B7A1-C5A2-7ADF-52EAFA2A344C}"/>
              </a:ext>
            </a:extLst>
          </p:cNvPr>
          <p:cNvSpPr txBox="1"/>
          <p:nvPr/>
        </p:nvSpPr>
        <p:spPr>
          <a:xfrm>
            <a:off x="7398630" y="2914885"/>
            <a:ext cx="1710815" cy="830997"/>
          </a:xfrm>
          <a:prstGeom prst="rect">
            <a:avLst/>
          </a:prstGeom>
          <a:noFill/>
        </p:spPr>
        <p:txBody>
          <a:bodyPr wrap="square" rtlCol="0">
            <a:spAutoFit/>
          </a:bodyPr>
          <a:lstStyle/>
          <a:p>
            <a:pPr marL="171450" indent="-171450" algn="ctr">
              <a:buFontTx/>
              <a:buChar char="-"/>
            </a:pP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Retail pharmacy</a:t>
            </a:r>
          </a:p>
          <a:p>
            <a:pPr marL="171450" indent="-171450" algn="ctr">
              <a:buFontTx/>
              <a:buChar char="-"/>
            </a:pPr>
            <a:r>
              <a:rPr lang="en-US" sz="1200">
                <a:solidFill>
                  <a:schemeClr val="tx2"/>
                </a:solidFill>
                <a:latin typeface="Arial" panose="020B0604020202020204" pitchFamily="34" charset="0"/>
                <a:ea typeface="Lato Semibold" panose="020F0502020204030203" pitchFamily="34" charset="0"/>
                <a:cs typeface="Arial" panose="020B0604020202020204" pitchFamily="34" charset="0"/>
              </a:rPr>
              <a:t>-Inpatient, outpatient, specialty pharmacies</a:t>
            </a:r>
          </a:p>
        </p:txBody>
      </p:sp>
      <p:sp>
        <p:nvSpPr>
          <p:cNvPr id="44" name="CuadroTexto 395">
            <a:extLst>
              <a:ext uri="{FF2B5EF4-FFF2-40B4-BE49-F238E27FC236}">
                <a16:creationId xmlns:a16="http://schemas.microsoft.com/office/drawing/2014/main" id="{5CC191A2-636B-FA9F-C503-1B92E1E42FFB}"/>
              </a:ext>
            </a:extLst>
          </p:cNvPr>
          <p:cNvSpPr txBox="1"/>
          <p:nvPr/>
        </p:nvSpPr>
        <p:spPr>
          <a:xfrm>
            <a:off x="9069688" y="2901090"/>
            <a:ext cx="1710815" cy="1015663"/>
          </a:xfrm>
          <a:prstGeom prst="rect">
            <a:avLst/>
          </a:prstGeom>
          <a:noFill/>
        </p:spPr>
        <p:txBody>
          <a:bodyPr wrap="square" rtlCol="0">
            <a:spAutoFit/>
          </a:bodyPr>
          <a:lstStyle/>
          <a:p>
            <a:pPr marL="171450" indent="-171450" algn="ctr">
              <a:buFontTx/>
              <a:buChar char="-"/>
            </a:pPr>
            <a:r>
              <a:rPr lang="en-US" sz="1200" dirty="0">
                <a:solidFill>
                  <a:schemeClr val="tx2"/>
                </a:solidFill>
                <a:latin typeface="Arial" panose="020B0604020202020204" pitchFamily="34" charset="0"/>
                <a:ea typeface="Lato Semibold" panose="020F0502020204030203" pitchFamily="34" charset="0"/>
                <a:cs typeface="Arial" panose="020B0604020202020204" pitchFamily="34" charset="0"/>
              </a:rPr>
              <a:t>- Fill Rx to take at home—or, receive medication administered by clinician </a:t>
            </a:r>
          </a:p>
        </p:txBody>
      </p:sp>
    </p:spTree>
    <p:extLst>
      <p:ext uri="{BB962C8B-B14F-4D97-AF65-F5344CB8AC3E}">
        <p14:creationId xmlns:p14="http://schemas.microsoft.com/office/powerpoint/2010/main" val="872848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FED4-2312-8E9A-9264-2B27275E7102}"/>
              </a:ext>
            </a:extLst>
          </p:cNvPr>
          <p:cNvSpPr>
            <a:spLocks noGrp="1"/>
          </p:cNvSpPr>
          <p:nvPr>
            <p:ph type="title"/>
          </p:nvPr>
        </p:nvSpPr>
        <p:spPr/>
        <p:txBody>
          <a:bodyPr/>
          <a:lstStyle/>
          <a:p>
            <a:r>
              <a:rPr lang="en-US"/>
              <a:t>What’s one personal take-away from our time?</a:t>
            </a:r>
          </a:p>
        </p:txBody>
      </p:sp>
      <p:pic>
        <p:nvPicPr>
          <p:cNvPr id="4" name="Graphic 3" descr="Chat outline">
            <a:extLst>
              <a:ext uri="{FF2B5EF4-FFF2-40B4-BE49-F238E27FC236}">
                <a16:creationId xmlns:a16="http://schemas.microsoft.com/office/drawing/2014/main" id="{E9642A78-18C4-1FAD-2983-E4AA3DB56C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7936" y="1258096"/>
            <a:ext cx="4876800" cy="4876800"/>
          </a:xfrm>
          <a:prstGeom prst="rect">
            <a:avLst/>
          </a:prstGeom>
        </p:spPr>
      </p:pic>
    </p:spTree>
    <p:extLst>
      <p:ext uri="{BB962C8B-B14F-4D97-AF65-F5344CB8AC3E}">
        <p14:creationId xmlns:p14="http://schemas.microsoft.com/office/powerpoint/2010/main" val="403136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189A-30B6-ACC7-4D82-D451ED056D78}"/>
              </a:ext>
            </a:extLst>
          </p:cNvPr>
          <p:cNvSpPr>
            <a:spLocks noGrp="1"/>
          </p:cNvSpPr>
          <p:nvPr>
            <p:ph type="title"/>
          </p:nvPr>
        </p:nvSpPr>
        <p:spPr>
          <a:xfrm>
            <a:off x="838200" y="2652014"/>
            <a:ext cx="10515600" cy="2852737"/>
          </a:xfrm>
        </p:spPr>
        <p:txBody>
          <a:bodyPr/>
          <a:lstStyle/>
          <a:p>
            <a:r>
              <a:rPr lang="en-US"/>
              <a:t>Appendix:</a:t>
            </a:r>
            <a:br>
              <a:rPr lang="en-US"/>
            </a:br>
            <a:r>
              <a:rPr lang="en-US"/>
              <a:t>2023 pharmacy/life science </a:t>
            </a:r>
            <a:br>
              <a:rPr lang="en-US"/>
            </a:br>
            <a:r>
              <a:rPr lang="en-US"/>
              <a:t>reading list</a:t>
            </a:r>
          </a:p>
        </p:txBody>
      </p:sp>
    </p:spTree>
    <p:extLst>
      <p:ext uri="{BB962C8B-B14F-4D97-AF65-F5344CB8AC3E}">
        <p14:creationId xmlns:p14="http://schemas.microsoft.com/office/powerpoint/2010/main" val="1638920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7E2E-3A75-C867-6A63-E4E3BA160E74}"/>
              </a:ext>
            </a:extLst>
          </p:cNvPr>
          <p:cNvSpPr>
            <a:spLocks noGrp="1"/>
          </p:cNvSpPr>
          <p:nvPr>
            <p:ph type="title"/>
          </p:nvPr>
        </p:nvSpPr>
        <p:spPr>
          <a:noFill/>
        </p:spPr>
        <p:txBody>
          <a:bodyPr/>
          <a:lstStyle/>
          <a:p>
            <a:r>
              <a:rPr lang="en-US"/>
              <a:t>Six worthy life sciences reads </a:t>
            </a:r>
          </a:p>
        </p:txBody>
      </p:sp>
      <p:sp>
        <p:nvSpPr>
          <p:cNvPr id="6" name="Rectangle 5">
            <a:extLst>
              <a:ext uri="{FF2B5EF4-FFF2-40B4-BE49-F238E27FC236}">
                <a16:creationId xmlns:a16="http://schemas.microsoft.com/office/drawing/2014/main" id="{DD449DE8-6CB1-90BF-512F-A53AA360F1E8}"/>
              </a:ext>
            </a:extLst>
          </p:cNvPr>
          <p:cNvSpPr/>
          <p:nvPr/>
        </p:nvSpPr>
        <p:spPr>
          <a:xfrm>
            <a:off x="1641956" y="1932615"/>
            <a:ext cx="2921995" cy="1616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AD5E2D-8C94-E698-570F-4F4177CA7777}"/>
              </a:ext>
            </a:extLst>
          </p:cNvPr>
          <p:cNvSpPr/>
          <p:nvPr/>
        </p:nvSpPr>
        <p:spPr>
          <a:xfrm>
            <a:off x="4769885" y="1932615"/>
            <a:ext cx="2921995" cy="1616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95AE085-1D71-0DB1-BD09-49A5ADBCD8AF}"/>
              </a:ext>
            </a:extLst>
          </p:cNvPr>
          <p:cNvSpPr/>
          <p:nvPr/>
        </p:nvSpPr>
        <p:spPr>
          <a:xfrm>
            <a:off x="1641956" y="3761415"/>
            <a:ext cx="2921995" cy="16161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799B7BA-4AC9-7A8F-E4FB-AB40613E82CE}"/>
              </a:ext>
            </a:extLst>
          </p:cNvPr>
          <p:cNvSpPr/>
          <p:nvPr/>
        </p:nvSpPr>
        <p:spPr>
          <a:xfrm>
            <a:off x="4769885" y="3761415"/>
            <a:ext cx="2921995" cy="16161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FFF45D9-DC20-D588-33CA-782ED087C049}"/>
              </a:ext>
            </a:extLst>
          </p:cNvPr>
          <p:cNvSpPr/>
          <p:nvPr/>
        </p:nvSpPr>
        <p:spPr>
          <a:xfrm>
            <a:off x="7917122" y="1932615"/>
            <a:ext cx="2921995" cy="1616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39371F0-A7BE-8C55-E9A0-A27FFBA2C530}"/>
              </a:ext>
            </a:extLst>
          </p:cNvPr>
          <p:cNvSpPr/>
          <p:nvPr/>
        </p:nvSpPr>
        <p:spPr>
          <a:xfrm>
            <a:off x="7917122" y="3761415"/>
            <a:ext cx="2921995" cy="1616149"/>
          </a:xfrm>
          <a:prstGeom prst="rect">
            <a:avLst/>
          </a:prstGeom>
          <a:solidFill>
            <a:schemeClr val="accent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9735AC1-FFBA-7C98-3459-6BD84F57E811}"/>
              </a:ext>
            </a:extLst>
          </p:cNvPr>
          <p:cNvSpPr txBox="1"/>
          <p:nvPr/>
        </p:nvSpPr>
        <p:spPr>
          <a:xfrm>
            <a:off x="1877481" y="2217368"/>
            <a:ext cx="2450943" cy="584775"/>
          </a:xfrm>
          <a:prstGeom prst="rect">
            <a:avLst/>
          </a:prstGeom>
          <a:noFill/>
        </p:spPr>
        <p:txBody>
          <a:bodyPr wrap="square" rtlCol="0">
            <a:spAutoFit/>
          </a:bodyPr>
          <a:lstStyle/>
          <a:p>
            <a:pPr algn="ctr"/>
            <a:r>
              <a:rPr lang="en-US" sz="1600">
                <a:latin typeface="Arial" panose="020B0604020202020204" pitchFamily="34" charset="0"/>
                <a:ea typeface="Lato Light" panose="020F0502020204030203" pitchFamily="34" charset="0"/>
                <a:cs typeface="Arial" panose="020B0604020202020204" pitchFamily="34" charset="0"/>
                <a:hlinkClick r:id="rId3"/>
              </a:rPr>
              <a:t>Big pharma’s patent cliff is fast approaching</a:t>
            </a:r>
            <a:endParaRPr lang="en-US" sz="1600">
              <a:latin typeface="Arial" panose="020B0604020202020204" pitchFamily="34" charset="0"/>
              <a:ea typeface="Lato Light" panose="020F0502020204030203" pitchFamily="34" charset="0"/>
              <a:cs typeface="Arial" panose="020B0604020202020204" pitchFamily="34" charset="0"/>
            </a:endParaRPr>
          </a:p>
        </p:txBody>
      </p:sp>
      <p:sp>
        <p:nvSpPr>
          <p:cNvPr id="33" name="Right Triangle 32">
            <a:extLst>
              <a:ext uri="{FF2B5EF4-FFF2-40B4-BE49-F238E27FC236}">
                <a16:creationId xmlns:a16="http://schemas.microsoft.com/office/drawing/2014/main" id="{392BFC04-E953-D947-C95E-EC80AB8BD24D}"/>
              </a:ext>
            </a:extLst>
          </p:cNvPr>
          <p:cNvSpPr/>
          <p:nvPr/>
        </p:nvSpPr>
        <p:spPr>
          <a:xfrm rot="10800000">
            <a:off x="4181179" y="1939755"/>
            <a:ext cx="372140" cy="3721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34" name="Right Triangle 33">
            <a:extLst>
              <a:ext uri="{FF2B5EF4-FFF2-40B4-BE49-F238E27FC236}">
                <a16:creationId xmlns:a16="http://schemas.microsoft.com/office/drawing/2014/main" id="{12AD399E-865F-F85B-8FF1-F5290EFD7033}"/>
              </a:ext>
            </a:extLst>
          </p:cNvPr>
          <p:cNvSpPr/>
          <p:nvPr/>
        </p:nvSpPr>
        <p:spPr>
          <a:xfrm rot="10800000">
            <a:off x="7317784" y="1939755"/>
            <a:ext cx="372140" cy="3721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35" name="Right Triangle 34">
            <a:extLst>
              <a:ext uri="{FF2B5EF4-FFF2-40B4-BE49-F238E27FC236}">
                <a16:creationId xmlns:a16="http://schemas.microsoft.com/office/drawing/2014/main" id="{AFED6749-8A67-0C0E-7428-0DD281F54DAE}"/>
              </a:ext>
            </a:extLst>
          </p:cNvPr>
          <p:cNvSpPr/>
          <p:nvPr/>
        </p:nvSpPr>
        <p:spPr>
          <a:xfrm rot="10800000">
            <a:off x="10465021" y="1939755"/>
            <a:ext cx="372140" cy="3721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36" name="Right Triangle 35">
            <a:extLst>
              <a:ext uri="{FF2B5EF4-FFF2-40B4-BE49-F238E27FC236}">
                <a16:creationId xmlns:a16="http://schemas.microsoft.com/office/drawing/2014/main" id="{2CAC6D9E-816B-2DA9-00F6-C818542ADABE}"/>
              </a:ext>
            </a:extLst>
          </p:cNvPr>
          <p:cNvSpPr/>
          <p:nvPr/>
        </p:nvSpPr>
        <p:spPr>
          <a:xfrm rot="10800000">
            <a:off x="4181179" y="3768555"/>
            <a:ext cx="372140" cy="37214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37" name="Right Triangle 36">
            <a:extLst>
              <a:ext uri="{FF2B5EF4-FFF2-40B4-BE49-F238E27FC236}">
                <a16:creationId xmlns:a16="http://schemas.microsoft.com/office/drawing/2014/main" id="{E6ED7478-7985-E2B8-AC5E-6F95E3477B30}"/>
              </a:ext>
            </a:extLst>
          </p:cNvPr>
          <p:cNvSpPr/>
          <p:nvPr/>
        </p:nvSpPr>
        <p:spPr>
          <a:xfrm rot="10800000">
            <a:off x="7317784" y="3768555"/>
            <a:ext cx="372140" cy="37214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38" name="Right Triangle 37">
            <a:extLst>
              <a:ext uri="{FF2B5EF4-FFF2-40B4-BE49-F238E27FC236}">
                <a16:creationId xmlns:a16="http://schemas.microsoft.com/office/drawing/2014/main" id="{7D66E81E-64FA-18AA-6A16-6C87354EC8A1}"/>
              </a:ext>
            </a:extLst>
          </p:cNvPr>
          <p:cNvSpPr/>
          <p:nvPr/>
        </p:nvSpPr>
        <p:spPr>
          <a:xfrm rot="10800000">
            <a:off x="10465021" y="3768555"/>
            <a:ext cx="372140" cy="37214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60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8FE0CB6-CDDE-C369-3AEC-ED55E8EFAB24}"/>
              </a:ext>
            </a:extLst>
          </p:cNvPr>
          <p:cNvSpPr txBox="1"/>
          <p:nvPr/>
        </p:nvSpPr>
        <p:spPr>
          <a:xfrm>
            <a:off x="1932104" y="2877138"/>
            <a:ext cx="2341697" cy="307777"/>
          </a:xfrm>
          <a:prstGeom prst="rect">
            <a:avLst/>
          </a:prstGeom>
          <a:noFill/>
        </p:spPr>
        <p:txBody>
          <a:bodyPr wrap="square" rtlCol="0">
            <a:spAutoFit/>
          </a:bodyPr>
          <a:lstStyle/>
          <a:p>
            <a:pPr algn="ctr"/>
            <a:r>
              <a:rPr lang="en-US" sz="1400">
                <a:latin typeface="Arial" panose="020B0604020202020204" pitchFamily="34" charset="0"/>
                <a:ea typeface="Lato Light" panose="020F0502020204030203" pitchFamily="34" charset="0"/>
                <a:cs typeface="Arial" panose="020B0604020202020204" pitchFamily="34" charset="0"/>
              </a:rPr>
              <a:t>The Economist, April 2023</a:t>
            </a:r>
          </a:p>
        </p:txBody>
      </p:sp>
      <p:sp>
        <p:nvSpPr>
          <p:cNvPr id="40" name="TextBox 39">
            <a:extLst>
              <a:ext uri="{FF2B5EF4-FFF2-40B4-BE49-F238E27FC236}">
                <a16:creationId xmlns:a16="http://schemas.microsoft.com/office/drawing/2014/main" id="{C1AD9A6C-873A-FC01-9906-B755E60C78D5}"/>
              </a:ext>
            </a:extLst>
          </p:cNvPr>
          <p:cNvSpPr txBox="1"/>
          <p:nvPr/>
        </p:nvSpPr>
        <p:spPr>
          <a:xfrm>
            <a:off x="4942401" y="2094257"/>
            <a:ext cx="2475059" cy="830997"/>
          </a:xfrm>
          <a:prstGeom prst="rect">
            <a:avLst/>
          </a:prstGeom>
          <a:noFill/>
        </p:spPr>
        <p:txBody>
          <a:bodyPr wrap="square" rtlCol="0">
            <a:spAutoFit/>
          </a:bodyPr>
          <a:lstStyle/>
          <a:p>
            <a:pPr algn="ctr"/>
            <a:r>
              <a:rPr lang="en-US" sz="1600">
                <a:latin typeface="Arial" panose="020B0604020202020204" pitchFamily="34" charset="0"/>
                <a:ea typeface="Lato Light" panose="020F0502020204030203" pitchFamily="34" charset="0"/>
                <a:cs typeface="Arial" panose="020B0604020202020204" pitchFamily="34" charset="0"/>
                <a:hlinkClick r:id="rId4"/>
              </a:rPr>
              <a:t>Price Increases for Prescription Drugs, 2016-2022</a:t>
            </a:r>
            <a:endParaRPr lang="en-US" sz="1600">
              <a:latin typeface="Arial" panose="020B0604020202020204" pitchFamily="34" charset="0"/>
              <a:ea typeface="Lato Light" panose="020F0502020204030203" pitchFamily="34" charset="0"/>
              <a:cs typeface="Arial" panose="020B0604020202020204" pitchFamily="34" charset="0"/>
            </a:endParaRPr>
          </a:p>
        </p:txBody>
      </p:sp>
      <p:sp>
        <p:nvSpPr>
          <p:cNvPr id="41" name="TextBox 40">
            <a:extLst>
              <a:ext uri="{FF2B5EF4-FFF2-40B4-BE49-F238E27FC236}">
                <a16:creationId xmlns:a16="http://schemas.microsoft.com/office/drawing/2014/main" id="{FDADE238-A6F9-35BC-89A2-5330F275BBEF}"/>
              </a:ext>
            </a:extLst>
          </p:cNvPr>
          <p:cNvSpPr txBox="1"/>
          <p:nvPr/>
        </p:nvSpPr>
        <p:spPr>
          <a:xfrm>
            <a:off x="5009082" y="2950290"/>
            <a:ext cx="2341697" cy="307777"/>
          </a:xfrm>
          <a:prstGeom prst="rect">
            <a:avLst/>
          </a:prstGeom>
          <a:noFill/>
        </p:spPr>
        <p:txBody>
          <a:bodyPr wrap="square" rtlCol="0">
            <a:spAutoFit/>
          </a:bodyPr>
          <a:lstStyle/>
          <a:p>
            <a:pPr algn="ctr"/>
            <a:r>
              <a:rPr lang="en-US" sz="1400" dirty="0">
                <a:latin typeface="Arial" panose="020B0604020202020204" pitchFamily="34" charset="0"/>
                <a:ea typeface="Lato Light" panose="020F0502020204030203" pitchFamily="34" charset="0"/>
                <a:cs typeface="Arial" panose="020B0604020202020204" pitchFamily="34" charset="0"/>
              </a:rPr>
              <a:t>ASPE, September 2023</a:t>
            </a:r>
          </a:p>
        </p:txBody>
      </p:sp>
      <p:sp>
        <p:nvSpPr>
          <p:cNvPr id="42" name="TextBox 41">
            <a:extLst>
              <a:ext uri="{FF2B5EF4-FFF2-40B4-BE49-F238E27FC236}">
                <a16:creationId xmlns:a16="http://schemas.microsoft.com/office/drawing/2014/main" id="{070F64A9-2E26-642C-FD03-CF3364672677}"/>
              </a:ext>
            </a:extLst>
          </p:cNvPr>
          <p:cNvSpPr txBox="1"/>
          <p:nvPr/>
        </p:nvSpPr>
        <p:spPr>
          <a:xfrm>
            <a:off x="8121287" y="2006560"/>
            <a:ext cx="2475059" cy="1077218"/>
          </a:xfrm>
          <a:prstGeom prst="rect">
            <a:avLst/>
          </a:prstGeom>
          <a:noFill/>
        </p:spPr>
        <p:txBody>
          <a:bodyPr wrap="square" rtlCol="0">
            <a:spAutoFit/>
          </a:bodyPr>
          <a:lstStyle/>
          <a:p>
            <a:pPr algn="ctr"/>
            <a:r>
              <a:rPr lang="en-US" sz="1600">
                <a:latin typeface="Arial" panose="020B0604020202020204" pitchFamily="34" charset="0"/>
                <a:ea typeface="Lato Light" panose="020F0502020204030203" pitchFamily="34" charset="0"/>
                <a:cs typeface="Arial" panose="020B0604020202020204" pitchFamily="34" charset="0"/>
                <a:hlinkClick r:id="rId5"/>
              </a:rPr>
              <a:t>Explaining the Prescription Drug Provisions in the Inflation Reduction Act</a:t>
            </a:r>
            <a:endParaRPr lang="en-US" sz="1600">
              <a:latin typeface="Arial" panose="020B0604020202020204" pitchFamily="34" charset="0"/>
              <a:ea typeface="Lato Light" panose="020F0502020204030203" pitchFamily="34" charset="0"/>
              <a:cs typeface="Arial" panose="020B0604020202020204" pitchFamily="34" charset="0"/>
            </a:endParaRPr>
          </a:p>
        </p:txBody>
      </p:sp>
      <p:sp>
        <p:nvSpPr>
          <p:cNvPr id="43" name="TextBox 42">
            <a:extLst>
              <a:ext uri="{FF2B5EF4-FFF2-40B4-BE49-F238E27FC236}">
                <a16:creationId xmlns:a16="http://schemas.microsoft.com/office/drawing/2014/main" id="{3B8497E7-97C7-3039-F33B-761EA54020C4}"/>
              </a:ext>
            </a:extLst>
          </p:cNvPr>
          <p:cNvSpPr txBox="1"/>
          <p:nvPr/>
        </p:nvSpPr>
        <p:spPr>
          <a:xfrm>
            <a:off x="8187968" y="3083778"/>
            <a:ext cx="2341697" cy="307777"/>
          </a:xfrm>
          <a:prstGeom prst="rect">
            <a:avLst/>
          </a:prstGeom>
          <a:noFill/>
        </p:spPr>
        <p:txBody>
          <a:bodyPr wrap="square" rtlCol="0">
            <a:spAutoFit/>
          </a:bodyPr>
          <a:lstStyle/>
          <a:p>
            <a:pPr algn="ctr"/>
            <a:r>
              <a:rPr lang="en-US" sz="1400">
                <a:latin typeface="Arial" panose="020B0604020202020204" pitchFamily="34" charset="0"/>
                <a:ea typeface="Lato Light" panose="020F0502020204030203" pitchFamily="34" charset="0"/>
                <a:cs typeface="Arial" panose="020B0604020202020204" pitchFamily="34" charset="0"/>
              </a:rPr>
              <a:t>KFF, January 2023</a:t>
            </a:r>
          </a:p>
        </p:txBody>
      </p:sp>
      <p:sp>
        <p:nvSpPr>
          <p:cNvPr id="46" name="TextBox 45">
            <a:extLst>
              <a:ext uri="{FF2B5EF4-FFF2-40B4-BE49-F238E27FC236}">
                <a16:creationId xmlns:a16="http://schemas.microsoft.com/office/drawing/2014/main" id="{9C2498CA-375D-5E35-3B57-18BC4F0C6CF9}"/>
              </a:ext>
            </a:extLst>
          </p:cNvPr>
          <p:cNvSpPr txBox="1"/>
          <p:nvPr/>
        </p:nvSpPr>
        <p:spPr>
          <a:xfrm>
            <a:off x="1674481" y="4101276"/>
            <a:ext cx="2890448" cy="830997"/>
          </a:xfrm>
          <a:prstGeom prst="rect">
            <a:avLst/>
          </a:prstGeom>
          <a:noFill/>
        </p:spPr>
        <p:txBody>
          <a:bodyPr wrap="square" rtlCol="0">
            <a:spAutoFit/>
          </a:bodyPr>
          <a:lstStyle/>
          <a:p>
            <a:pPr algn="ctr"/>
            <a:r>
              <a:rPr lang="en-US" sz="1600" b="0" i="0" u="none" strike="noStrike" dirty="0">
                <a:solidFill>
                  <a:srgbClr val="424242"/>
                </a:solidFill>
                <a:effectLst/>
                <a:latin typeface="kepler-std"/>
                <a:hlinkClick r:id="rId6"/>
              </a:rPr>
              <a:t>Major 340B Drug Pricing Program Developments Implicate Program Scope</a:t>
            </a:r>
            <a:endParaRPr lang="en-US" sz="1600" b="0" i="0" u="none" strike="noStrike" dirty="0">
              <a:solidFill>
                <a:srgbClr val="424242"/>
              </a:solidFill>
              <a:effectLst/>
              <a:latin typeface="kepler-std"/>
            </a:endParaRPr>
          </a:p>
        </p:txBody>
      </p:sp>
      <p:sp>
        <p:nvSpPr>
          <p:cNvPr id="47" name="TextBox 46">
            <a:extLst>
              <a:ext uri="{FF2B5EF4-FFF2-40B4-BE49-F238E27FC236}">
                <a16:creationId xmlns:a16="http://schemas.microsoft.com/office/drawing/2014/main" id="{919BE91E-E877-E2D5-D520-7D7B369E8E9A}"/>
              </a:ext>
            </a:extLst>
          </p:cNvPr>
          <p:cNvSpPr txBox="1"/>
          <p:nvPr/>
        </p:nvSpPr>
        <p:spPr>
          <a:xfrm>
            <a:off x="1831830" y="4909405"/>
            <a:ext cx="2512896" cy="307777"/>
          </a:xfrm>
          <a:prstGeom prst="rect">
            <a:avLst/>
          </a:prstGeom>
          <a:noFill/>
        </p:spPr>
        <p:txBody>
          <a:bodyPr wrap="square" rtlCol="0">
            <a:spAutoFit/>
          </a:bodyPr>
          <a:lstStyle/>
          <a:p>
            <a:pPr algn="ctr"/>
            <a:r>
              <a:rPr lang="en-US" sz="1400" dirty="0">
                <a:latin typeface="Arial" panose="020B0604020202020204" pitchFamily="34" charset="0"/>
                <a:ea typeface="Lato Light" panose="020F0502020204030203" pitchFamily="34" charset="0"/>
                <a:cs typeface="Arial" panose="020B0604020202020204" pitchFamily="34" charset="0"/>
              </a:rPr>
              <a:t>Sidley, November, 2023</a:t>
            </a:r>
          </a:p>
        </p:txBody>
      </p:sp>
      <p:sp>
        <p:nvSpPr>
          <p:cNvPr id="48" name="TextBox 47">
            <a:extLst>
              <a:ext uri="{FF2B5EF4-FFF2-40B4-BE49-F238E27FC236}">
                <a16:creationId xmlns:a16="http://schemas.microsoft.com/office/drawing/2014/main" id="{5DE6CB1C-EEAD-7035-E0A0-22A6A232D8F5}"/>
              </a:ext>
            </a:extLst>
          </p:cNvPr>
          <p:cNvSpPr txBox="1"/>
          <p:nvPr/>
        </p:nvSpPr>
        <p:spPr>
          <a:xfrm>
            <a:off x="4773926" y="3868873"/>
            <a:ext cx="2890448" cy="830997"/>
          </a:xfrm>
          <a:prstGeom prst="rect">
            <a:avLst/>
          </a:prstGeom>
          <a:noFill/>
        </p:spPr>
        <p:txBody>
          <a:bodyPr wrap="square" rtlCol="0">
            <a:spAutoFit/>
          </a:bodyPr>
          <a:lstStyle/>
          <a:p>
            <a:pPr algn="ctr"/>
            <a:r>
              <a:rPr lang="en-US" sz="1600">
                <a:latin typeface="Arial" panose="020B0604020202020204" pitchFamily="34" charset="0"/>
                <a:ea typeface="Lato Light" panose="020F0502020204030203" pitchFamily="34" charset="0"/>
                <a:cs typeface="Arial" panose="020B0604020202020204" pitchFamily="34" charset="0"/>
                <a:hlinkClick r:id="rId7"/>
              </a:rPr>
              <a:t>Bipartisan framework to address the prescription drug supply chain</a:t>
            </a:r>
            <a:endParaRPr lang="en-US" sz="1600">
              <a:latin typeface="Arial" panose="020B0604020202020204" pitchFamily="34" charset="0"/>
              <a:ea typeface="Lato Light" panose="020F0502020204030203" pitchFamily="34" charset="0"/>
              <a:cs typeface="Arial" panose="020B0604020202020204" pitchFamily="34" charset="0"/>
            </a:endParaRPr>
          </a:p>
        </p:txBody>
      </p:sp>
      <p:sp>
        <p:nvSpPr>
          <p:cNvPr id="49" name="TextBox 48">
            <a:extLst>
              <a:ext uri="{FF2B5EF4-FFF2-40B4-BE49-F238E27FC236}">
                <a16:creationId xmlns:a16="http://schemas.microsoft.com/office/drawing/2014/main" id="{31A20036-F8AA-B5FF-5342-E235E8CECBEC}"/>
              </a:ext>
            </a:extLst>
          </p:cNvPr>
          <p:cNvSpPr txBox="1"/>
          <p:nvPr/>
        </p:nvSpPr>
        <p:spPr>
          <a:xfrm>
            <a:off x="4956825" y="4686051"/>
            <a:ext cx="2512896" cy="523220"/>
          </a:xfrm>
          <a:prstGeom prst="rect">
            <a:avLst/>
          </a:prstGeom>
          <a:noFill/>
        </p:spPr>
        <p:txBody>
          <a:bodyPr wrap="square" rtlCol="0">
            <a:spAutoFit/>
          </a:bodyPr>
          <a:lstStyle/>
          <a:p>
            <a:pPr algn="ctr"/>
            <a:r>
              <a:rPr lang="en-US" sz="1400">
                <a:latin typeface="Arial" panose="020B0604020202020204" pitchFamily="34" charset="0"/>
                <a:ea typeface="Lato Light" panose="020F0502020204030203" pitchFamily="34" charset="0"/>
                <a:cs typeface="Arial" panose="020B0604020202020204" pitchFamily="34" charset="0"/>
              </a:rPr>
              <a:t>Senate Finance Committee, April 2023</a:t>
            </a:r>
          </a:p>
        </p:txBody>
      </p:sp>
      <p:sp>
        <p:nvSpPr>
          <p:cNvPr id="3" name="TextBox 2">
            <a:extLst>
              <a:ext uri="{FF2B5EF4-FFF2-40B4-BE49-F238E27FC236}">
                <a16:creationId xmlns:a16="http://schemas.microsoft.com/office/drawing/2014/main" id="{213F55D6-327C-AE55-F8AD-C528932D9208}"/>
              </a:ext>
            </a:extLst>
          </p:cNvPr>
          <p:cNvSpPr txBox="1"/>
          <p:nvPr/>
        </p:nvSpPr>
        <p:spPr>
          <a:xfrm>
            <a:off x="7985494" y="4101275"/>
            <a:ext cx="2610852"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hlinkClick r:id="rId8"/>
              </a:rPr>
              <a:t>Top Pharma Companies 2023: A Satisfactory Year</a:t>
            </a: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EF1C8-417C-5BE9-A885-530A06691F51}"/>
              </a:ext>
            </a:extLst>
          </p:cNvPr>
          <p:cNvSpPr txBox="1"/>
          <p:nvPr/>
        </p:nvSpPr>
        <p:spPr>
          <a:xfrm>
            <a:off x="8018473" y="4793772"/>
            <a:ext cx="2341697" cy="523220"/>
          </a:xfrm>
          <a:prstGeom prst="rect">
            <a:avLst/>
          </a:prstGeom>
          <a:noFill/>
        </p:spPr>
        <p:txBody>
          <a:bodyPr wrap="square" rtlCol="0">
            <a:spAutoFit/>
          </a:bodyPr>
          <a:lstStyle/>
          <a:p>
            <a:pPr algn="ctr"/>
            <a:r>
              <a:rPr lang="en-US" sz="1400" dirty="0" err="1">
                <a:latin typeface="Arial" panose="020B0604020202020204" pitchFamily="34" charset="0"/>
                <a:ea typeface="Lato Light" panose="020F0502020204030203" pitchFamily="34" charset="0"/>
                <a:cs typeface="Arial" panose="020B0604020202020204" pitchFamily="34" charset="0"/>
              </a:rPr>
              <a:t>PharmaLive</a:t>
            </a:r>
            <a:r>
              <a:rPr lang="en-US" sz="1400" dirty="0">
                <a:latin typeface="Arial" panose="020B0604020202020204" pitchFamily="34" charset="0"/>
                <a:ea typeface="Lato Light" panose="020F0502020204030203" pitchFamily="34" charset="0"/>
                <a:cs typeface="Arial" panose="020B0604020202020204" pitchFamily="34" charset="0"/>
              </a:rPr>
              <a:t>, </a:t>
            </a:r>
          </a:p>
          <a:p>
            <a:pPr algn="ctr"/>
            <a:r>
              <a:rPr lang="en-US" sz="1400" dirty="0">
                <a:latin typeface="Arial" panose="020B0604020202020204" pitchFamily="34" charset="0"/>
                <a:ea typeface="Lato Light" panose="020F0502020204030203" pitchFamily="34" charset="0"/>
                <a:cs typeface="Arial" panose="020B0604020202020204" pitchFamily="34" charset="0"/>
              </a:rPr>
              <a:t>October 2023</a:t>
            </a:r>
          </a:p>
        </p:txBody>
      </p:sp>
    </p:spTree>
    <p:extLst>
      <p:ext uri="{BB962C8B-B14F-4D97-AF65-F5344CB8AC3E}">
        <p14:creationId xmlns:p14="http://schemas.microsoft.com/office/powerpoint/2010/main" val="76514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877B-3093-E4EC-1E12-2172EF708FA5}"/>
              </a:ext>
            </a:extLst>
          </p:cNvPr>
          <p:cNvSpPr>
            <a:spLocks noGrp="1"/>
          </p:cNvSpPr>
          <p:nvPr>
            <p:ph type="title"/>
          </p:nvPr>
        </p:nvSpPr>
        <p:spPr/>
        <p:txBody>
          <a:bodyPr>
            <a:normAutofit/>
          </a:bodyPr>
          <a:lstStyle/>
          <a:p>
            <a:r>
              <a:rPr lang="en-US"/>
              <a:t>A (comparatively) simple overview of drug pricing</a:t>
            </a:r>
          </a:p>
        </p:txBody>
      </p:sp>
      <p:sp>
        <p:nvSpPr>
          <p:cNvPr id="112" name="TextBox 111">
            <a:extLst>
              <a:ext uri="{FF2B5EF4-FFF2-40B4-BE49-F238E27FC236}">
                <a16:creationId xmlns:a16="http://schemas.microsoft.com/office/drawing/2014/main" id="{0359C1E2-B6F9-489D-98E4-B7B129CA69ED}"/>
              </a:ext>
            </a:extLst>
          </p:cNvPr>
          <p:cNvSpPr txBox="1"/>
          <p:nvPr/>
        </p:nvSpPr>
        <p:spPr>
          <a:xfrm>
            <a:off x="201422" y="2081192"/>
            <a:ext cx="1184311" cy="584775"/>
          </a:xfrm>
          <a:prstGeom prst="rect">
            <a:avLst/>
          </a:prstGeom>
          <a:noFill/>
        </p:spPr>
        <p:txBody>
          <a:bodyPr wrap="square" rtlCol="0">
            <a:spAutoFit/>
          </a:bodyPr>
          <a:lstStyle/>
          <a:p>
            <a:r>
              <a:rPr lang="en-US" sz="1600" b="1">
                <a:latin typeface="Arial" panose="020B0604020202020204" pitchFamily="34" charset="0"/>
                <a:ea typeface="Lato Light" panose="020F0502020204030203" pitchFamily="34" charset="0"/>
                <a:cs typeface="Arial" panose="020B0604020202020204" pitchFamily="34" charset="0"/>
              </a:rPr>
              <a:t>Pricing process</a:t>
            </a:r>
          </a:p>
        </p:txBody>
      </p:sp>
      <p:sp>
        <p:nvSpPr>
          <p:cNvPr id="3" name="TextBox 2">
            <a:extLst>
              <a:ext uri="{FF2B5EF4-FFF2-40B4-BE49-F238E27FC236}">
                <a16:creationId xmlns:a16="http://schemas.microsoft.com/office/drawing/2014/main" id="{EAD3AE75-1FAE-6ED5-9586-FDA9BAFDC1D0}"/>
              </a:ext>
            </a:extLst>
          </p:cNvPr>
          <p:cNvSpPr txBox="1"/>
          <p:nvPr/>
        </p:nvSpPr>
        <p:spPr>
          <a:xfrm>
            <a:off x="875190" y="1231313"/>
            <a:ext cx="9958754" cy="369332"/>
          </a:xfrm>
          <a:prstGeom prst="rect">
            <a:avLst/>
          </a:prstGeom>
          <a:noFill/>
        </p:spPr>
        <p:txBody>
          <a:bodyPr wrap="square" rtlCol="0">
            <a:spAutoFit/>
          </a:bodyPr>
          <a:lstStyle/>
          <a:p>
            <a:r>
              <a:rPr lang="en-US" i="1"/>
              <a:t>Separate ‘pricing’ from the overall ‘value chain’ to establish a fact base before digging deeper</a:t>
            </a:r>
          </a:p>
        </p:txBody>
      </p:sp>
      <p:sp>
        <p:nvSpPr>
          <p:cNvPr id="5" name="Notched Right Arrow 4">
            <a:extLst>
              <a:ext uri="{FF2B5EF4-FFF2-40B4-BE49-F238E27FC236}">
                <a16:creationId xmlns:a16="http://schemas.microsoft.com/office/drawing/2014/main" id="{87BCD537-05A0-496B-6F3F-AE2CC24C9FF4}"/>
              </a:ext>
            </a:extLst>
          </p:cNvPr>
          <p:cNvSpPr/>
          <p:nvPr/>
        </p:nvSpPr>
        <p:spPr>
          <a:xfrm>
            <a:off x="1272879" y="2047939"/>
            <a:ext cx="9958755" cy="584776"/>
          </a:xfrm>
          <a:prstGeom prst="notchedRightArrow">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9" name="Rectangle 56">
            <a:extLst>
              <a:ext uri="{FF2B5EF4-FFF2-40B4-BE49-F238E27FC236}">
                <a16:creationId xmlns:a16="http://schemas.microsoft.com/office/drawing/2014/main" id="{9D5C1E33-907D-9B50-9141-2F0A00EB17AF}"/>
              </a:ext>
            </a:extLst>
          </p:cNvPr>
          <p:cNvSpPr/>
          <p:nvPr/>
        </p:nvSpPr>
        <p:spPr>
          <a:xfrm>
            <a:off x="1072127" y="2985788"/>
            <a:ext cx="2244305" cy="3754874"/>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Manufacturer </a:t>
            </a:r>
          </a:p>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(i.e., pharma)</a:t>
            </a:r>
          </a:p>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 list price-</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known as the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Wholesale Acquisition Cost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or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WAC—start point for negotiations with insurers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for commercial and Medicare Part D (prescription drug) plans</a:t>
            </a:r>
          </a:p>
          <a:p>
            <a:pPr algn="ct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The average WAC, minus any rebates or discounts, across wholesalers is the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Average Sales Price (ASP);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it forms the basis for Medicare Part B (specialty drugs) pricing</a:t>
            </a:r>
          </a:p>
        </p:txBody>
      </p:sp>
      <p:sp>
        <p:nvSpPr>
          <p:cNvPr id="20" name="Rectangle 56">
            <a:extLst>
              <a:ext uri="{FF2B5EF4-FFF2-40B4-BE49-F238E27FC236}">
                <a16:creationId xmlns:a16="http://schemas.microsoft.com/office/drawing/2014/main" id="{08A2B20B-C086-E67D-06C5-E2792DA98790}"/>
              </a:ext>
            </a:extLst>
          </p:cNvPr>
          <p:cNvSpPr/>
          <p:nvPr/>
        </p:nvSpPr>
        <p:spPr>
          <a:xfrm>
            <a:off x="3560654" y="2985788"/>
            <a:ext cx="1816126" cy="2893100"/>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Insurers/PBMs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each negotiate a different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price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with the manufacturer </a:t>
            </a:r>
          </a:p>
          <a:p>
            <a:pPr algn="ctr"/>
            <a:endParaRPr lang="en-US" sz="1400">
              <a:solidFill>
                <a:schemeClr val="tx2"/>
              </a:solidFill>
              <a:latin typeface="Arial" panose="020B0604020202020204" pitchFamily="34" charset="0"/>
              <a:ea typeface="Lato Light" panose="020F0502020204030203" pitchFamily="34" charset="0"/>
              <a:cs typeface="Arial" panose="020B0604020202020204" pitchFamily="34" charset="0"/>
            </a:endParaRPr>
          </a:p>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Manufacturers</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may  also offer additional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rebates</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to secure a lower-cost tier placement for their drug</a:t>
            </a:r>
          </a:p>
          <a:p>
            <a:pPr algn="ctr"/>
            <a:endParaRPr lang="en-US" sz="1400">
              <a:solidFill>
                <a:schemeClr val="tx2"/>
              </a:solidFill>
              <a:latin typeface="Arial" panose="020B0604020202020204" pitchFamily="34" charset="0"/>
              <a:ea typeface="Lato Light" panose="020F0502020204030203" pitchFamily="34" charset="0"/>
              <a:cs typeface="Arial" panose="020B0604020202020204" pitchFamily="34" charset="0"/>
            </a:endParaRPr>
          </a:p>
          <a:p>
            <a:pPr algn="ctr"/>
            <a:endParaRPr lang="en-US" sz="1400">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
        <p:nvSpPr>
          <p:cNvPr id="21" name="Rectangle 56">
            <a:extLst>
              <a:ext uri="{FF2B5EF4-FFF2-40B4-BE49-F238E27FC236}">
                <a16:creationId xmlns:a16="http://schemas.microsoft.com/office/drawing/2014/main" id="{DC3AEDAB-2507-9404-52AF-B67A3E7EBB55}"/>
              </a:ext>
            </a:extLst>
          </p:cNvPr>
          <p:cNvSpPr/>
          <p:nvPr/>
        </p:nvSpPr>
        <p:spPr>
          <a:xfrm>
            <a:off x="5566612" y="2949736"/>
            <a:ext cx="1579920" cy="1600438"/>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Insurer/PBM</a:t>
            </a:r>
          </a:p>
          <a:p>
            <a:pPr algn="ct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places drug into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formulary. Formulary tiers </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determine pricing for patients</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a:t>
            </a:r>
          </a:p>
          <a:p>
            <a:pPr algn="ctr"/>
            <a:endParaRPr lang="en-US" sz="1400" b="1">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
        <p:nvSpPr>
          <p:cNvPr id="22" name="Rectangle 56">
            <a:extLst>
              <a:ext uri="{FF2B5EF4-FFF2-40B4-BE49-F238E27FC236}">
                <a16:creationId xmlns:a16="http://schemas.microsoft.com/office/drawing/2014/main" id="{C75F1ADC-CB32-DA66-FD42-756B90274228}"/>
              </a:ext>
            </a:extLst>
          </p:cNvPr>
          <p:cNvSpPr/>
          <p:nvPr/>
        </p:nvSpPr>
        <p:spPr>
          <a:xfrm>
            <a:off x="7411817" y="2948312"/>
            <a:ext cx="1816126" cy="3108543"/>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Pharmacy reimbursement/ dispensing fees</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are negotiated among pharmacies, PBMs, and insurers</a:t>
            </a:r>
          </a:p>
          <a:p>
            <a:pPr algn="ctr"/>
            <a:endParaRPr lang="en-US" sz="1400">
              <a:solidFill>
                <a:schemeClr val="tx2"/>
              </a:solidFill>
              <a:latin typeface="Arial" panose="020B0604020202020204" pitchFamily="34" charset="0"/>
              <a:ea typeface="Lato Light" panose="020F0502020204030203" pitchFamily="34" charset="0"/>
              <a:cs typeface="Arial" panose="020B0604020202020204" pitchFamily="34" charset="0"/>
            </a:endParaRPr>
          </a:p>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Wholesalers</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may offer additional discounts to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specific</a:t>
            </a: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 </a:t>
            </a: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buyers – hospitals/systems, medical groups, pharmacies</a:t>
            </a:r>
          </a:p>
        </p:txBody>
      </p:sp>
      <p:sp>
        <p:nvSpPr>
          <p:cNvPr id="32" name="Rectangle 56">
            <a:extLst>
              <a:ext uri="{FF2B5EF4-FFF2-40B4-BE49-F238E27FC236}">
                <a16:creationId xmlns:a16="http://schemas.microsoft.com/office/drawing/2014/main" id="{FD19CFB6-081D-FDA3-DE9E-31AE4AF6E33C}"/>
              </a:ext>
            </a:extLst>
          </p:cNvPr>
          <p:cNvSpPr/>
          <p:nvPr/>
        </p:nvSpPr>
        <p:spPr>
          <a:xfrm>
            <a:off x="9340656" y="2932781"/>
            <a:ext cx="1874297" cy="3539430"/>
          </a:xfrm>
          <a:prstGeom prst="rect">
            <a:avLst/>
          </a:prstGeom>
        </p:spPr>
        <p:txBody>
          <a:bodyPr wrap="square">
            <a:spAutoFit/>
          </a:bodyPr>
          <a:lstStyle/>
          <a:p>
            <a:pPr algn="ctr"/>
            <a:r>
              <a:rPr lang="en-US" sz="1400" b="1">
                <a:solidFill>
                  <a:schemeClr val="tx2"/>
                </a:solidFill>
                <a:latin typeface="Arial" panose="020B0604020202020204" pitchFamily="34" charset="0"/>
                <a:ea typeface="Lato Light" panose="020F0502020204030203" pitchFamily="34" charset="0"/>
                <a:cs typeface="Arial" panose="020B0604020202020204" pitchFamily="34" charset="0"/>
              </a:rPr>
              <a:t>Patient cost sharing</a:t>
            </a:r>
          </a:p>
          <a:p>
            <a:pPr marL="285750" indent="-285750" algn="ctr">
              <a:buFontTx/>
              <a:buChar char="-"/>
            </a:pP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Determined by insurer/employer (aspect of benefit design)</a:t>
            </a:r>
          </a:p>
          <a:p>
            <a:pPr marL="285750" indent="-285750" algn="ctr">
              <a:buFontTx/>
              <a:buChar char="-"/>
            </a:pPr>
            <a:r>
              <a:rPr lang="en-US" sz="1400">
                <a:solidFill>
                  <a:schemeClr val="tx2"/>
                </a:solidFill>
                <a:latin typeface="Arial" panose="020B0604020202020204" pitchFamily="34" charset="0"/>
                <a:ea typeface="Lato Light" panose="020F0502020204030203" pitchFamily="34" charset="0"/>
                <a:cs typeface="Arial" panose="020B0604020202020204" pitchFamily="34" charset="0"/>
              </a:rPr>
              <a:t>Manufacturer may offer patient assistance programs; assistance may or may not count toward insurance deductible  ‘see ‘copay accumulators’</a:t>
            </a:r>
          </a:p>
        </p:txBody>
      </p:sp>
      <p:sp>
        <p:nvSpPr>
          <p:cNvPr id="33" name="Forma libre 137">
            <a:extLst>
              <a:ext uri="{FF2B5EF4-FFF2-40B4-BE49-F238E27FC236}">
                <a16:creationId xmlns:a16="http://schemas.microsoft.com/office/drawing/2014/main" id="{EC72E37C-2037-5AD9-26BA-EDF49DD27DB7}"/>
              </a:ext>
            </a:extLst>
          </p:cNvPr>
          <p:cNvSpPr/>
          <p:nvPr/>
        </p:nvSpPr>
        <p:spPr>
          <a:xfrm rot="10800000" flipH="1">
            <a:off x="1333236" y="2218471"/>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4" name="Forma libre 137">
            <a:extLst>
              <a:ext uri="{FF2B5EF4-FFF2-40B4-BE49-F238E27FC236}">
                <a16:creationId xmlns:a16="http://schemas.microsoft.com/office/drawing/2014/main" id="{4E4FE4CF-3D1E-DA41-1BB2-994683F346DB}"/>
              </a:ext>
            </a:extLst>
          </p:cNvPr>
          <p:cNvSpPr/>
          <p:nvPr/>
        </p:nvSpPr>
        <p:spPr>
          <a:xfrm rot="10800000" flipH="1">
            <a:off x="3580816" y="2218471"/>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5" name="Forma libre 137">
            <a:extLst>
              <a:ext uri="{FF2B5EF4-FFF2-40B4-BE49-F238E27FC236}">
                <a16:creationId xmlns:a16="http://schemas.microsoft.com/office/drawing/2014/main" id="{A4F51103-250C-5318-79D7-E648F251A4D6}"/>
              </a:ext>
            </a:extLst>
          </p:cNvPr>
          <p:cNvSpPr/>
          <p:nvPr/>
        </p:nvSpPr>
        <p:spPr>
          <a:xfrm rot="10800000" flipH="1">
            <a:off x="5668831" y="2218471"/>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6" name="Forma libre 137">
            <a:extLst>
              <a:ext uri="{FF2B5EF4-FFF2-40B4-BE49-F238E27FC236}">
                <a16:creationId xmlns:a16="http://schemas.microsoft.com/office/drawing/2014/main" id="{D681984A-338B-6884-824C-0C71556721B1}"/>
              </a:ext>
            </a:extLst>
          </p:cNvPr>
          <p:cNvSpPr/>
          <p:nvPr/>
        </p:nvSpPr>
        <p:spPr>
          <a:xfrm rot="10800000" flipH="1">
            <a:off x="7485424" y="2218471"/>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8" name="Forma libre 137">
            <a:extLst>
              <a:ext uri="{FF2B5EF4-FFF2-40B4-BE49-F238E27FC236}">
                <a16:creationId xmlns:a16="http://schemas.microsoft.com/office/drawing/2014/main" id="{7637A610-7DE3-EE44-3FD6-04E84601F5B2}"/>
              </a:ext>
            </a:extLst>
          </p:cNvPr>
          <p:cNvSpPr/>
          <p:nvPr/>
        </p:nvSpPr>
        <p:spPr>
          <a:xfrm rot="10800000" flipH="1">
            <a:off x="9528006" y="2218472"/>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99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877B-3093-E4EC-1E12-2172EF708FA5}"/>
              </a:ext>
            </a:extLst>
          </p:cNvPr>
          <p:cNvSpPr>
            <a:spLocks noGrp="1"/>
          </p:cNvSpPr>
          <p:nvPr>
            <p:ph type="title"/>
          </p:nvPr>
        </p:nvSpPr>
        <p:spPr/>
        <p:txBody>
          <a:bodyPr>
            <a:normAutofit/>
          </a:bodyPr>
          <a:lstStyle/>
          <a:p>
            <a:r>
              <a:rPr lang="en-US" dirty="0"/>
              <a:t>What if the </a:t>
            </a:r>
            <a:r>
              <a:rPr lang="en-US" b="1" dirty="0"/>
              <a:t>‘cost </a:t>
            </a:r>
            <a:r>
              <a:rPr lang="en-US" b="1" dirty="0" err="1"/>
              <a:t>plus’</a:t>
            </a:r>
            <a:r>
              <a:rPr lang="en-US" b="1" dirty="0"/>
              <a:t> </a:t>
            </a:r>
            <a:r>
              <a:rPr lang="en-US" dirty="0"/>
              <a:t>model takes off?</a:t>
            </a:r>
          </a:p>
        </p:txBody>
      </p:sp>
      <p:sp>
        <p:nvSpPr>
          <p:cNvPr id="112" name="TextBox 111">
            <a:extLst>
              <a:ext uri="{FF2B5EF4-FFF2-40B4-BE49-F238E27FC236}">
                <a16:creationId xmlns:a16="http://schemas.microsoft.com/office/drawing/2014/main" id="{0359C1E2-B6F9-489D-98E4-B7B129CA69ED}"/>
              </a:ext>
            </a:extLst>
          </p:cNvPr>
          <p:cNvSpPr txBox="1"/>
          <p:nvPr/>
        </p:nvSpPr>
        <p:spPr>
          <a:xfrm>
            <a:off x="201422" y="2081192"/>
            <a:ext cx="1184311" cy="584775"/>
          </a:xfrm>
          <a:prstGeom prst="rect">
            <a:avLst/>
          </a:prstGeom>
          <a:noFill/>
        </p:spPr>
        <p:txBody>
          <a:bodyPr wrap="square" rtlCol="0">
            <a:spAutoFit/>
          </a:bodyPr>
          <a:lstStyle/>
          <a:p>
            <a:r>
              <a:rPr lang="en-US" sz="1600" b="1">
                <a:latin typeface="Arial" panose="020B0604020202020204" pitchFamily="34" charset="0"/>
                <a:ea typeface="Lato Light" panose="020F0502020204030203" pitchFamily="34" charset="0"/>
                <a:cs typeface="Arial" panose="020B0604020202020204" pitchFamily="34" charset="0"/>
              </a:rPr>
              <a:t>Pricing process</a:t>
            </a:r>
          </a:p>
        </p:txBody>
      </p:sp>
      <p:sp>
        <p:nvSpPr>
          <p:cNvPr id="3" name="TextBox 2">
            <a:extLst>
              <a:ext uri="{FF2B5EF4-FFF2-40B4-BE49-F238E27FC236}">
                <a16:creationId xmlns:a16="http://schemas.microsoft.com/office/drawing/2014/main" id="{EAD3AE75-1FAE-6ED5-9586-FDA9BAFDC1D0}"/>
              </a:ext>
            </a:extLst>
          </p:cNvPr>
          <p:cNvSpPr txBox="1"/>
          <p:nvPr/>
        </p:nvSpPr>
        <p:spPr>
          <a:xfrm>
            <a:off x="875190" y="1231313"/>
            <a:ext cx="9958754" cy="646331"/>
          </a:xfrm>
          <a:prstGeom prst="rect">
            <a:avLst/>
          </a:prstGeom>
          <a:noFill/>
        </p:spPr>
        <p:txBody>
          <a:bodyPr wrap="square" rtlCol="0">
            <a:spAutoFit/>
          </a:bodyPr>
          <a:lstStyle/>
          <a:p>
            <a:r>
              <a:rPr lang="en-US" i="1" dirty="0"/>
              <a:t>Mark Cuban’s Cost Plus; CVS’s </a:t>
            </a:r>
            <a:r>
              <a:rPr lang="en-US" i="1" dirty="0" err="1"/>
              <a:t>CostVantage</a:t>
            </a:r>
            <a:r>
              <a:rPr lang="en-US" i="1" dirty="0"/>
              <a:t>; Cigna’s Clear Network. If this model became the norm, what would happen to pricing?</a:t>
            </a:r>
          </a:p>
        </p:txBody>
      </p:sp>
      <p:sp>
        <p:nvSpPr>
          <p:cNvPr id="5" name="Notched Right Arrow 4">
            <a:extLst>
              <a:ext uri="{FF2B5EF4-FFF2-40B4-BE49-F238E27FC236}">
                <a16:creationId xmlns:a16="http://schemas.microsoft.com/office/drawing/2014/main" id="{87BCD537-05A0-496B-6F3F-AE2CC24C9FF4}"/>
              </a:ext>
            </a:extLst>
          </p:cNvPr>
          <p:cNvSpPr/>
          <p:nvPr/>
        </p:nvSpPr>
        <p:spPr>
          <a:xfrm>
            <a:off x="1272879" y="2047939"/>
            <a:ext cx="9958755" cy="584776"/>
          </a:xfrm>
          <a:prstGeom prst="notchedRightArrow">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9" name="Rectangle 56">
            <a:extLst>
              <a:ext uri="{FF2B5EF4-FFF2-40B4-BE49-F238E27FC236}">
                <a16:creationId xmlns:a16="http://schemas.microsoft.com/office/drawing/2014/main" id="{9D5C1E33-907D-9B50-9141-2F0A00EB17AF}"/>
              </a:ext>
            </a:extLst>
          </p:cNvPr>
          <p:cNvSpPr/>
          <p:nvPr/>
        </p:nvSpPr>
        <p:spPr>
          <a:xfrm>
            <a:off x="1072127" y="2985788"/>
            <a:ext cx="2244305" cy="954107"/>
          </a:xfrm>
          <a:prstGeom prst="rect">
            <a:avLst/>
          </a:prstGeom>
        </p:spPr>
        <p:txBody>
          <a:bodyPr wrap="square">
            <a:spAutoFit/>
          </a:bodyPr>
          <a:lstStyle/>
          <a:p>
            <a:pPr algn="ct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Manufacturer </a:t>
            </a:r>
          </a:p>
          <a:p>
            <a:pPr algn="ct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(i.e., pharma) </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sets list price</a:t>
            </a:r>
          </a:p>
          <a:p>
            <a:pPr algn="ct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  </a:t>
            </a:r>
            <a:endPar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endParaRPr>
          </a:p>
        </p:txBody>
      </p:sp>
      <p:sp>
        <p:nvSpPr>
          <p:cNvPr id="32" name="Rectangle 56">
            <a:extLst>
              <a:ext uri="{FF2B5EF4-FFF2-40B4-BE49-F238E27FC236}">
                <a16:creationId xmlns:a16="http://schemas.microsoft.com/office/drawing/2014/main" id="{FD19CFB6-081D-FDA3-DE9E-31AE4AF6E33C}"/>
              </a:ext>
            </a:extLst>
          </p:cNvPr>
          <p:cNvSpPr/>
          <p:nvPr/>
        </p:nvSpPr>
        <p:spPr>
          <a:xfrm>
            <a:off x="9340656" y="2932781"/>
            <a:ext cx="1874297" cy="1169551"/>
          </a:xfrm>
          <a:prstGeom prst="rect">
            <a:avLst/>
          </a:prstGeom>
        </p:spPr>
        <p:txBody>
          <a:bodyPr wrap="square">
            <a:spAutoFit/>
          </a:bodyPr>
          <a:lstStyle/>
          <a:p>
            <a:pPr algn="ct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Patient </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pays whatever cost sharing arrangement is set by their benefit design</a:t>
            </a:r>
          </a:p>
        </p:txBody>
      </p:sp>
      <p:sp>
        <p:nvSpPr>
          <p:cNvPr id="33" name="Forma libre 137">
            <a:extLst>
              <a:ext uri="{FF2B5EF4-FFF2-40B4-BE49-F238E27FC236}">
                <a16:creationId xmlns:a16="http://schemas.microsoft.com/office/drawing/2014/main" id="{EC72E37C-2037-5AD9-26BA-EDF49DD27DB7}"/>
              </a:ext>
            </a:extLst>
          </p:cNvPr>
          <p:cNvSpPr/>
          <p:nvPr/>
        </p:nvSpPr>
        <p:spPr>
          <a:xfrm rot="10800000" flipH="1">
            <a:off x="1333236" y="2218471"/>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38" name="Forma libre 137">
            <a:extLst>
              <a:ext uri="{FF2B5EF4-FFF2-40B4-BE49-F238E27FC236}">
                <a16:creationId xmlns:a16="http://schemas.microsoft.com/office/drawing/2014/main" id="{7637A610-7DE3-EE44-3FD6-04E84601F5B2}"/>
              </a:ext>
            </a:extLst>
          </p:cNvPr>
          <p:cNvSpPr/>
          <p:nvPr/>
        </p:nvSpPr>
        <p:spPr>
          <a:xfrm rot="10800000" flipH="1">
            <a:off x="9528006" y="2218472"/>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7" name="Rectangle 56">
            <a:extLst>
              <a:ext uri="{FF2B5EF4-FFF2-40B4-BE49-F238E27FC236}">
                <a16:creationId xmlns:a16="http://schemas.microsoft.com/office/drawing/2014/main" id="{D5B523B2-2BEB-6DCA-6888-F6231C8345CB}"/>
              </a:ext>
            </a:extLst>
          </p:cNvPr>
          <p:cNvSpPr/>
          <p:nvPr/>
        </p:nvSpPr>
        <p:spPr>
          <a:xfrm>
            <a:off x="3797099" y="2955913"/>
            <a:ext cx="2518460" cy="1815882"/>
          </a:xfrm>
          <a:prstGeom prst="rect">
            <a:avLst/>
          </a:prstGeom>
        </p:spPr>
        <p:txBody>
          <a:bodyPr wrap="square">
            <a:spAutoFit/>
          </a:bodyPr>
          <a:lstStyle/>
          <a:p>
            <a:pPr algn="ct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Insurer/PBM/pharmacy </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negotiates a lower price</a:t>
            </a:r>
          </a:p>
          <a:p>
            <a:pPr algn="ct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 Price includes a (transparent) markup and dispensing fee (for itself, or for its partner pharmacies, if the negotiating entity is not a pharmacy)</a:t>
            </a:r>
          </a:p>
        </p:txBody>
      </p:sp>
      <p:sp>
        <p:nvSpPr>
          <p:cNvPr id="8" name="Forma libre 137">
            <a:extLst>
              <a:ext uri="{FF2B5EF4-FFF2-40B4-BE49-F238E27FC236}">
                <a16:creationId xmlns:a16="http://schemas.microsoft.com/office/drawing/2014/main" id="{28749C27-6489-0E46-58D6-C2D1A5BB1E87}"/>
              </a:ext>
            </a:extLst>
          </p:cNvPr>
          <p:cNvSpPr/>
          <p:nvPr/>
        </p:nvSpPr>
        <p:spPr>
          <a:xfrm rot="10800000" flipH="1">
            <a:off x="3838649" y="2209914"/>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9" name="Rectangle 56">
            <a:extLst>
              <a:ext uri="{FF2B5EF4-FFF2-40B4-BE49-F238E27FC236}">
                <a16:creationId xmlns:a16="http://schemas.microsoft.com/office/drawing/2014/main" id="{00D757F4-187D-B2F3-04F1-EE326784AF57}"/>
              </a:ext>
            </a:extLst>
          </p:cNvPr>
          <p:cNvSpPr/>
          <p:nvPr/>
        </p:nvSpPr>
        <p:spPr>
          <a:xfrm>
            <a:off x="6978071" y="2955913"/>
            <a:ext cx="2244305" cy="523220"/>
          </a:xfrm>
          <a:prstGeom prst="rect">
            <a:avLst/>
          </a:prstGeom>
        </p:spPr>
        <p:txBody>
          <a:bodyPr wrap="square">
            <a:spAutoFit/>
          </a:bodyPr>
          <a:lstStyle/>
          <a:p>
            <a:pPr algn="ctr"/>
            <a:r>
              <a:rPr lang="en-US" sz="1400" b="1" dirty="0">
                <a:solidFill>
                  <a:schemeClr val="tx2"/>
                </a:solidFill>
                <a:latin typeface="Arial" panose="020B0604020202020204" pitchFamily="34" charset="0"/>
                <a:ea typeface="Lato Light" panose="020F0502020204030203" pitchFamily="34" charset="0"/>
                <a:cs typeface="Arial" panose="020B0604020202020204" pitchFamily="34" charset="0"/>
              </a:rPr>
              <a:t>Pharmacy </a:t>
            </a:r>
            <a:r>
              <a:rPr lang="en-US" sz="1400" dirty="0">
                <a:solidFill>
                  <a:schemeClr val="tx2"/>
                </a:solidFill>
                <a:latin typeface="Arial" panose="020B0604020202020204" pitchFamily="34" charset="0"/>
                <a:ea typeface="Lato Light" panose="020F0502020204030203" pitchFamily="34" charset="0"/>
                <a:cs typeface="Arial" panose="020B0604020202020204" pitchFamily="34" charset="0"/>
              </a:rPr>
              <a:t>is reimbursed at that rate</a:t>
            </a:r>
          </a:p>
        </p:txBody>
      </p:sp>
      <p:sp>
        <p:nvSpPr>
          <p:cNvPr id="10" name="Forma libre 137">
            <a:extLst>
              <a:ext uri="{FF2B5EF4-FFF2-40B4-BE49-F238E27FC236}">
                <a16:creationId xmlns:a16="http://schemas.microsoft.com/office/drawing/2014/main" id="{E976DFDD-A00B-D29C-BFA1-8351FC2D1EEC}"/>
              </a:ext>
            </a:extLst>
          </p:cNvPr>
          <p:cNvSpPr/>
          <p:nvPr/>
        </p:nvSpPr>
        <p:spPr>
          <a:xfrm rot="10800000" flipH="1">
            <a:off x="6836932" y="2226079"/>
            <a:ext cx="22860" cy="881932"/>
          </a:xfrm>
          <a:custGeom>
            <a:avLst/>
            <a:gdLst>
              <a:gd name="connsiteX0" fmla="*/ 232 w 0"/>
              <a:gd name="connsiteY0" fmla="*/ 89794 h 89792"/>
              <a:gd name="connsiteX1" fmla="*/ 232 w 0"/>
              <a:gd name="connsiteY1" fmla="*/ 232 h 89792"/>
            </a:gdLst>
            <a:ahLst/>
            <a:cxnLst>
              <a:cxn ang="0">
                <a:pos x="connsiteX0" y="connsiteY0"/>
              </a:cxn>
              <a:cxn ang="0">
                <a:pos x="connsiteX1" y="connsiteY1"/>
              </a:cxn>
            </a:cxnLst>
            <a:rect l="l" t="t" r="r" b="b"/>
            <a:pathLst>
              <a:path h="89792">
                <a:moveTo>
                  <a:pt x="232" y="89794"/>
                </a:moveTo>
                <a:lnTo>
                  <a:pt x="232" y="232"/>
                </a:lnTo>
              </a:path>
            </a:pathLst>
          </a:custGeom>
          <a:ln w="63500" cap="rnd">
            <a:solidFill>
              <a:schemeClr val="bg1">
                <a:lumMod val="75000"/>
              </a:schemeClr>
            </a:solidFill>
            <a:prstDash val="sysDot"/>
            <a:round/>
            <a:tailEnd type="oval"/>
          </a:ln>
        </p:spPr>
        <p:txBody>
          <a:bodyPr rtlCol="0" anchor="ctr"/>
          <a:lstStyle/>
          <a:p>
            <a:endParaRPr lang="es-MX" sz="9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1A99E26-AF1F-1C57-5F1A-A2414DDC137C}"/>
              </a:ext>
            </a:extLst>
          </p:cNvPr>
          <p:cNvSpPr txBox="1"/>
          <p:nvPr/>
        </p:nvSpPr>
        <p:spPr>
          <a:xfrm>
            <a:off x="6574211" y="6262042"/>
            <a:ext cx="5628132" cy="461665"/>
          </a:xfrm>
          <a:prstGeom prst="rect">
            <a:avLst/>
          </a:prstGeom>
          <a:noFill/>
        </p:spPr>
        <p:txBody>
          <a:bodyPr wrap="square" rtlCol="0">
            <a:spAutoFit/>
          </a:bodyPr>
          <a:lstStyle/>
          <a:p>
            <a:r>
              <a:rPr lang="en-US" sz="1200" dirty="0"/>
              <a:t>Source: Mathews, A. “CVS Plans to Overhaul How Much Drugs Cost”, Wall Street Journal, December 5, 2023</a:t>
            </a:r>
          </a:p>
        </p:txBody>
      </p:sp>
    </p:spTree>
    <p:extLst>
      <p:ext uri="{BB962C8B-B14F-4D97-AF65-F5344CB8AC3E}">
        <p14:creationId xmlns:p14="http://schemas.microsoft.com/office/powerpoint/2010/main" val="311527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BDD1CC7-33D6-0646-8676-96EFB2C37AC9}"/>
              </a:ext>
            </a:extLst>
          </p:cNvPr>
          <p:cNvSpPr/>
          <p:nvPr/>
        </p:nvSpPr>
        <p:spPr>
          <a:xfrm>
            <a:off x="2459984" y="2025900"/>
            <a:ext cx="2744925" cy="274492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42480F-05A9-3448-B9C0-0A21A4A22C5A}"/>
              </a:ext>
            </a:extLst>
          </p:cNvPr>
          <p:cNvSpPr/>
          <p:nvPr/>
        </p:nvSpPr>
        <p:spPr>
          <a:xfrm>
            <a:off x="1744551" y="3122226"/>
            <a:ext cx="2744925" cy="2744925"/>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1E7F10-D478-8C48-AAA8-3CAD5D7D3CDB}"/>
              </a:ext>
            </a:extLst>
          </p:cNvPr>
          <p:cNvSpPr/>
          <p:nvPr/>
        </p:nvSpPr>
        <p:spPr>
          <a:xfrm>
            <a:off x="3175416" y="3122226"/>
            <a:ext cx="2744925" cy="274492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C3CB7D4F-21C8-F845-BF0F-751601394D64}"/>
              </a:ext>
            </a:extLst>
          </p:cNvPr>
          <p:cNvSpPr/>
          <p:nvPr/>
        </p:nvSpPr>
        <p:spPr>
          <a:xfrm>
            <a:off x="6511707" y="1800034"/>
            <a:ext cx="5209238" cy="1803719"/>
          </a:xfrm>
          <a:prstGeom prst="parallelogram">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22" name="Parallelogram 21">
            <a:extLst>
              <a:ext uri="{FF2B5EF4-FFF2-40B4-BE49-F238E27FC236}">
                <a16:creationId xmlns:a16="http://schemas.microsoft.com/office/drawing/2014/main" id="{26F5C946-55D3-6A47-9470-C398514C3E22}"/>
              </a:ext>
            </a:extLst>
          </p:cNvPr>
          <p:cNvSpPr/>
          <p:nvPr/>
        </p:nvSpPr>
        <p:spPr>
          <a:xfrm>
            <a:off x="6232940" y="3918474"/>
            <a:ext cx="5120860" cy="1311894"/>
          </a:xfrm>
          <a:prstGeom prst="parallelogram">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23" name="Parallelogram 22">
            <a:extLst>
              <a:ext uri="{FF2B5EF4-FFF2-40B4-BE49-F238E27FC236}">
                <a16:creationId xmlns:a16="http://schemas.microsoft.com/office/drawing/2014/main" id="{CFD3065B-55A6-3548-8E7A-A4C75B0DA061}"/>
              </a:ext>
            </a:extLst>
          </p:cNvPr>
          <p:cNvSpPr/>
          <p:nvPr/>
        </p:nvSpPr>
        <p:spPr>
          <a:xfrm>
            <a:off x="6001418" y="5609264"/>
            <a:ext cx="4842093" cy="938412"/>
          </a:xfrm>
          <a:prstGeom prst="parallelogram">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27" name="Rectangle 26">
            <a:extLst>
              <a:ext uri="{FF2B5EF4-FFF2-40B4-BE49-F238E27FC236}">
                <a16:creationId xmlns:a16="http://schemas.microsoft.com/office/drawing/2014/main" id="{17BA6E90-B6BC-3D4D-9683-AE396868647C}"/>
              </a:ext>
            </a:extLst>
          </p:cNvPr>
          <p:cNvSpPr/>
          <p:nvPr/>
        </p:nvSpPr>
        <p:spPr>
          <a:xfrm>
            <a:off x="2957488" y="2515576"/>
            <a:ext cx="1695402" cy="369332"/>
          </a:xfrm>
          <a:prstGeom prst="rect">
            <a:avLst/>
          </a:prstGeom>
        </p:spPr>
        <p:txBody>
          <a:bodyPr wrap="square">
            <a:spAutoFit/>
          </a:bodyPr>
          <a:lstStyle/>
          <a:p>
            <a:pPr algn="ctr"/>
            <a:r>
              <a:rPr lang="en-US">
                <a:solidFill>
                  <a:schemeClr val="bg1"/>
                </a:solidFill>
                <a:latin typeface="Arial" panose="020B0604020202020204" pitchFamily="34" charset="0"/>
                <a:ea typeface="Roboto Medium" panose="02000000000000000000" pitchFamily="2" charset="0"/>
                <a:cs typeface="Montserrat" charset="0"/>
              </a:rPr>
              <a:t>Pharma</a:t>
            </a:r>
          </a:p>
        </p:txBody>
      </p:sp>
      <p:sp>
        <p:nvSpPr>
          <p:cNvPr id="28" name="Rectangle 27">
            <a:extLst>
              <a:ext uri="{FF2B5EF4-FFF2-40B4-BE49-F238E27FC236}">
                <a16:creationId xmlns:a16="http://schemas.microsoft.com/office/drawing/2014/main" id="{E5B96E61-6708-1347-B2C4-2355AC8CC0AB}"/>
              </a:ext>
            </a:extLst>
          </p:cNvPr>
          <p:cNvSpPr/>
          <p:nvPr/>
        </p:nvSpPr>
        <p:spPr>
          <a:xfrm>
            <a:off x="4306016" y="4600429"/>
            <a:ext cx="1695402" cy="369332"/>
          </a:xfrm>
          <a:prstGeom prst="rect">
            <a:avLst/>
          </a:prstGeom>
        </p:spPr>
        <p:txBody>
          <a:bodyPr wrap="square">
            <a:spAutoFit/>
          </a:bodyPr>
          <a:lstStyle/>
          <a:p>
            <a:pPr algn="ctr"/>
            <a:r>
              <a:rPr lang="en-US">
                <a:solidFill>
                  <a:schemeClr val="bg1"/>
                </a:solidFill>
                <a:latin typeface="Arial" panose="020B0604020202020204" pitchFamily="34" charset="0"/>
                <a:ea typeface="Roboto Medium" panose="02000000000000000000" pitchFamily="2" charset="0"/>
                <a:cs typeface="Montserrat" charset="0"/>
              </a:rPr>
              <a:t>Biotech</a:t>
            </a:r>
          </a:p>
        </p:txBody>
      </p:sp>
      <p:sp>
        <p:nvSpPr>
          <p:cNvPr id="29" name="Rectangle 28">
            <a:extLst>
              <a:ext uri="{FF2B5EF4-FFF2-40B4-BE49-F238E27FC236}">
                <a16:creationId xmlns:a16="http://schemas.microsoft.com/office/drawing/2014/main" id="{BB99E117-6A30-3F45-B47C-E15940DF89C8}"/>
              </a:ext>
            </a:extLst>
          </p:cNvPr>
          <p:cNvSpPr/>
          <p:nvPr/>
        </p:nvSpPr>
        <p:spPr>
          <a:xfrm>
            <a:off x="1691403" y="4600429"/>
            <a:ext cx="1695402" cy="369332"/>
          </a:xfrm>
          <a:prstGeom prst="rect">
            <a:avLst/>
          </a:prstGeom>
        </p:spPr>
        <p:txBody>
          <a:bodyPr wrap="square">
            <a:spAutoFit/>
          </a:bodyPr>
          <a:lstStyle/>
          <a:p>
            <a:pPr algn="ctr"/>
            <a:r>
              <a:rPr lang="en-US">
                <a:solidFill>
                  <a:schemeClr val="bg1"/>
                </a:solidFill>
                <a:latin typeface="Arial" panose="020B0604020202020204" pitchFamily="34" charset="0"/>
                <a:ea typeface="Roboto Medium" panose="02000000000000000000" pitchFamily="2" charset="0"/>
                <a:cs typeface="Montserrat" charset="0"/>
              </a:rPr>
              <a:t>Device</a:t>
            </a:r>
          </a:p>
        </p:txBody>
      </p:sp>
      <p:sp>
        <p:nvSpPr>
          <p:cNvPr id="30" name="Rectangle 56">
            <a:extLst>
              <a:ext uri="{FF2B5EF4-FFF2-40B4-BE49-F238E27FC236}">
                <a16:creationId xmlns:a16="http://schemas.microsoft.com/office/drawing/2014/main" id="{D9801B5C-8A97-8B41-888B-92F9303E924F}"/>
              </a:ext>
            </a:extLst>
          </p:cNvPr>
          <p:cNvSpPr/>
          <p:nvPr/>
        </p:nvSpPr>
        <p:spPr>
          <a:xfrm flipH="1">
            <a:off x="6931228" y="1898216"/>
            <a:ext cx="4422571" cy="1569660"/>
          </a:xfrm>
          <a:prstGeom prst="rect">
            <a:avLst/>
          </a:prstGeom>
        </p:spPr>
        <p:txBody>
          <a:bodyPr wrap="square">
            <a:spAutoFit/>
          </a:bodyPr>
          <a:lstStyle/>
          <a:p>
            <a:r>
              <a:rPr lang="en-US" sz="1600" b="1" dirty="0">
                <a:solidFill>
                  <a:srgbClr val="374151"/>
                </a:solidFill>
                <a:latin typeface="Söhne"/>
              </a:rPr>
              <a:t>Pharmaceutical companies. </a:t>
            </a:r>
            <a:r>
              <a:rPr lang="en-US" sz="1600" dirty="0">
                <a:solidFill>
                  <a:srgbClr val="374151"/>
                </a:solidFill>
                <a:latin typeface="Söhne"/>
              </a:rPr>
              <a:t>Once, pharma companies only developed</a:t>
            </a:r>
            <a:r>
              <a:rPr lang="en-US" sz="1600" b="0" i="0" u="none" strike="noStrike" dirty="0">
                <a:solidFill>
                  <a:srgbClr val="374151"/>
                </a:solidFill>
                <a:effectLst/>
                <a:latin typeface="Söhne"/>
              </a:rPr>
              <a:t> and manufactured chemical-compound or synthetic molecule drugs, leaving biologic drug development to biotech. Today  ‘big pharma’ makes large molecule and biologic drugs (often via </a:t>
            </a:r>
            <a:r>
              <a:rPr lang="en-US" sz="1600" b="0" i="0" u="none" strike="noStrike" dirty="0" err="1">
                <a:solidFill>
                  <a:srgbClr val="374151"/>
                </a:solidFill>
                <a:effectLst/>
                <a:latin typeface="Söhne"/>
              </a:rPr>
              <a:t>acquistions</a:t>
            </a:r>
            <a:r>
              <a:rPr lang="en-US" sz="1600" b="0" i="0" u="none" strike="noStrike" dirty="0">
                <a:solidFill>
                  <a:srgbClr val="374151"/>
                </a:solidFill>
                <a:effectLst/>
                <a:latin typeface="Söhne"/>
              </a:rPr>
              <a:t>). </a:t>
            </a:r>
          </a:p>
        </p:txBody>
      </p:sp>
      <p:sp>
        <p:nvSpPr>
          <p:cNvPr id="31" name="Rectangle 56">
            <a:extLst>
              <a:ext uri="{FF2B5EF4-FFF2-40B4-BE49-F238E27FC236}">
                <a16:creationId xmlns:a16="http://schemas.microsoft.com/office/drawing/2014/main" id="{EC5EAE1A-08EA-9C42-87A1-19CE6F206CA5}"/>
              </a:ext>
            </a:extLst>
          </p:cNvPr>
          <p:cNvSpPr/>
          <p:nvPr/>
        </p:nvSpPr>
        <p:spPr>
          <a:xfrm flipH="1">
            <a:off x="6800828" y="3991362"/>
            <a:ext cx="4042682" cy="1077218"/>
          </a:xfrm>
          <a:prstGeom prst="rect">
            <a:avLst/>
          </a:prstGeom>
        </p:spPr>
        <p:txBody>
          <a:bodyPr wrap="square">
            <a:spAutoFit/>
          </a:bodyPr>
          <a:lstStyle/>
          <a:p>
            <a:r>
              <a:rPr lang="en-US" sz="1600" b="1" dirty="0">
                <a:solidFill>
                  <a:srgbClr val="374151"/>
                </a:solidFill>
                <a:latin typeface="Söhne"/>
              </a:rPr>
              <a:t>The term ‘biotech companies’  tends to refer to startups </a:t>
            </a:r>
            <a:r>
              <a:rPr lang="en-US" sz="1600" dirty="0">
                <a:solidFill>
                  <a:srgbClr val="374151"/>
                </a:solidFill>
                <a:latin typeface="Söhne"/>
              </a:rPr>
              <a:t>focused on development of therapies that use </a:t>
            </a:r>
            <a:r>
              <a:rPr lang="en-US" sz="1600" b="0" i="0" u="none" strike="noStrike" dirty="0">
                <a:solidFill>
                  <a:srgbClr val="374151"/>
                </a:solidFill>
                <a:effectLst/>
                <a:latin typeface="Söhne"/>
              </a:rPr>
              <a:t>living organisms or biological processe</a:t>
            </a:r>
            <a:r>
              <a:rPr lang="en-US" sz="1600" dirty="0">
                <a:solidFill>
                  <a:srgbClr val="374151"/>
                </a:solidFill>
                <a:latin typeface="Söhne"/>
              </a:rPr>
              <a:t>s.  </a:t>
            </a:r>
            <a:endParaRPr lang="en-US" sz="1600"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sp>
        <p:nvSpPr>
          <p:cNvPr id="32" name="Rectangle 56">
            <a:extLst>
              <a:ext uri="{FF2B5EF4-FFF2-40B4-BE49-F238E27FC236}">
                <a16:creationId xmlns:a16="http://schemas.microsoft.com/office/drawing/2014/main" id="{0E78A3E0-6D6A-C34D-8C3E-B8EB45779CB6}"/>
              </a:ext>
            </a:extLst>
          </p:cNvPr>
          <p:cNvSpPr/>
          <p:nvPr/>
        </p:nvSpPr>
        <p:spPr>
          <a:xfrm flipH="1">
            <a:off x="6418933" y="5662100"/>
            <a:ext cx="4197405" cy="830997"/>
          </a:xfrm>
          <a:prstGeom prst="rect">
            <a:avLst/>
          </a:prstGeom>
        </p:spPr>
        <p:txBody>
          <a:bodyPr wrap="square">
            <a:spAutoFit/>
          </a:bodyPr>
          <a:lstStyle/>
          <a:p>
            <a:r>
              <a:rPr lang="en-US" sz="1600" b="1" i="0" u="none" strike="noStrike" dirty="0">
                <a:solidFill>
                  <a:srgbClr val="374151"/>
                </a:solidFill>
                <a:effectLst/>
                <a:latin typeface="Söhne"/>
              </a:rPr>
              <a:t>Device-makers</a:t>
            </a:r>
            <a:r>
              <a:rPr lang="en-US" sz="1600" b="0" i="0" u="none" strike="noStrike" dirty="0">
                <a:solidFill>
                  <a:srgbClr val="374151"/>
                </a:solidFill>
                <a:effectLst/>
                <a:latin typeface="Söhne"/>
              </a:rPr>
              <a:t> produce instruments, machines, or implants that can be used for diagnosis, treatment, or prevention  </a:t>
            </a:r>
            <a:endParaRPr lang="en-US" sz="1600" dirty="0">
              <a:latin typeface="Arial" panose="020B0604020202020204" pitchFamily="34" charset="0"/>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15B25ED8-D8FC-E7CB-803C-84F4B67F964C}"/>
              </a:ext>
            </a:extLst>
          </p:cNvPr>
          <p:cNvSpPr>
            <a:spLocks noGrp="1"/>
          </p:cNvSpPr>
          <p:nvPr>
            <p:ph type="title"/>
          </p:nvPr>
        </p:nvSpPr>
        <p:spPr/>
        <p:txBody>
          <a:bodyPr/>
          <a:lstStyle/>
          <a:p>
            <a:r>
              <a:rPr lang="en-US"/>
              <a:t>Term check: What is the ‘life science industry’?</a:t>
            </a:r>
          </a:p>
        </p:txBody>
      </p:sp>
      <p:sp>
        <p:nvSpPr>
          <p:cNvPr id="3" name="TextBox 2">
            <a:extLst>
              <a:ext uri="{FF2B5EF4-FFF2-40B4-BE49-F238E27FC236}">
                <a16:creationId xmlns:a16="http://schemas.microsoft.com/office/drawing/2014/main" id="{6BBD89CD-1F9E-47D5-5DD5-BFE1D3BC5CA7}"/>
              </a:ext>
            </a:extLst>
          </p:cNvPr>
          <p:cNvSpPr txBox="1"/>
          <p:nvPr/>
        </p:nvSpPr>
        <p:spPr>
          <a:xfrm>
            <a:off x="875190" y="1112044"/>
            <a:ext cx="9958754" cy="369332"/>
          </a:xfrm>
          <a:prstGeom prst="rect">
            <a:avLst/>
          </a:prstGeom>
          <a:noFill/>
        </p:spPr>
        <p:txBody>
          <a:bodyPr wrap="square" rtlCol="0">
            <a:spAutoFit/>
          </a:bodyPr>
          <a:lstStyle/>
          <a:p>
            <a:r>
              <a:rPr lang="en-US" i="1"/>
              <a:t>This is the</a:t>
            </a:r>
            <a:r>
              <a:rPr lang="en-US" b="1" i="1"/>
              <a:t> industry-preferred </a:t>
            </a:r>
            <a:r>
              <a:rPr lang="en-US" i="1"/>
              <a:t>term for pharmaceutical, biotech and device-makers together</a:t>
            </a:r>
          </a:p>
        </p:txBody>
      </p:sp>
    </p:spTree>
    <p:extLst>
      <p:ext uri="{BB962C8B-B14F-4D97-AF65-F5344CB8AC3E}">
        <p14:creationId xmlns:p14="http://schemas.microsoft.com/office/powerpoint/2010/main" val="347500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9BE6-6836-B82D-8A38-FC46A3C781CE}"/>
              </a:ext>
            </a:extLst>
          </p:cNvPr>
          <p:cNvSpPr>
            <a:spLocks noGrp="1"/>
          </p:cNvSpPr>
          <p:nvPr>
            <p:ph type="title"/>
          </p:nvPr>
        </p:nvSpPr>
        <p:spPr>
          <a:xfrm>
            <a:off x="838199" y="365125"/>
            <a:ext cx="10925909" cy="892971"/>
          </a:xfrm>
        </p:spPr>
        <p:txBody>
          <a:bodyPr>
            <a:normAutofit/>
          </a:bodyPr>
          <a:lstStyle/>
          <a:p>
            <a:r>
              <a:rPr lang="en-US"/>
              <a:t>Why are these companies lumped together?</a:t>
            </a:r>
          </a:p>
        </p:txBody>
      </p:sp>
      <p:sp>
        <p:nvSpPr>
          <p:cNvPr id="28" name="TextBox 27">
            <a:extLst>
              <a:ext uri="{FF2B5EF4-FFF2-40B4-BE49-F238E27FC236}">
                <a16:creationId xmlns:a16="http://schemas.microsoft.com/office/drawing/2014/main" id="{C907DB87-4AD1-059C-1CB2-3C085EED999F}"/>
              </a:ext>
            </a:extLst>
          </p:cNvPr>
          <p:cNvSpPr txBox="1"/>
          <p:nvPr/>
        </p:nvSpPr>
        <p:spPr>
          <a:xfrm>
            <a:off x="875189" y="1112044"/>
            <a:ext cx="10925909" cy="369332"/>
          </a:xfrm>
          <a:prstGeom prst="rect">
            <a:avLst/>
          </a:prstGeom>
          <a:noFill/>
        </p:spPr>
        <p:txBody>
          <a:bodyPr wrap="square" rtlCol="0">
            <a:spAutoFit/>
          </a:bodyPr>
          <a:lstStyle/>
          <a:p>
            <a:r>
              <a:rPr lang="en-US" i="1"/>
              <a:t>Note big companies may span business lines</a:t>
            </a:r>
          </a:p>
        </p:txBody>
      </p:sp>
      <p:sp>
        <p:nvSpPr>
          <p:cNvPr id="23" name="CuadroTexto 395">
            <a:extLst>
              <a:ext uri="{FF2B5EF4-FFF2-40B4-BE49-F238E27FC236}">
                <a16:creationId xmlns:a16="http://schemas.microsoft.com/office/drawing/2014/main" id="{44E6C9EB-9C86-5FB5-3A40-7F3914064590}"/>
              </a:ext>
            </a:extLst>
          </p:cNvPr>
          <p:cNvSpPr txBox="1"/>
          <p:nvPr/>
        </p:nvSpPr>
        <p:spPr>
          <a:xfrm>
            <a:off x="6315580" y="2071950"/>
            <a:ext cx="2448191" cy="430887"/>
          </a:xfrm>
          <a:prstGeom prst="rect">
            <a:avLst/>
          </a:prstGeom>
          <a:noFill/>
        </p:spPr>
        <p:txBody>
          <a:bodyPr wrap="square" rtlCol="0">
            <a:spAutoFit/>
          </a:bodyPr>
          <a:lstStyle/>
          <a:p>
            <a:pPr algn="ctr"/>
            <a:r>
              <a:rPr lang="en-US" sz="2200">
                <a:solidFill>
                  <a:schemeClr val="bg1"/>
                </a:solidFill>
                <a:latin typeface="Arial" panose="020B0604020202020204" pitchFamily="34" charset="0"/>
                <a:ea typeface="Lato Semibold" panose="020F0502020204030203" pitchFamily="34" charset="0"/>
                <a:cs typeface="Arial" panose="020B0604020202020204" pitchFamily="34" charset="0"/>
              </a:rPr>
              <a:t>'Pharma’</a:t>
            </a:r>
          </a:p>
        </p:txBody>
      </p:sp>
      <p:graphicFrame>
        <p:nvGraphicFramePr>
          <p:cNvPr id="38" name="Table 37">
            <a:extLst>
              <a:ext uri="{FF2B5EF4-FFF2-40B4-BE49-F238E27FC236}">
                <a16:creationId xmlns:a16="http://schemas.microsoft.com/office/drawing/2014/main" id="{A2569B6F-0EF1-349B-7A24-FA1022A01006}"/>
              </a:ext>
            </a:extLst>
          </p:cNvPr>
          <p:cNvGraphicFramePr>
            <a:graphicFrameLocks noGrp="1"/>
          </p:cNvGraphicFramePr>
          <p:nvPr>
            <p:extLst>
              <p:ext uri="{D42A27DB-BD31-4B8C-83A1-F6EECF244321}">
                <p14:modId xmlns:p14="http://schemas.microsoft.com/office/powerpoint/2010/main" val="305368781"/>
              </p:ext>
            </p:extLst>
          </p:nvPr>
        </p:nvGraphicFramePr>
        <p:xfrm>
          <a:off x="4545630" y="2174773"/>
          <a:ext cx="7255468" cy="3890661"/>
        </p:xfrm>
        <a:graphic>
          <a:graphicData uri="http://schemas.openxmlformats.org/drawingml/2006/table">
            <a:tbl>
              <a:tblPr firstRow="1" bandRow="1">
                <a:tableStyleId>{5C22544A-7EE6-4342-B048-85BDC9FD1C3A}</a:tableStyleId>
              </a:tblPr>
              <a:tblGrid>
                <a:gridCol w="1217556">
                  <a:extLst>
                    <a:ext uri="{9D8B030D-6E8A-4147-A177-3AD203B41FA5}">
                      <a16:colId xmlns:a16="http://schemas.microsoft.com/office/drawing/2014/main" val="20001"/>
                    </a:ext>
                  </a:extLst>
                </a:gridCol>
                <a:gridCol w="2117279">
                  <a:extLst>
                    <a:ext uri="{9D8B030D-6E8A-4147-A177-3AD203B41FA5}">
                      <a16:colId xmlns:a16="http://schemas.microsoft.com/office/drawing/2014/main" val="20002"/>
                    </a:ext>
                  </a:extLst>
                </a:gridCol>
                <a:gridCol w="3920633">
                  <a:extLst>
                    <a:ext uri="{9D8B030D-6E8A-4147-A177-3AD203B41FA5}">
                      <a16:colId xmlns:a16="http://schemas.microsoft.com/office/drawing/2014/main" val="20003"/>
                    </a:ext>
                  </a:extLst>
                </a:gridCol>
              </a:tblGrid>
              <a:tr h="1200292">
                <a:tc>
                  <a:txBody>
                    <a:bodyPr/>
                    <a:lstStyle/>
                    <a:p>
                      <a:pPr lvl="0" algn="l"/>
                      <a:r>
                        <a:rPr lang="en-US" sz="1600" b="0" i="0">
                          <a:solidFill>
                            <a:schemeClr val="bg1"/>
                          </a:solidFill>
                          <a:latin typeface="Arial" panose="020B0604020202020204" pitchFamily="34" charset="0"/>
                          <a:ea typeface="Lato Light" panose="020F0502020204030203" pitchFamily="34" charset="0"/>
                          <a:cs typeface="Arial" panose="020B0604020202020204" pitchFamily="34" charset="0"/>
                        </a:rPr>
                        <a:t>Pharma</a:t>
                      </a:r>
                    </a:p>
                  </a:txBody>
                  <a:tcPr marL="18000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lumOff val="50000"/>
                      </a:schemeClr>
                    </a:solidFill>
                  </a:tcPr>
                </a:tc>
                <a:tc>
                  <a:txBody>
                    <a:bodyPr/>
                    <a:lstStyle/>
                    <a:p>
                      <a:pPr algn="ctr"/>
                      <a:r>
                        <a:rPr lang="en-US" sz="1400" b="0" i="0">
                          <a:solidFill>
                            <a:schemeClr val="tx1"/>
                          </a:solidFill>
                          <a:latin typeface="Arial" panose="020B0604020202020204" pitchFamily="34" charset="0"/>
                          <a:ea typeface="Lato Light" panose="020F0502020204030203" pitchFamily="34" charset="0"/>
                          <a:cs typeface="Arial" panose="020B0604020202020204" pitchFamily="34" charset="0"/>
                        </a:rPr>
                        <a:t>Large, established companies</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ctr">
                        <a:buFont typeface="Arial" panose="020B0604020202020204" pitchFamily="34" charset="0"/>
                        <a:buChar char="•"/>
                      </a:pP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285750" indent="-285750" algn="ctr">
                        <a:buFont typeface="Arial" panose="020B0604020202020204" pitchFamily="34" charset="0"/>
                        <a:buChar cha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Developing therapies to treat both common and rare diseases</a:t>
                      </a:r>
                    </a:p>
                    <a:p>
                      <a:pPr marL="285750" indent="-285750" algn="ctr">
                        <a:buFont typeface="Arial" panose="020B0604020202020204" pitchFamily="34" charset="0"/>
                        <a:buChar cha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Gaining FDA approval for novel drug assets and new indications of existing assets</a:t>
                      </a:r>
                    </a:p>
                    <a:p>
                      <a:pPr marL="285750" indent="-285750">
                        <a:buFont typeface="Arial" panose="020B0604020202020204" pitchFamily="34" charset="0"/>
                        <a:buChar char="•"/>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200292">
                <a:tc>
                  <a:txBody>
                    <a:bodyPr/>
                    <a:lstStyle/>
                    <a:p>
                      <a:pPr lvl="0" algn="l"/>
                      <a:r>
                        <a:rPr lang="en-US" sz="1600" b="0" i="0">
                          <a:solidFill>
                            <a:schemeClr val="bg1"/>
                          </a:solidFill>
                          <a:latin typeface="Arial" panose="020B0604020202020204" pitchFamily="34" charset="0"/>
                          <a:ea typeface="Lato Light" panose="020F0502020204030203" pitchFamily="34" charset="0"/>
                          <a:cs typeface="Arial" panose="020B0604020202020204" pitchFamily="34" charset="0"/>
                        </a:rPr>
                        <a:t>Biotech</a:t>
                      </a:r>
                    </a:p>
                  </a:txBody>
                  <a:tcPr marL="18000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a:solidFill>
                            <a:schemeClr val="tx1"/>
                          </a:solidFill>
                          <a:effectLst/>
                          <a:latin typeface="Arial" panose="020B0604020202020204" pitchFamily="34" charset="0"/>
                          <a:ea typeface="+mn-ea"/>
                          <a:cs typeface="Arial" panose="020B0604020202020204" pitchFamily="34" charset="0"/>
                        </a:rPr>
                        <a:t>Often smaller, more specialized companies relying on partnerships and collaborations  </a:t>
                      </a:r>
                      <a:endParaRPr lang="en-US" sz="1400" b="0" i="0">
                        <a:solidFill>
                          <a:schemeClr val="tx1"/>
                        </a:solidFill>
                        <a:latin typeface="Arial" panose="020B0604020202020204" pitchFamily="34" charset="0"/>
                        <a:ea typeface="Lato Light" panose="020F0502020204030203" pitchFamily="34" charset="0"/>
                        <a:cs typeface="Arial" panose="020B0604020202020204" pitchFamily="34" charset="0"/>
                      </a:endParaRP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Arial" panose="020B0604020202020204" pitchFamily="34" charset="0"/>
                          <a:ea typeface="Lato Light" panose="020F0502020204030203" pitchFamily="34" charset="0"/>
                          <a:cs typeface="Arial" panose="020B0604020202020204" pitchFamily="34" charset="0"/>
                        </a:rPr>
                        <a:t>Often focus on novel and complex treatments: Gene therapies, cell therapies, personalized medicine</a:t>
                      </a: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364489">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600" b="0" i="0">
                          <a:solidFill>
                            <a:schemeClr val="bg1"/>
                          </a:solidFill>
                          <a:latin typeface="Arial" panose="020B0604020202020204" pitchFamily="34" charset="0"/>
                          <a:ea typeface="Lato Light" panose="020F0502020204030203" pitchFamily="34" charset="0"/>
                          <a:cs typeface="Arial" panose="020B0604020202020204" pitchFamily="34" charset="0"/>
                        </a:rPr>
                        <a:t>Device</a:t>
                      </a:r>
                    </a:p>
                  </a:txBody>
                  <a:tcPr marL="18000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0" i="0" u="none" strike="noStrike" kern="1200">
                          <a:solidFill>
                            <a:schemeClr val="tx1"/>
                          </a:solidFill>
                          <a:effectLst/>
                          <a:latin typeface="Arial" panose="020B0604020202020204" pitchFamily="34" charset="0"/>
                          <a:ea typeface="+mn-ea"/>
                          <a:cs typeface="Arial" panose="020B0604020202020204" pitchFamily="34" charset="0"/>
                        </a:rPr>
                        <a:t>Diverse mix of companies, from large, established players with broad portfolios to niche startups</a:t>
                      </a:r>
                      <a:endParaRPr lang="en-US" sz="1400" b="0" i="0">
                        <a:solidFill>
                          <a:schemeClr val="tx1"/>
                        </a:solidFill>
                        <a:latin typeface="Arial" panose="020B0604020202020204" pitchFamily="34" charset="0"/>
                        <a:ea typeface="Lato Light" panose="020F0502020204030203" pitchFamily="34" charset="0"/>
                        <a:cs typeface="Arial" panose="020B0604020202020204" pitchFamily="34" charset="0"/>
                      </a:endParaRP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u="none" strike="noStrike" dirty="0">
                          <a:solidFill>
                            <a:schemeClr val="tx1"/>
                          </a:solidFill>
                          <a:effectLst/>
                          <a:latin typeface="Arial" panose="020B0604020202020204" pitchFamily="34" charset="0"/>
                          <a:cs typeface="Arial" panose="020B0604020202020204" pitchFamily="34" charset="0"/>
                        </a:rPr>
                        <a:t>Surgical instruments, imaging equipment, prosthetic devices, diagnostic tests, and more</a:t>
                      </a:r>
                      <a:endParaRPr lang="en-US" sz="1400" b="0" i="0" dirty="0">
                        <a:solidFill>
                          <a:schemeClr val="tx1"/>
                        </a:solidFill>
                        <a:latin typeface="Arial" panose="020B0604020202020204" pitchFamily="34" charset="0"/>
                        <a:ea typeface="Lato Light" panose="020F0502020204030203" pitchFamily="34" charset="0"/>
                        <a:cs typeface="Arial" panose="020B0604020202020204" pitchFamily="34" charset="0"/>
                      </a:endParaRPr>
                    </a:p>
                  </a:txBody>
                  <a:tcPr marL="45720" marR="45720" marT="22860" marB="228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8" name="TextBox 47">
            <a:extLst>
              <a:ext uri="{FF2B5EF4-FFF2-40B4-BE49-F238E27FC236}">
                <a16:creationId xmlns:a16="http://schemas.microsoft.com/office/drawing/2014/main" id="{09EC7B66-4F65-1822-224E-E8E72D734B06}"/>
              </a:ext>
            </a:extLst>
          </p:cNvPr>
          <p:cNvSpPr txBox="1"/>
          <p:nvPr/>
        </p:nvSpPr>
        <p:spPr>
          <a:xfrm>
            <a:off x="5968401" y="1860592"/>
            <a:ext cx="1967474" cy="369332"/>
          </a:xfrm>
          <a:prstGeom prst="rect">
            <a:avLst/>
          </a:prstGeom>
          <a:noFill/>
        </p:spPr>
        <p:txBody>
          <a:bodyPr wrap="square" rtlCol="0">
            <a:spAutoFit/>
          </a:bodyPr>
          <a:lstStyle/>
          <a:p>
            <a:r>
              <a:rPr lang="en-US" i="1"/>
              <a:t>Player attributes</a:t>
            </a:r>
          </a:p>
        </p:txBody>
      </p:sp>
      <p:sp>
        <p:nvSpPr>
          <p:cNvPr id="49" name="TextBox 48">
            <a:extLst>
              <a:ext uri="{FF2B5EF4-FFF2-40B4-BE49-F238E27FC236}">
                <a16:creationId xmlns:a16="http://schemas.microsoft.com/office/drawing/2014/main" id="{ABC6AFF4-088E-40DA-A363-7BCE247B2E19}"/>
              </a:ext>
            </a:extLst>
          </p:cNvPr>
          <p:cNvSpPr txBox="1"/>
          <p:nvPr/>
        </p:nvSpPr>
        <p:spPr>
          <a:xfrm>
            <a:off x="8964521" y="1850234"/>
            <a:ext cx="1967474" cy="369332"/>
          </a:xfrm>
          <a:prstGeom prst="rect">
            <a:avLst/>
          </a:prstGeom>
          <a:noFill/>
        </p:spPr>
        <p:txBody>
          <a:bodyPr wrap="square" rtlCol="0">
            <a:spAutoFit/>
          </a:bodyPr>
          <a:lstStyle/>
          <a:p>
            <a:r>
              <a:rPr lang="en-US" i="1"/>
              <a:t>Focus areas</a:t>
            </a:r>
          </a:p>
        </p:txBody>
      </p:sp>
      <p:sp>
        <p:nvSpPr>
          <p:cNvPr id="3" name="TextBox 2">
            <a:extLst>
              <a:ext uri="{FF2B5EF4-FFF2-40B4-BE49-F238E27FC236}">
                <a16:creationId xmlns:a16="http://schemas.microsoft.com/office/drawing/2014/main" id="{EC212AB9-A089-9DF6-8E8B-519AB423DC23}"/>
              </a:ext>
            </a:extLst>
          </p:cNvPr>
          <p:cNvSpPr txBox="1"/>
          <p:nvPr/>
        </p:nvSpPr>
        <p:spPr>
          <a:xfrm>
            <a:off x="4308764" y="6234545"/>
            <a:ext cx="7455344" cy="461665"/>
          </a:xfrm>
          <a:prstGeom prst="rect">
            <a:avLst/>
          </a:prstGeom>
          <a:noFill/>
        </p:spPr>
        <p:txBody>
          <a:bodyPr wrap="square" rtlCol="0">
            <a:spAutoFit/>
          </a:bodyPr>
          <a:lstStyle/>
          <a:p>
            <a:r>
              <a:rPr lang="en-US" sz="1200"/>
              <a:t>Source: Pharma/biotech revenue data: Motley Fool/Evaluate/Statista, 2022. Available </a:t>
            </a:r>
            <a:r>
              <a:rPr lang="en-US" sz="1200">
                <a:hlinkClick r:id="rId3"/>
              </a:rPr>
              <a:t>here</a:t>
            </a:r>
            <a:r>
              <a:rPr lang="en-US" sz="1200"/>
              <a:t>; </a:t>
            </a:r>
            <a:r>
              <a:rPr lang="en-US" sz="1200" err="1"/>
              <a:t>devicemaker</a:t>
            </a:r>
            <a:r>
              <a:rPr lang="en-US" sz="1200"/>
              <a:t> revenue data: Statista, 2022 available </a:t>
            </a:r>
            <a:r>
              <a:rPr lang="en-US" sz="1200">
                <a:hlinkClick r:id="rId4"/>
              </a:rPr>
              <a:t>here</a:t>
            </a:r>
            <a:endParaRPr lang="en-US" sz="1200"/>
          </a:p>
        </p:txBody>
      </p:sp>
      <p:sp>
        <p:nvSpPr>
          <p:cNvPr id="5" name="TextBox 4">
            <a:extLst>
              <a:ext uri="{FF2B5EF4-FFF2-40B4-BE49-F238E27FC236}">
                <a16:creationId xmlns:a16="http://schemas.microsoft.com/office/drawing/2014/main" id="{E6F747EB-3E1C-8AED-3F98-ACE65F53E968}"/>
              </a:ext>
            </a:extLst>
          </p:cNvPr>
          <p:cNvSpPr txBox="1"/>
          <p:nvPr/>
        </p:nvSpPr>
        <p:spPr>
          <a:xfrm>
            <a:off x="1260005" y="1544592"/>
            <a:ext cx="3378289" cy="369332"/>
          </a:xfrm>
          <a:prstGeom prst="rect">
            <a:avLst/>
          </a:prstGeom>
          <a:noFill/>
        </p:spPr>
        <p:txBody>
          <a:bodyPr wrap="square">
            <a:spAutoFit/>
          </a:bodyPr>
          <a:lstStyle/>
          <a:p>
            <a:r>
              <a:rPr lang="en-US" b="1">
                <a:solidFill>
                  <a:srgbClr val="374151"/>
                </a:solidFill>
                <a:latin typeface="Söhne"/>
              </a:rPr>
              <a:t>Commonalities</a:t>
            </a:r>
          </a:p>
        </p:txBody>
      </p:sp>
      <p:sp>
        <p:nvSpPr>
          <p:cNvPr id="6" name="TextBox 5">
            <a:extLst>
              <a:ext uri="{FF2B5EF4-FFF2-40B4-BE49-F238E27FC236}">
                <a16:creationId xmlns:a16="http://schemas.microsoft.com/office/drawing/2014/main" id="{103F30B4-35F6-4078-26C2-B41467E9E598}"/>
              </a:ext>
            </a:extLst>
          </p:cNvPr>
          <p:cNvSpPr txBox="1"/>
          <p:nvPr/>
        </p:nvSpPr>
        <p:spPr>
          <a:xfrm>
            <a:off x="1033443" y="2228045"/>
            <a:ext cx="3378289" cy="369332"/>
          </a:xfrm>
          <a:prstGeom prst="rect">
            <a:avLst/>
          </a:prstGeom>
          <a:noFill/>
        </p:spPr>
        <p:txBody>
          <a:bodyPr wrap="square">
            <a:spAutoFit/>
          </a:bodyPr>
          <a:lstStyle/>
          <a:p>
            <a:r>
              <a:rPr lang="en-US">
                <a:solidFill>
                  <a:srgbClr val="374151"/>
                </a:solidFill>
                <a:latin typeface="Söhne"/>
              </a:rPr>
              <a:t>Run clinical trials</a:t>
            </a:r>
          </a:p>
        </p:txBody>
      </p:sp>
      <p:sp>
        <p:nvSpPr>
          <p:cNvPr id="11" name="TextBox 10">
            <a:extLst>
              <a:ext uri="{FF2B5EF4-FFF2-40B4-BE49-F238E27FC236}">
                <a16:creationId xmlns:a16="http://schemas.microsoft.com/office/drawing/2014/main" id="{38B60F54-2C87-3A2E-0970-85E2160129E9}"/>
              </a:ext>
            </a:extLst>
          </p:cNvPr>
          <p:cNvSpPr txBox="1"/>
          <p:nvPr/>
        </p:nvSpPr>
        <p:spPr>
          <a:xfrm>
            <a:off x="1033443" y="4641144"/>
            <a:ext cx="3378289" cy="1754326"/>
          </a:xfrm>
          <a:prstGeom prst="rect">
            <a:avLst/>
          </a:prstGeom>
          <a:noFill/>
        </p:spPr>
        <p:txBody>
          <a:bodyPr wrap="square">
            <a:spAutoFit/>
          </a:bodyPr>
          <a:lstStyle/>
          <a:p>
            <a:r>
              <a:rPr lang="en-US">
                <a:solidFill>
                  <a:srgbClr val="374151"/>
                </a:solidFill>
                <a:latin typeface="Söhne"/>
              </a:rPr>
              <a:t>Economics: H</a:t>
            </a:r>
            <a:r>
              <a:rPr lang="en-US" b="0" i="0" u="none" strike="noStrike">
                <a:solidFill>
                  <a:srgbClr val="374151"/>
                </a:solidFill>
                <a:effectLst/>
                <a:latin typeface="Söhne"/>
              </a:rPr>
              <a:t>igh R&amp;D costs, hit-or-miss products, pressure to demonstrate value (i.e., defend pricing) to payers and patients.</a:t>
            </a:r>
          </a:p>
          <a:p>
            <a:endParaRPr lang="en-US">
              <a:solidFill>
                <a:srgbClr val="374151"/>
              </a:solidFill>
              <a:latin typeface="Söhne"/>
            </a:endParaRPr>
          </a:p>
          <a:p>
            <a:endParaRPr lang="en-US"/>
          </a:p>
        </p:txBody>
      </p:sp>
      <p:sp>
        <p:nvSpPr>
          <p:cNvPr id="13" name="TextBox 12">
            <a:extLst>
              <a:ext uri="{FF2B5EF4-FFF2-40B4-BE49-F238E27FC236}">
                <a16:creationId xmlns:a16="http://schemas.microsoft.com/office/drawing/2014/main" id="{5A19356D-3175-569E-9175-97A26E07F3C6}"/>
              </a:ext>
            </a:extLst>
          </p:cNvPr>
          <p:cNvSpPr txBox="1"/>
          <p:nvPr/>
        </p:nvSpPr>
        <p:spPr>
          <a:xfrm>
            <a:off x="1033443" y="2851688"/>
            <a:ext cx="3378289" cy="923330"/>
          </a:xfrm>
          <a:prstGeom prst="rect">
            <a:avLst/>
          </a:prstGeom>
          <a:noFill/>
        </p:spPr>
        <p:txBody>
          <a:bodyPr wrap="square">
            <a:spAutoFit/>
          </a:bodyPr>
          <a:lstStyle/>
          <a:p>
            <a:r>
              <a:rPr lang="en-US">
                <a:solidFill>
                  <a:srgbClr val="374151"/>
                </a:solidFill>
                <a:latin typeface="Söhne"/>
              </a:rPr>
              <a:t>Research partnerships with academic and provider organizations</a:t>
            </a:r>
            <a:endParaRPr lang="en-US"/>
          </a:p>
        </p:txBody>
      </p:sp>
      <p:sp>
        <p:nvSpPr>
          <p:cNvPr id="15" name="TextBox 14">
            <a:extLst>
              <a:ext uri="{FF2B5EF4-FFF2-40B4-BE49-F238E27FC236}">
                <a16:creationId xmlns:a16="http://schemas.microsoft.com/office/drawing/2014/main" id="{0EFC08AD-C044-BC7F-2B9D-5E389AC3AFB1}"/>
              </a:ext>
            </a:extLst>
          </p:cNvPr>
          <p:cNvSpPr txBox="1"/>
          <p:nvPr/>
        </p:nvSpPr>
        <p:spPr>
          <a:xfrm>
            <a:off x="1077522" y="3874804"/>
            <a:ext cx="3378289" cy="369332"/>
          </a:xfrm>
          <a:prstGeom prst="rect">
            <a:avLst/>
          </a:prstGeom>
          <a:noFill/>
        </p:spPr>
        <p:txBody>
          <a:bodyPr wrap="square">
            <a:spAutoFit/>
          </a:bodyPr>
          <a:lstStyle/>
          <a:p>
            <a:r>
              <a:rPr lang="en-US">
                <a:solidFill>
                  <a:srgbClr val="374151"/>
                </a:solidFill>
                <a:latin typeface="Söhne"/>
              </a:rPr>
              <a:t>Considerable </a:t>
            </a:r>
            <a:r>
              <a:rPr lang="en-US" b="0" i="0" u="none" strike="noStrike">
                <a:solidFill>
                  <a:srgbClr val="374151"/>
                </a:solidFill>
                <a:effectLst/>
                <a:latin typeface="Söhne"/>
              </a:rPr>
              <a:t>regulatory oversight </a:t>
            </a:r>
          </a:p>
        </p:txBody>
      </p:sp>
      <p:pic>
        <p:nvPicPr>
          <p:cNvPr id="17" name="Graphic 16" descr="Microscope with solid fill">
            <a:extLst>
              <a:ext uri="{FF2B5EF4-FFF2-40B4-BE49-F238E27FC236}">
                <a16:creationId xmlns:a16="http://schemas.microsoft.com/office/drawing/2014/main" id="{DC8699F3-E68F-E302-F277-8011AF3BC8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944" y="2948799"/>
            <a:ext cx="381765" cy="381765"/>
          </a:xfrm>
          <a:prstGeom prst="rect">
            <a:avLst/>
          </a:prstGeom>
        </p:spPr>
      </p:pic>
      <p:pic>
        <p:nvPicPr>
          <p:cNvPr id="19" name="Graphic 18" descr="Group of people with solid fill">
            <a:extLst>
              <a:ext uri="{FF2B5EF4-FFF2-40B4-BE49-F238E27FC236}">
                <a16:creationId xmlns:a16="http://schemas.microsoft.com/office/drawing/2014/main" id="{65720A90-3B2B-59EF-9FB8-A2A7B721A9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159" y="2200421"/>
            <a:ext cx="457200" cy="457200"/>
          </a:xfrm>
          <a:prstGeom prst="rect">
            <a:avLst/>
          </a:prstGeom>
        </p:spPr>
      </p:pic>
      <p:pic>
        <p:nvPicPr>
          <p:cNvPr id="20" name="Graphic 19" descr="Court with solid fill">
            <a:extLst>
              <a:ext uri="{FF2B5EF4-FFF2-40B4-BE49-F238E27FC236}">
                <a16:creationId xmlns:a16="http://schemas.microsoft.com/office/drawing/2014/main" id="{3C29490B-43A4-3D50-A7C7-A8D4F69712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302" y="3786936"/>
            <a:ext cx="457200" cy="457200"/>
          </a:xfrm>
          <a:prstGeom prst="rect">
            <a:avLst/>
          </a:prstGeom>
        </p:spPr>
      </p:pic>
      <p:pic>
        <p:nvPicPr>
          <p:cNvPr id="21" name="Graphic 20" descr="Tag with solid fill">
            <a:extLst>
              <a:ext uri="{FF2B5EF4-FFF2-40B4-BE49-F238E27FC236}">
                <a16:creationId xmlns:a16="http://schemas.microsoft.com/office/drawing/2014/main" id="{527F068C-FCC2-7453-A286-E05E6AE2B2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5492" y="4801121"/>
            <a:ext cx="626533" cy="626533"/>
          </a:xfrm>
          <a:prstGeom prst="rect">
            <a:avLst/>
          </a:prstGeom>
        </p:spPr>
      </p:pic>
      <p:sp>
        <p:nvSpPr>
          <p:cNvPr id="22" name="TextBox 21">
            <a:extLst>
              <a:ext uri="{FF2B5EF4-FFF2-40B4-BE49-F238E27FC236}">
                <a16:creationId xmlns:a16="http://schemas.microsoft.com/office/drawing/2014/main" id="{B5FA8FA8-492E-A5BF-7D27-174FA30C6B1B}"/>
              </a:ext>
            </a:extLst>
          </p:cNvPr>
          <p:cNvSpPr txBox="1"/>
          <p:nvPr/>
        </p:nvSpPr>
        <p:spPr>
          <a:xfrm>
            <a:off x="7599835" y="1490351"/>
            <a:ext cx="3378289" cy="369332"/>
          </a:xfrm>
          <a:prstGeom prst="rect">
            <a:avLst/>
          </a:prstGeom>
          <a:noFill/>
        </p:spPr>
        <p:txBody>
          <a:bodyPr wrap="square">
            <a:spAutoFit/>
          </a:bodyPr>
          <a:lstStyle/>
          <a:p>
            <a:r>
              <a:rPr lang="en-US" b="1">
                <a:solidFill>
                  <a:srgbClr val="374151"/>
                </a:solidFill>
                <a:latin typeface="Söhne"/>
              </a:rPr>
              <a:t>Differences</a:t>
            </a:r>
          </a:p>
        </p:txBody>
      </p:sp>
    </p:spTree>
    <p:extLst>
      <p:ext uri="{BB962C8B-B14F-4D97-AF65-F5344CB8AC3E}">
        <p14:creationId xmlns:p14="http://schemas.microsoft.com/office/powerpoint/2010/main" val="2233306235"/>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0000"/>
      </a:accent1>
      <a:accent2>
        <a:srgbClr val="317A85"/>
      </a:accent2>
      <a:accent3>
        <a:srgbClr val="48B7C4"/>
      </a:accent3>
      <a:accent4>
        <a:srgbClr val="5CECFF"/>
      </a:accent4>
      <a:accent5>
        <a:srgbClr val="C2C2C2"/>
      </a:accent5>
      <a:accent6>
        <a:srgbClr val="FEFFFF"/>
      </a:accent6>
      <a:hlink>
        <a:srgbClr val="46B7C3"/>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8395B28A-D187-E849-AFDF-9229CBDBACC5}" vid="{265CD01F-74AE-5542-8417-6AA35828F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85ADCD2F47D54E86D1C6F472207C92" ma:contentTypeVersion="3" ma:contentTypeDescription="Create a new document." ma:contentTypeScope="" ma:versionID="057069a7a2601fedff52b9ca5258c61c">
  <xsd:schema xmlns:xsd="http://www.w3.org/2001/XMLSchema" xmlns:xs="http://www.w3.org/2001/XMLSchema" xmlns:p="http://schemas.microsoft.com/office/2006/metadata/properties" xmlns:ns2="8357e751-910c-4d86-ad33-2148f723e306" targetNamespace="http://schemas.microsoft.com/office/2006/metadata/properties" ma:root="true" ma:fieldsID="0312f8cb42f76581c7a1626b9c14c573" ns2:_="">
    <xsd:import namespace="8357e751-910c-4d86-ad33-2148f723e30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7e751-910c-4d86-ad33-2148f723e3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26B59-5301-468F-87E6-3F5786215406}">
  <ds:schemaRef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8357e751-910c-4d86-ad33-2148f723e306"/>
    <ds:schemaRef ds:uri="http://schemas.microsoft.com/office/2006/metadata/properties"/>
  </ds:schemaRefs>
</ds:datastoreItem>
</file>

<file path=customXml/itemProps2.xml><?xml version="1.0" encoding="utf-8"?>
<ds:datastoreItem xmlns:ds="http://schemas.openxmlformats.org/officeDocument/2006/customXml" ds:itemID="{9A15A38C-5577-4315-A278-3F823D746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57e751-910c-4d86-ad33-2148f723e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68482F-C34C-4EF2-8432-32FE3D703E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33765</TotalTime>
  <Words>13796</Words>
  <Application>Microsoft Macintosh PowerPoint</Application>
  <PresentationFormat>Widescreen</PresentationFormat>
  <Paragraphs>829</Paragraphs>
  <Slides>52</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acumin-pro-semi-condensed</vt:lpstr>
      <vt:lpstr>Arial</vt:lpstr>
      <vt:lpstr>Calibri</vt:lpstr>
      <vt:lpstr>circular</vt:lpstr>
      <vt:lpstr>Helvetica</vt:lpstr>
      <vt:lpstr>inherit</vt:lpstr>
      <vt:lpstr>kepler-std</vt:lpstr>
      <vt:lpstr>Poppins</vt:lpstr>
      <vt:lpstr>poppins-extralight</vt:lpstr>
      <vt:lpstr>Söhne</vt:lpstr>
      <vt:lpstr>1_Office Theme</vt:lpstr>
      <vt:lpstr>PowerPoint Presentation</vt:lpstr>
      <vt:lpstr>Pharmacy is an essential topic because it is (1) required and (2) easy to put a foot wrong</vt:lpstr>
      <vt:lpstr>Five savvy-generalist cornerstones for any strategy topic</vt:lpstr>
      <vt:lpstr>Section 01</vt:lpstr>
      <vt:lpstr>A simple overview of how drugs reach end users</vt:lpstr>
      <vt:lpstr>A (comparatively) simple overview of drug pricing</vt:lpstr>
      <vt:lpstr>What if the ‘cost plus’ model takes off?</vt:lpstr>
      <vt:lpstr>Term check: What is the ‘life science industry’?</vt:lpstr>
      <vt:lpstr>Why are these companies lumped together?</vt:lpstr>
      <vt:lpstr>Surrounded by a big economic ecosystem</vt:lpstr>
      <vt:lpstr>Pharmacy/life science is a jargon-intensive terrain</vt:lpstr>
      <vt:lpstr>Clinical and regulatory/policy terms to know</vt:lpstr>
      <vt:lpstr>Business terms to know</vt:lpstr>
      <vt:lpstr>One more: ‘White bagging,’ which needs its own slide</vt:lpstr>
      <vt:lpstr>‘Value’ terms to know</vt:lpstr>
      <vt:lpstr>Section 02</vt:lpstr>
      <vt:lpstr>Let’s characterize some key patterns in Rx drug spend</vt:lpstr>
      <vt:lpstr>Understanding the ‘why’ of drug spending trends</vt:lpstr>
      <vt:lpstr>Cheat sheet: Know these headline-grabbing, pricey drugs</vt:lpstr>
      <vt:lpstr>Section 03</vt:lpstr>
      <vt:lpstr>Market politics around the life sciences are intense</vt:lpstr>
      <vt:lpstr>Topic #1: Pharma role in spend patterns</vt:lpstr>
      <vt:lpstr>The IRA: Medicare’s shot across manufacturers’ bow </vt:lpstr>
      <vt:lpstr>Topic #2: The controversial 340B drug pricing program</vt:lpstr>
      <vt:lpstr>Topic #3: Pharmacy benefit managers (PBMs) </vt:lpstr>
      <vt:lpstr>PBMs are highly concentrated (and vertically consolidated)</vt:lpstr>
      <vt:lpstr>Topic #4: Supply shortages</vt:lpstr>
      <vt:lpstr>What’s being done to reduce future shortages </vt:lpstr>
      <vt:lpstr>Some informed, yet non-controversial talking points</vt:lpstr>
      <vt:lpstr>Section 04</vt:lpstr>
      <vt:lpstr>The evergreen focus areas of pharma</vt:lpstr>
      <vt:lpstr>Selected pharma company focus areas of 2023-2024</vt:lpstr>
      <vt:lpstr>Drugmakers want to prove they aren’t the problem </vt:lpstr>
      <vt:lpstr>Docs have tried to stay above the pharma fray</vt:lpstr>
      <vt:lpstr> Hospital systems can benefit from Rx discovery and sale </vt:lpstr>
      <vt:lpstr>Insurance companies play both sides of the field </vt:lpstr>
      <vt:lpstr>Employers are frustrated with cost and complexity</vt:lpstr>
      <vt:lpstr>#1 pharma issue for employers? Specialty drugs</vt:lpstr>
      <vt:lpstr>Gov must balance free market with public interest </vt:lpstr>
      <vt:lpstr>Section 05</vt:lpstr>
      <vt:lpstr>Put major drugs/pharmacy players in categories</vt:lpstr>
      <vt:lpstr>Example of market megafuana:</vt:lpstr>
      <vt:lpstr>An example of a (once) rockstar start-up</vt:lpstr>
      <vt:lpstr>A silent giant:</vt:lpstr>
      <vt:lpstr>Inside a conglomerate:</vt:lpstr>
      <vt:lpstr>A drug channel disruptor:</vt:lpstr>
      <vt:lpstr>From insiders, to insiders</vt:lpstr>
      <vt:lpstr>Teach-back and take-aways</vt:lpstr>
      <vt:lpstr>What did you learn today? Teach it back</vt:lpstr>
      <vt:lpstr>What’s one personal take-away from our time?</vt:lpstr>
      <vt:lpstr>Appendix: 2023 pharmacy/life science  reading list</vt:lpstr>
      <vt:lpstr>Six worthy life sciences reads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Systems 2023</dc:title>
  <dc:creator>Amanda Berra</dc:creator>
  <cp:lastModifiedBy>Amanda Berra</cp:lastModifiedBy>
  <cp:revision>2</cp:revision>
  <dcterms:created xsi:type="dcterms:W3CDTF">2023-02-07T16:16:12Z</dcterms:created>
  <dcterms:modified xsi:type="dcterms:W3CDTF">2023-12-05T20:30:03Z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0x010100E185ADCD2F47D54E86D1C6F472207C92</vt:lpwstr>
  </property>
</Properties>
</file>